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06"/>
  </p:notesMasterIdLst>
  <p:sldIdLst>
    <p:sldId id="260" r:id="rId2"/>
    <p:sldId id="261" r:id="rId3"/>
    <p:sldId id="256" r:id="rId4"/>
    <p:sldId id="262" r:id="rId5"/>
    <p:sldId id="2079" r:id="rId6"/>
    <p:sldId id="2160" r:id="rId7"/>
    <p:sldId id="2114" r:id="rId8"/>
    <p:sldId id="2119" r:id="rId9"/>
    <p:sldId id="2121" r:id="rId10"/>
    <p:sldId id="2122" r:id="rId11"/>
    <p:sldId id="1825" r:id="rId12"/>
    <p:sldId id="2116" r:id="rId13"/>
    <p:sldId id="2123" r:id="rId14"/>
    <p:sldId id="2142" r:id="rId15"/>
    <p:sldId id="2125" r:id="rId16"/>
    <p:sldId id="2126" r:id="rId17"/>
    <p:sldId id="2128" r:id="rId18"/>
    <p:sldId id="2140" r:id="rId19"/>
    <p:sldId id="2144" r:id="rId20"/>
    <p:sldId id="1828" r:id="rId21"/>
    <p:sldId id="2117" r:id="rId22"/>
    <p:sldId id="2145" r:id="rId23"/>
    <p:sldId id="2146" r:id="rId24"/>
    <p:sldId id="2147" r:id="rId25"/>
    <p:sldId id="2141" r:id="rId26"/>
    <p:sldId id="2148" r:id="rId27"/>
    <p:sldId id="2149" r:id="rId28"/>
    <p:sldId id="2152" r:id="rId29"/>
    <p:sldId id="2154" r:id="rId30"/>
    <p:sldId id="2156" r:id="rId31"/>
    <p:sldId id="2157" r:id="rId32"/>
    <p:sldId id="2153" r:id="rId33"/>
    <p:sldId id="2082" r:id="rId34"/>
    <p:sldId id="2083" r:id="rId35"/>
    <p:sldId id="2084" r:id="rId36"/>
    <p:sldId id="2085" r:id="rId37"/>
    <p:sldId id="1658" r:id="rId38"/>
    <p:sldId id="1660" r:id="rId39"/>
    <p:sldId id="1661" r:id="rId40"/>
    <p:sldId id="1841" r:id="rId41"/>
    <p:sldId id="2108" r:id="rId42"/>
    <p:sldId id="2087" r:id="rId43"/>
    <p:sldId id="2088" r:id="rId44"/>
    <p:sldId id="2110" r:id="rId45"/>
    <p:sldId id="2109" r:id="rId46"/>
    <p:sldId id="2104" r:id="rId47"/>
    <p:sldId id="2105" r:id="rId48"/>
    <p:sldId id="1842" r:id="rId49"/>
    <p:sldId id="1843" r:id="rId50"/>
    <p:sldId id="1844" r:id="rId51"/>
    <p:sldId id="1700" r:id="rId52"/>
    <p:sldId id="1845" r:id="rId53"/>
    <p:sldId id="1846" r:id="rId54"/>
    <p:sldId id="1847" r:id="rId55"/>
    <p:sldId id="1848" r:id="rId56"/>
    <p:sldId id="1849" r:id="rId57"/>
    <p:sldId id="2111" r:id="rId58"/>
    <p:sldId id="1735" r:id="rId59"/>
    <p:sldId id="1850" r:id="rId60"/>
    <p:sldId id="1851" r:id="rId61"/>
    <p:sldId id="1737" r:id="rId62"/>
    <p:sldId id="1738" r:id="rId63"/>
    <p:sldId id="1852" r:id="rId64"/>
    <p:sldId id="1740" r:id="rId65"/>
    <p:sldId id="1741" r:id="rId66"/>
    <p:sldId id="1742" r:id="rId67"/>
    <p:sldId id="1996" r:id="rId68"/>
    <p:sldId id="1853" r:id="rId69"/>
    <p:sldId id="1745" r:id="rId70"/>
    <p:sldId id="1747" r:id="rId71"/>
    <p:sldId id="2162" r:id="rId72"/>
    <p:sldId id="1748" r:id="rId73"/>
    <p:sldId id="1750" r:id="rId74"/>
    <p:sldId id="1751" r:id="rId75"/>
    <p:sldId id="1752" r:id="rId76"/>
    <p:sldId id="1753" r:id="rId77"/>
    <p:sldId id="1754" r:id="rId78"/>
    <p:sldId id="2161" r:id="rId79"/>
    <p:sldId id="2099" r:id="rId80"/>
    <p:sldId id="2100" r:id="rId81"/>
    <p:sldId id="2101" r:id="rId82"/>
    <p:sldId id="2102" r:id="rId83"/>
    <p:sldId id="2090" r:id="rId84"/>
    <p:sldId id="2091" r:id="rId85"/>
    <p:sldId id="2092" r:id="rId86"/>
    <p:sldId id="2093" r:id="rId87"/>
    <p:sldId id="2094" r:id="rId88"/>
    <p:sldId id="2272" r:id="rId89"/>
    <p:sldId id="2106" r:id="rId90"/>
    <p:sldId id="2107" r:id="rId91"/>
    <p:sldId id="2000" r:id="rId92"/>
    <p:sldId id="1945" r:id="rId93"/>
    <p:sldId id="2112" r:id="rId94"/>
    <p:sldId id="2113" r:id="rId95"/>
    <p:sldId id="1701" r:id="rId96"/>
    <p:sldId id="1859" r:id="rId97"/>
    <p:sldId id="2103" r:id="rId98"/>
    <p:sldId id="1860" r:id="rId99"/>
    <p:sldId id="2284" r:id="rId100"/>
    <p:sldId id="2285" r:id="rId101"/>
    <p:sldId id="2286" r:id="rId102"/>
    <p:sldId id="2287" r:id="rId103"/>
    <p:sldId id="1875" r:id="rId104"/>
    <p:sldId id="1567" r:id="rId105"/>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D23"/>
    <a:srgbClr val="1B9451"/>
    <a:srgbClr val="FF6600"/>
    <a:srgbClr val="B0BCDE"/>
    <a:srgbClr val="FFFFFF"/>
    <a:srgbClr val="58D18E"/>
    <a:srgbClr val="D72F34"/>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autoAdjust="0"/>
  </p:normalViewPr>
  <p:slideViewPr>
    <p:cSldViewPr snapToGrid="0">
      <p:cViewPr varScale="1">
        <p:scale>
          <a:sx n="90" d="100"/>
          <a:sy n="90" d="100"/>
        </p:scale>
        <p:origin x="102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BD7EE12-FB32-4ECA-B24E-2189AED1CB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vl1pPr>
          </a:lstStyle>
          <a:p>
            <a:pPr>
              <a:defRPr/>
            </a:pPr>
            <a:endParaRPr lang="zh-CN" altLang="en-US"/>
          </a:p>
        </p:txBody>
      </p:sp>
      <p:sp>
        <p:nvSpPr>
          <p:cNvPr id="3" name="日期占位符 2">
            <a:extLst>
              <a:ext uri="{FF2B5EF4-FFF2-40B4-BE49-F238E27FC236}">
                <a16:creationId xmlns:a16="http://schemas.microsoft.com/office/drawing/2014/main" id="{086ED47D-3F04-4B93-AD52-A06B472FA38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vl1pPr>
          </a:lstStyle>
          <a:p>
            <a:pPr>
              <a:defRPr/>
            </a:pPr>
            <a:endParaRPr lang="zh-CN" altLang="en-US"/>
          </a:p>
        </p:txBody>
      </p:sp>
      <p:sp>
        <p:nvSpPr>
          <p:cNvPr id="4" name="幻灯片图像占位符 3">
            <a:extLst>
              <a:ext uri="{FF2B5EF4-FFF2-40B4-BE49-F238E27FC236}">
                <a16:creationId xmlns:a16="http://schemas.microsoft.com/office/drawing/2014/main" id="{DB913607-6B20-4A07-B906-C9492A474FA3}"/>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3077" name="备注占位符 4">
            <a:extLst>
              <a:ext uri="{FF2B5EF4-FFF2-40B4-BE49-F238E27FC236}">
                <a16:creationId xmlns:a16="http://schemas.microsoft.com/office/drawing/2014/main" id="{8A888E94-9D20-4584-BD22-4E37F15DEDE1}"/>
              </a:ext>
            </a:extLst>
          </p:cNvPr>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55D97EB1-9394-4CE8-B8AB-9625F3E8B0C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buFontTx/>
              <a:buNone/>
              <a:defRPr sz="1200"/>
            </a:lvl1pPr>
          </a:lstStyle>
          <a:p>
            <a:pPr>
              <a:defRPr/>
            </a:pPr>
            <a:endParaRPr lang="zh-CN" altLang="en-US"/>
          </a:p>
        </p:txBody>
      </p:sp>
      <p:sp>
        <p:nvSpPr>
          <p:cNvPr id="7" name="灯片编号占位符 6">
            <a:extLst>
              <a:ext uri="{FF2B5EF4-FFF2-40B4-BE49-F238E27FC236}">
                <a16:creationId xmlns:a16="http://schemas.microsoft.com/office/drawing/2014/main" id="{25BF1F8B-C292-448F-8A6D-E000AAF69E6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3E1E0D-B48E-452E-875E-3544A408CA42}"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a:extLst>
              <a:ext uri="{FF2B5EF4-FFF2-40B4-BE49-F238E27FC236}">
                <a16:creationId xmlns:a16="http://schemas.microsoft.com/office/drawing/2014/main" id="{2409620C-7DC7-4487-9426-952A92A60A05}"/>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5235" name="备注占位符 2">
            <a:extLst>
              <a:ext uri="{FF2B5EF4-FFF2-40B4-BE49-F238E27FC236}">
                <a16:creationId xmlns:a16="http://schemas.microsoft.com/office/drawing/2014/main" id="{F8363325-D846-4F07-A6E5-B462B6941A30}"/>
              </a:ext>
            </a:extLst>
          </p:cNvPr>
          <p:cNvSpPr>
            <a:spLocks noGrp="1" noChangeArrowheads="1"/>
          </p:cNvSpPr>
          <p:nvPr>
            <p:ph type="body" idx="4294967295"/>
          </p:nvPr>
        </p:nvSpPr>
        <p:spPr/>
        <p:txBody>
          <a:bodyPr anchor="ctr"/>
          <a:lstStyle/>
          <a:p>
            <a:pPr eaLnBrk="1" hangingPunct="1"/>
            <a:endParaRPr lang="zh-CN" altLang="en-US"/>
          </a:p>
        </p:txBody>
      </p:sp>
      <p:sp>
        <p:nvSpPr>
          <p:cNvPr id="95236" name="灯片编号占位符 3">
            <a:extLst>
              <a:ext uri="{FF2B5EF4-FFF2-40B4-BE49-F238E27FC236}">
                <a16:creationId xmlns:a16="http://schemas.microsoft.com/office/drawing/2014/main" id="{CE4DBF03-2903-42F1-9C8F-FBDB1E63E1CC}"/>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C48371D4-4EC0-4E1C-86A8-F8A54FD0D0BA}" type="slidenum">
              <a:rPr lang="zh-CN" altLang="en-US" sz="1200"/>
              <a:pPr algn="r" eaLnBrk="1" hangingPunct="1">
                <a:buFont typeface="Arial" panose="020B0604020202020204" pitchFamily="34" charset="0"/>
                <a:buNone/>
              </a:pPr>
              <a:t>83</a:t>
            </a:fld>
            <a:endParaRPr lang="zh-CN" altLang="en-US" sz="1200"/>
          </a:p>
        </p:txBody>
      </p:sp>
    </p:spTree>
    <p:extLst>
      <p:ext uri="{BB962C8B-B14F-4D97-AF65-F5344CB8AC3E}">
        <p14:creationId xmlns:p14="http://schemas.microsoft.com/office/powerpoint/2010/main" val="253158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703789B1-7F4E-47E6-B85A-47040DEEACEE}"/>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96259" name="备注占位符 2">
            <a:extLst>
              <a:ext uri="{FF2B5EF4-FFF2-40B4-BE49-F238E27FC236}">
                <a16:creationId xmlns:a16="http://schemas.microsoft.com/office/drawing/2014/main" id="{4FEE1A06-21A6-4995-839E-0C69AA89B1F0}"/>
              </a:ext>
            </a:extLst>
          </p:cNvPr>
          <p:cNvSpPr>
            <a:spLocks noGrp="1" noChangeArrowheads="1"/>
          </p:cNvSpPr>
          <p:nvPr>
            <p:ph type="body" idx="4294967295"/>
          </p:nvPr>
        </p:nvSpPr>
        <p:spPr/>
        <p:txBody>
          <a:bodyPr anchor="ctr"/>
          <a:lstStyle/>
          <a:p>
            <a:pPr eaLnBrk="1" hangingPunct="1"/>
            <a:endParaRPr lang="zh-CN" altLang="en-US"/>
          </a:p>
        </p:txBody>
      </p:sp>
      <p:sp>
        <p:nvSpPr>
          <p:cNvPr id="96260" name="灯片编号占位符 3">
            <a:extLst>
              <a:ext uri="{FF2B5EF4-FFF2-40B4-BE49-F238E27FC236}">
                <a16:creationId xmlns:a16="http://schemas.microsoft.com/office/drawing/2014/main" id="{4FB34896-1DCC-4369-8101-E6A8D616437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eaLnBrk="1" hangingPunct="1">
              <a:buFont typeface="Arial" panose="020B0604020202020204" pitchFamily="34" charset="0"/>
              <a:buNone/>
            </a:pPr>
            <a:fld id="{B795EA98-D066-478B-9E9C-4B51C667C4BB}" type="slidenum">
              <a:rPr lang="zh-CN" altLang="en-US" sz="1200"/>
              <a:pPr algn="r" eaLnBrk="1" hangingPunct="1">
                <a:buFont typeface="Arial" panose="020B0604020202020204" pitchFamily="34" charset="0"/>
                <a:buNone/>
              </a:pPr>
              <a:t>84</a:t>
            </a:fld>
            <a:endParaRPr lang="zh-CN" altLang="en-US" sz="1200"/>
          </a:p>
        </p:txBody>
      </p:sp>
    </p:spTree>
    <p:extLst>
      <p:ext uri="{BB962C8B-B14F-4D97-AF65-F5344CB8AC3E}">
        <p14:creationId xmlns:p14="http://schemas.microsoft.com/office/powerpoint/2010/main" val="1778293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708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1227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22210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7">
            <a:extLst>
              <a:ext uri="{FF2B5EF4-FFF2-40B4-BE49-F238E27FC236}">
                <a16:creationId xmlns:a16="http://schemas.microsoft.com/office/drawing/2014/main" id="{3B8F453B-BA94-428B-97A8-3C16C5C60E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262688"/>
            <a:ext cx="91440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
            <a:extLst>
              <a:ext uri="{FF2B5EF4-FFF2-40B4-BE49-F238E27FC236}">
                <a16:creationId xmlns:a16="http://schemas.microsoft.com/office/drawing/2014/main" id="{EBF0B69C-B303-4E96-8A2E-A55DD4B0865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8.png"/><Relationship Id="rId4" Type="http://schemas.openxmlformats.org/officeDocument/2006/relationships/slide" Target="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bilibili.com/video/av371044527" TargetMode="External"/><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hyperlink" Target="https://www.bilibili.com/video/BV1gh411Z7sM?from=search&amp;seid=11726829665789936410"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42.xml"/><Relationship Id="rId4" Type="http://schemas.openxmlformats.org/officeDocument/2006/relationships/slide" Target="slide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48.xml"/><Relationship Id="rId7" Type="http://schemas.openxmlformats.org/officeDocument/2006/relationships/slide" Target="slide4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56.xml"/><Relationship Id="rId4" Type="http://schemas.openxmlformats.org/officeDocument/2006/relationships/slide" Target="slide79.xml"/><Relationship Id="rId9" Type="http://schemas.openxmlformats.org/officeDocument/2006/relationships/slide" Target="slide68.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47.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gif"/><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image" Target="../media/image73.tiff"/><Relationship Id="rId1" Type="http://schemas.openxmlformats.org/officeDocument/2006/relationships/slideLayout" Target="../slideLayouts/slideLayout3.xml"/><Relationship Id="rId6" Type="http://schemas.openxmlformats.org/officeDocument/2006/relationships/image" Target="../media/image77.tiff"/><Relationship Id="rId5" Type="http://schemas.openxmlformats.org/officeDocument/2006/relationships/image" Target="../media/image76.tiff"/><Relationship Id="rId4" Type="http://schemas.openxmlformats.org/officeDocument/2006/relationships/image" Target="../media/image75.tiff"/></Relationships>
</file>

<file path=ppt/slides/_rels/slide7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91.xml"/><Relationship Id="rId7" Type="http://schemas.openxmlformats.org/officeDocument/2006/relationships/slide" Target="slide8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103.xml"/><Relationship Id="rId4" Type="http://schemas.openxmlformats.org/officeDocument/2006/relationships/slide" Target="slide98.xml"/></Relationships>
</file>

<file path=ppt/slides/_rels/slide91.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图片 9">
            <a:extLst>
              <a:ext uri="{FF2B5EF4-FFF2-40B4-BE49-F238E27FC236}">
                <a16:creationId xmlns:a16="http://schemas.microsoft.com/office/drawing/2014/main" id="{8734FDB3-0564-4FC4-95E8-A9F96D212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568"/>
          <a:stretch>
            <a:fillRect/>
          </a:stretch>
        </p:blipFill>
        <p:spPr bwMode="auto">
          <a:xfrm>
            <a:off x="4719638" y="0"/>
            <a:ext cx="208121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图片 19">
            <a:extLst>
              <a:ext uri="{FF2B5EF4-FFF2-40B4-BE49-F238E27FC236}">
                <a16:creationId xmlns:a16="http://schemas.microsoft.com/office/drawing/2014/main" id="{843F9765-9017-4CB3-B6EB-19584BA9D72B}"/>
              </a:ext>
            </a:extLst>
          </p:cNvPr>
          <p:cNvSpPr>
            <a:spLocks noChangeAspect="1" noChangeArrowheads="1"/>
          </p:cNvSpPr>
          <p:nvPr/>
        </p:nvSpPr>
        <p:spPr bwMode="auto">
          <a:xfrm>
            <a:off x="7062788" y="2370138"/>
            <a:ext cx="20812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076" name="图片 9">
            <a:extLst>
              <a:ext uri="{FF2B5EF4-FFF2-40B4-BE49-F238E27FC236}">
                <a16:creationId xmlns:a16="http://schemas.microsoft.com/office/drawing/2014/main" id="{6E6E0644-AEEC-4E7C-8048-B00182DBE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50" t="6879" r="35017" b="9377"/>
          <a:stretch>
            <a:fillRect/>
          </a:stretch>
        </p:blipFill>
        <p:spPr bwMode="auto">
          <a:xfrm>
            <a:off x="2408238" y="2370138"/>
            <a:ext cx="2081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31">
            <a:extLst>
              <a:ext uri="{FF2B5EF4-FFF2-40B4-BE49-F238E27FC236}">
                <a16:creationId xmlns:a16="http://schemas.microsoft.com/office/drawing/2014/main" id="{D09E1060-1BC3-44CD-A20B-F6EF5D9FA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31" r="16870"/>
          <a:stretch>
            <a:fillRect/>
          </a:stretch>
        </p:blipFill>
        <p:spPr bwMode="auto">
          <a:xfrm>
            <a:off x="4719638" y="2370138"/>
            <a:ext cx="21129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26">
            <a:extLst>
              <a:ext uri="{FF2B5EF4-FFF2-40B4-BE49-F238E27FC236}">
                <a16:creationId xmlns:a16="http://schemas.microsoft.com/office/drawing/2014/main" id="{C4530B3B-963D-4A50-B7ED-9DF16D444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15" r="32562"/>
          <a:stretch>
            <a:fillRect/>
          </a:stretch>
        </p:blipFill>
        <p:spPr bwMode="auto">
          <a:xfrm>
            <a:off x="7062788" y="4768850"/>
            <a:ext cx="208121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30E3E91-C7A5-4A75-9531-B4A951BFACDB}"/>
              </a:ext>
            </a:extLst>
          </p:cNvPr>
          <p:cNvSpPr/>
          <p:nvPr/>
        </p:nvSpPr>
        <p:spPr>
          <a:xfrm>
            <a:off x="0" y="4776788"/>
            <a:ext cx="6832600" cy="2081212"/>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6" name="文本框 5">
            <a:extLst>
              <a:ext uri="{FF2B5EF4-FFF2-40B4-BE49-F238E27FC236}">
                <a16:creationId xmlns:a16="http://schemas.microsoft.com/office/drawing/2014/main" id="{2AB03A5A-6921-49ED-928B-06101EE68960}"/>
              </a:ext>
            </a:extLst>
          </p:cNvPr>
          <p:cNvSpPr txBox="1"/>
          <p:nvPr/>
        </p:nvSpPr>
        <p:spPr>
          <a:xfrm>
            <a:off x="0" y="5448029"/>
            <a:ext cx="6800850" cy="738728"/>
          </a:xfrm>
          <a:prstGeom prst="rect">
            <a:avLst/>
          </a:prstGeom>
          <a:noFill/>
        </p:spPr>
        <p:txBody>
          <a:bodyPr>
            <a:spAutoFit/>
            <a:scene3d>
              <a:camera prst="orthographicFront"/>
              <a:lightRig rig="threePt" dir="t"/>
            </a:scene3d>
            <a:sp3d contourW="12700"/>
          </a:bodyPr>
          <a:lstStyle/>
          <a:p>
            <a:pPr algn="ctr" defTabSz="914400" eaLnBrk="1" fontAlgn="auto" hangingPunct="1">
              <a:lnSpc>
                <a:spcPct val="114000"/>
              </a:lnSpc>
              <a:spcBef>
                <a:spcPts val="0"/>
              </a:spcBef>
              <a:spcAft>
                <a:spcPts val="0"/>
              </a:spcAft>
              <a:defRPr/>
            </a:pPr>
            <a:r>
              <a:rPr lang="zh-CN" altLang="en-US" sz="4000" b="1" dirty="0">
                <a:solidFill>
                  <a:prstClr val="white"/>
                </a:solidFill>
                <a:latin typeface="Century Gothic" pitchFamily="34" charset="0"/>
                <a:sym typeface="+mn-ea"/>
              </a:rPr>
              <a:t>世界的物质性及发展规律</a:t>
            </a:r>
          </a:p>
        </p:txBody>
      </p:sp>
      <p:sp>
        <p:nvSpPr>
          <p:cNvPr id="9" name="矩形 8">
            <a:extLst>
              <a:ext uri="{FF2B5EF4-FFF2-40B4-BE49-F238E27FC236}">
                <a16:creationId xmlns:a16="http://schemas.microsoft.com/office/drawing/2014/main" id="{283EF693-27BA-4880-BAE5-CB8038C5ABEB}"/>
              </a:ext>
            </a:extLst>
          </p:cNvPr>
          <p:cNvSpPr/>
          <p:nvPr/>
        </p:nvSpPr>
        <p:spPr>
          <a:xfrm>
            <a:off x="7062788" y="0"/>
            <a:ext cx="2081212" cy="2081213"/>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11" name="文本框 10">
            <a:extLst>
              <a:ext uri="{FF2B5EF4-FFF2-40B4-BE49-F238E27FC236}">
                <a16:creationId xmlns:a16="http://schemas.microsoft.com/office/drawing/2014/main" id="{8A13B89E-23D6-4511-8FDD-B5AF286B2F01}"/>
              </a:ext>
            </a:extLst>
          </p:cNvPr>
          <p:cNvSpPr txBox="1"/>
          <p:nvPr/>
        </p:nvSpPr>
        <p:spPr>
          <a:xfrm>
            <a:off x="598430" y="987746"/>
            <a:ext cx="1184940" cy="3533455"/>
          </a:xfrm>
          <a:prstGeom prst="rect">
            <a:avLst/>
          </a:prstGeom>
          <a:noFill/>
        </p:spPr>
        <p:txBody>
          <a:bodyPr vert="eaVert">
            <a:spAutoFit/>
            <a:scene3d>
              <a:camera prst="orthographicFront"/>
              <a:lightRig rig="threePt" dir="t"/>
            </a:scene3d>
            <a:sp3d contourW="12700"/>
          </a:bodyPr>
          <a:lstStyle/>
          <a:p>
            <a:pPr algn="ctr" defTabSz="914400" eaLnBrk="1" fontAlgn="auto" hangingPunct="1">
              <a:spcBef>
                <a:spcPts val="0"/>
              </a:spcBef>
              <a:spcAft>
                <a:spcPts val="0"/>
              </a:spcAft>
              <a:defRPr/>
            </a:pPr>
            <a:r>
              <a:rPr lang="zh-CN" altLang="en-US" sz="6500" b="1" dirty="0">
                <a:solidFill>
                  <a:schemeClr val="tx1">
                    <a:lumMod val="85000"/>
                    <a:lumOff val="15000"/>
                  </a:schemeClr>
                </a:solidFill>
                <a:latin typeface="Agency FB" pitchFamily="34" charset="0"/>
                <a:sym typeface="+mn-ea"/>
              </a:rPr>
              <a:t>第一章</a:t>
            </a:r>
            <a:endParaRPr lang="en-US" altLang="zh-CN" sz="6500" b="1" dirty="0">
              <a:solidFill>
                <a:schemeClr val="tx1">
                  <a:lumMod val="85000"/>
                  <a:lumOff val="15000"/>
                </a:schemeClr>
              </a:solidFill>
              <a:latin typeface="Agency FB" pitchFamily="34" charset="0"/>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539" y="37686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
        <p:nvSpPr>
          <p:cNvPr id="4" name="圆角矩形 3"/>
          <p:cNvSpPr/>
          <p:nvPr/>
        </p:nvSpPr>
        <p:spPr>
          <a:xfrm>
            <a:off x="666750" y="1800225"/>
            <a:ext cx="7810500" cy="1290638"/>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r>
              <a:rPr lang="zh-CN" altLang="en-US" sz="2100" dirty="0">
                <a:solidFill>
                  <a:schemeClr val="tx1"/>
                </a:solidFill>
                <a:latin typeface="Microsoft YaHei" panose="020B0503020204020204" pitchFamily="34" charset="-122"/>
                <a:ea typeface="Microsoft YaHei" panose="020B0503020204020204" pitchFamily="34" charset="-122"/>
              </a:rPr>
              <a:t>       </a:t>
            </a:r>
            <a:r>
              <a:rPr lang="zh-CN" altLang="zh-CN" sz="2100" dirty="0">
                <a:solidFill>
                  <a:schemeClr val="tx1"/>
                </a:solidFill>
                <a:latin typeface="Microsoft YaHei" panose="020B0503020204020204" pitchFamily="34" charset="-122"/>
                <a:ea typeface="Microsoft YaHei" panose="020B0503020204020204" pitchFamily="34" charset="-122"/>
              </a:rPr>
              <a:t>对哲学基本问题的回答是解决其他一切哲学问题的前提和基础，只有科学解决存在和思维的关系问题，才能正确认识世界的本质，把握世界发展的规律。 </a:t>
            </a:r>
            <a:endParaRPr lang="zh-CN" altLang="en-US" sz="2100" dirty="0">
              <a:solidFill>
                <a:schemeClr val="tx1"/>
              </a:solidFill>
              <a:latin typeface="Microsoft YaHei" panose="020B0503020204020204" pitchFamily="34" charset="-122"/>
              <a:ea typeface="Microsoft YaHei" panose="020B0503020204020204" pitchFamily="34" charset="-122"/>
            </a:endParaRPr>
          </a:p>
        </p:txBody>
      </p:sp>
      <p:pic>
        <p:nvPicPr>
          <p:cNvPr id="29699" name="图片 5" descr="文本&#10;&#10;描述已自动生成"/>
          <p:cNvPicPr>
            <a:picLocks noChangeAspect="1"/>
          </p:cNvPicPr>
          <p:nvPr/>
        </p:nvPicPr>
        <p:blipFill>
          <a:blip r:embed="rId2"/>
          <a:srcRect/>
          <a:stretch>
            <a:fillRect/>
          </a:stretch>
        </p:blipFill>
        <p:spPr bwMode="auto">
          <a:xfrm>
            <a:off x="666750" y="3429000"/>
            <a:ext cx="3111104" cy="2046685"/>
          </a:xfrm>
          <a:prstGeom prst="rect">
            <a:avLst/>
          </a:prstGeom>
          <a:noFill/>
          <a:ln w="9525">
            <a:noFill/>
            <a:miter lim="800000"/>
            <a:headEnd/>
            <a:tailEnd/>
          </a:ln>
        </p:spPr>
      </p:pic>
      <p:sp>
        <p:nvSpPr>
          <p:cNvPr id="8" name="圆角矩形 7"/>
          <p:cNvSpPr/>
          <p:nvPr/>
        </p:nvSpPr>
        <p:spPr>
          <a:xfrm>
            <a:off x="3912394" y="3429000"/>
            <a:ext cx="4564856" cy="204668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r>
              <a:rPr lang="zh-CN" altLang="en-US" sz="2100" dirty="0">
                <a:solidFill>
                  <a:srgbClr val="C00000"/>
                </a:solidFill>
                <a:latin typeface="Microsoft YaHei" panose="020B0503020204020204" pitchFamily="34" charset="-122"/>
                <a:ea typeface="Microsoft YaHei" panose="020B0503020204020204" pitchFamily="34" charset="-122"/>
              </a:rPr>
              <a:t>马克思主义哲学是唯物主义可知论</a:t>
            </a:r>
            <a:endParaRPr lang="en-US" altLang="zh-CN" sz="2100" dirty="0">
              <a:solidFill>
                <a:srgbClr val="C00000"/>
              </a:solidFill>
              <a:latin typeface="Microsoft YaHei" panose="020B0503020204020204" pitchFamily="34" charset="-122"/>
              <a:ea typeface="Microsoft YaHei" panose="020B0503020204020204" pitchFamily="34" charset="-122"/>
            </a:endParaRPr>
          </a:p>
          <a:p>
            <a:pPr fontAlgn="auto">
              <a:lnSpc>
                <a:spcPct val="130000"/>
              </a:lnSpc>
              <a:spcBef>
                <a:spcPts val="0"/>
              </a:spcBef>
              <a:spcAft>
                <a:spcPts val="0"/>
              </a:spcAft>
              <a:defRPr/>
            </a:pPr>
            <a:r>
              <a:rPr lang="zh-CN" altLang="en-US" sz="2100" dirty="0">
                <a:solidFill>
                  <a:schemeClr val="tx1"/>
                </a:solidFill>
                <a:latin typeface="Microsoft YaHei" panose="020B0503020204020204" pitchFamily="34" charset="-122"/>
                <a:ea typeface="Microsoft YaHei" panose="020B0503020204020204" pitchFamily="34" charset="-122"/>
              </a:rPr>
              <a:t>世界是物质的，物质是第一性的，物质决定意识，并且思维能够认识或者正确认识存在。</a:t>
            </a: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BE3D10-640A-F24E-801F-72AA141F1342}"/>
              </a:ext>
            </a:extLst>
          </p:cNvPr>
          <p:cNvSpPr txBox="1"/>
          <p:nvPr/>
        </p:nvSpPr>
        <p:spPr>
          <a:xfrm>
            <a:off x="1455539" y="326305"/>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二、辩证思维方法与现代科学思维方法</a:t>
            </a:r>
          </a:p>
        </p:txBody>
      </p:sp>
      <p:sp>
        <p:nvSpPr>
          <p:cNvPr id="3" name="圆角矩形 2">
            <a:extLst>
              <a:ext uri="{FF2B5EF4-FFF2-40B4-BE49-F238E27FC236}">
                <a16:creationId xmlns:a16="http://schemas.microsoft.com/office/drawing/2014/main" id="{8F242800-8818-0B48-8A14-316D8D9260EA}"/>
              </a:ext>
            </a:extLst>
          </p:cNvPr>
          <p:cNvSpPr/>
          <p:nvPr/>
        </p:nvSpPr>
        <p:spPr bwMode="auto">
          <a:xfrm>
            <a:off x="176212" y="1666875"/>
            <a:ext cx="2836811" cy="566568"/>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（一）辩证思维方法</a:t>
            </a:r>
          </a:p>
        </p:txBody>
      </p:sp>
      <p:sp>
        <p:nvSpPr>
          <p:cNvPr id="5" name="圆角矩形 4">
            <a:extLst>
              <a:ext uri="{FF2B5EF4-FFF2-40B4-BE49-F238E27FC236}">
                <a16:creationId xmlns:a16="http://schemas.microsoft.com/office/drawing/2014/main" id="{55FA932D-BA9A-B94F-A7F9-3383BB77D5C9}"/>
              </a:ext>
            </a:extLst>
          </p:cNvPr>
          <p:cNvSpPr/>
          <p:nvPr/>
        </p:nvSpPr>
        <p:spPr>
          <a:xfrm>
            <a:off x="393492" y="2550499"/>
            <a:ext cx="8328279" cy="878501"/>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4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分析与综合的实质，就是建立在调查研究基础上的</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矛盾分析方法</a:t>
            </a:r>
            <a:r>
              <a:rPr lang="zh-CN" altLang="en-US" dirty="0">
                <a:solidFill>
                  <a:schemeClr val="tx1"/>
                </a:solidFill>
                <a:latin typeface="Microsoft YaHei" panose="020B0503020204020204" pitchFamily="34" charset="-122"/>
                <a:ea typeface="Microsoft YaHei" panose="020B0503020204020204" pitchFamily="34" charset="-122"/>
              </a:rPr>
              <a:t>，是</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客观事物</a:t>
            </a:r>
            <a:r>
              <a:rPr lang="zh-CN" altLang="en-US" dirty="0">
                <a:solidFill>
                  <a:schemeClr val="tx1"/>
                </a:solidFill>
                <a:latin typeface="Microsoft YaHei" panose="020B0503020204020204" pitchFamily="34" charset="-122"/>
                <a:ea typeface="Microsoft YaHei" panose="020B0503020204020204" pitchFamily="34" charset="-122"/>
              </a:rPr>
              <a:t>的辩证联系和发展过程</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在思维中的再现</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p:txBody>
      </p:sp>
      <p:grpSp>
        <p:nvGrpSpPr>
          <p:cNvPr id="6" name="组合 5">
            <a:extLst>
              <a:ext uri="{FF2B5EF4-FFF2-40B4-BE49-F238E27FC236}">
                <a16:creationId xmlns:a16="http://schemas.microsoft.com/office/drawing/2014/main" id="{732F93C8-DD31-5848-89FF-D62EF2FB8A04}"/>
              </a:ext>
            </a:extLst>
          </p:cNvPr>
          <p:cNvGrpSpPr>
            <a:grpSpLocks/>
          </p:cNvGrpSpPr>
          <p:nvPr/>
        </p:nvGrpSpPr>
        <p:grpSpPr bwMode="auto">
          <a:xfrm>
            <a:off x="586911" y="4043457"/>
            <a:ext cx="5274539" cy="1429030"/>
            <a:chOff x="993775" y="3962759"/>
            <a:chExt cx="6900693" cy="1492313"/>
          </a:xfrm>
        </p:grpSpPr>
        <p:sp>
          <p:nvSpPr>
            <p:cNvPr id="7" name="矩形 12">
              <a:extLst>
                <a:ext uri="{FF2B5EF4-FFF2-40B4-BE49-F238E27FC236}">
                  <a16:creationId xmlns:a16="http://schemas.microsoft.com/office/drawing/2014/main" id="{9CFC77B6-6A5F-3347-87B8-13A6001541F7}"/>
                </a:ext>
              </a:extLst>
            </p:cNvPr>
            <p:cNvSpPr>
              <a:spLocks noChangeArrowheads="1"/>
            </p:cNvSpPr>
            <p:nvPr/>
          </p:nvSpPr>
          <p:spPr bwMode="auto">
            <a:xfrm>
              <a:off x="2732635" y="5007782"/>
              <a:ext cx="3479405" cy="4472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综合是分析的完成</a:t>
              </a:r>
            </a:p>
          </p:txBody>
        </p:sp>
        <p:sp>
          <p:nvSpPr>
            <p:cNvPr id="8" name="圆角矩形 8">
              <a:extLst>
                <a:ext uri="{FF2B5EF4-FFF2-40B4-BE49-F238E27FC236}">
                  <a16:creationId xmlns:a16="http://schemas.microsoft.com/office/drawing/2014/main" id="{ACD45E77-AAE0-D149-A5B6-E5015CD2C929}"/>
                </a:ext>
              </a:extLst>
            </p:cNvPr>
            <p:cNvSpPr/>
            <p:nvPr/>
          </p:nvSpPr>
          <p:spPr>
            <a:xfrm>
              <a:off x="6383087" y="4208139"/>
              <a:ext cx="1511381" cy="718431"/>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综合</a:t>
              </a:r>
            </a:p>
          </p:txBody>
        </p:sp>
        <p:sp>
          <p:nvSpPr>
            <p:cNvPr id="9" name="左右箭头 14">
              <a:extLst>
                <a:ext uri="{FF2B5EF4-FFF2-40B4-BE49-F238E27FC236}">
                  <a16:creationId xmlns:a16="http://schemas.microsoft.com/office/drawing/2014/main" id="{68A5FD55-D536-6247-B0AA-B040A25910A3}"/>
                </a:ext>
              </a:extLst>
            </p:cNvPr>
            <p:cNvSpPr>
              <a:spLocks noChangeArrowheads="1"/>
            </p:cNvSpPr>
            <p:nvPr/>
          </p:nvSpPr>
          <p:spPr bwMode="auto">
            <a:xfrm>
              <a:off x="2940050" y="4532313"/>
              <a:ext cx="3044825" cy="323850"/>
            </a:xfrm>
            <a:prstGeom prst="leftRightArrow">
              <a:avLst>
                <a:gd name="adj1" fmla="val 50000"/>
                <a:gd name="adj2" fmla="val 76652"/>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628" tIns="35243" rIns="67628" bIns="3524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zh-CN" altLang="en-US" sz="1650">
                <a:latin typeface="Arial" panose="020B0604020202020204" pitchFamily="34" charset="0"/>
                <a:ea typeface="宋体" panose="02010600030101010101" pitchFamily="2" charset="-122"/>
              </a:endParaRPr>
            </a:p>
          </p:txBody>
        </p:sp>
        <p:sp>
          <p:nvSpPr>
            <p:cNvPr id="10" name="圆角矩形 7">
              <a:extLst>
                <a:ext uri="{FF2B5EF4-FFF2-40B4-BE49-F238E27FC236}">
                  <a16:creationId xmlns:a16="http://schemas.microsoft.com/office/drawing/2014/main" id="{86805D09-F182-9643-BDD9-EE3B782D20DE}"/>
                </a:ext>
              </a:extLst>
            </p:cNvPr>
            <p:cNvSpPr/>
            <p:nvPr/>
          </p:nvSpPr>
          <p:spPr>
            <a:xfrm>
              <a:off x="993775" y="4235225"/>
              <a:ext cx="1511380" cy="718432"/>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分析</a:t>
              </a:r>
            </a:p>
          </p:txBody>
        </p:sp>
        <p:sp>
          <p:nvSpPr>
            <p:cNvPr id="11" name="矩形 17">
              <a:extLst>
                <a:ext uri="{FF2B5EF4-FFF2-40B4-BE49-F238E27FC236}">
                  <a16:creationId xmlns:a16="http://schemas.microsoft.com/office/drawing/2014/main" id="{C6F96D2F-1E2B-6241-88D6-57E2FE04C524}"/>
                </a:ext>
              </a:extLst>
            </p:cNvPr>
            <p:cNvSpPr>
              <a:spLocks noChangeArrowheads="1"/>
            </p:cNvSpPr>
            <p:nvPr/>
          </p:nvSpPr>
          <p:spPr bwMode="auto">
            <a:xfrm>
              <a:off x="2732637" y="3962759"/>
              <a:ext cx="3479402" cy="4472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分析是综合的基础</a:t>
              </a:r>
            </a:p>
          </p:txBody>
        </p:sp>
      </p:grpSp>
      <p:sp>
        <p:nvSpPr>
          <p:cNvPr id="13" name="î$1îďé">
            <a:extLst>
              <a:ext uri="{FF2B5EF4-FFF2-40B4-BE49-F238E27FC236}">
                <a16:creationId xmlns:a16="http://schemas.microsoft.com/office/drawing/2014/main" id="{D765960D-EEF4-5C4F-B5AE-7BA1422480EF}"/>
              </a:ext>
            </a:extLst>
          </p:cNvPr>
          <p:cNvSpPr/>
          <p:nvPr/>
        </p:nvSpPr>
        <p:spPr bwMode="auto">
          <a:xfrm>
            <a:off x="6530725" y="3782590"/>
            <a:ext cx="1670447" cy="1671638"/>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28588" indent="-128588" fontAlgn="auto">
              <a:lnSpc>
                <a:spcPct val="130000"/>
              </a:lnSpc>
              <a:spcBef>
                <a:spcPts val="0"/>
              </a:spcBef>
              <a:spcAft>
                <a:spcPts val="0"/>
              </a:spcAft>
              <a:buFont typeface="Arial" panose="020B0604020202020204" pitchFamily="34" charset="0"/>
              <a:buChar char="•"/>
              <a:defRPr/>
            </a:pPr>
            <a:endParaRPr lang="zh-CN" altLang="en-US" sz="675" kern="0" dirty="0">
              <a:solidFill>
                <a:srgbClr val="000000">
                  <a:lumMod val="100000"/>
                </a:srgbClr>
              </a:solidFill>
              <a:latin typeface="Arial" panose="020B0604020202020204"/>
              <a:ea typeface="宋体" charset="-122"/>
            </a:endParaRPr>
          </a:p>
        </p:txBody>
      </p:sp>
      <p:sp>
        <p:nvSpPr>
          <p:cNvPr id="14" name="文本框 1">
            <a:extLst>
              <a:ext uri="{FF2B5EF4-FFF2-40B4-BE49-F238E27FC236}">
                <a16:creationId xmlns:a16="http://schemas.microsoft.com/office/drawing/2014/main" id="{AB1321AD-3FFC-934C-BF37-B387847C317E}"/>
              </a:ext>
            </a:extLst>
          </p:cNvPr>
          <p:cNvSpPr txBox="1">
            <a:spLocks noChangeArrowheads="1"/>
          </p:cNvSpPr>
          <p:nvPr/>
        </p:nvSpPr>
        <p:spPr bwMode="auto">
          <a:xfrm>
            <a:off x="6785293" y="4099647"/>
            <a:ext cx="1237280" cy="728533"/>
          </a:xfrm>
          <a:prstGeom prst="rect">
            <a:avLst/>
          </a:prstGeom>
          <a:noFill/>
          <a:ln w="9525">
            <a:noFill/>
            <a:miter lim="800000"/>
            <a:headEnd/>
            <a:tailEnd/>
          </a:ln>
        </p:spPr>
        <p:txBody>
          <a:bodyPr>
            <a:spAutoFit/>
          </a:bodyPr>
          <a:lstStyle/>
          <a:p>
            <a:pPr algn="just">
              <a:lnSpc>
                <a:spcPct val="120000"/>
              </a:lnSpc>
              <a:spcBef>
                <a:spcPts val="1050"/>
              </a:spcBef>
            </a:pPr>
            <a:r>
              <a:rPr lang="zh-CN" altLang="en-US" dirty="0">
                <a:ea typeface="Microsoft YaHei" pitchFamily="34" charset="-122"/>
              </a:rPr>
              <a:t>矛盾分析方法</a:t>
            </a:r>
          </a:p>
        </p:txBody>
      </p:sp>
      <p:sp>
        <p:nvSpPr>
          <p:cNvPr id="15" name="íŝļïḋè">
            <a:extLst>
              <a:ext uri="{FF2B5EF4-FFF2-40B4-BE49-F238E27FC236}">
                <a16:creationId xmlns:a16="http://schemas.microsoft.com/office/drawing/2014/main" id="{8633F96D-7399-7849-A220-0B77169EF22A}"/>
              </a:ext>
            </a:extLst>
          </p:cNvPr>
          <p:cNvSpPr>
            <a:spLocks noChangeArrowheads="1"/>
          </p:cNvSpPr>
          <p:nvPr/>
        </p:nvSpPr>
        <p:spPr bwMode="auto">
          <a:xfrm>
            <a:off x="3238199" y="1614318"/>
            <a:ext cx="1670447" cy="619125"/>
          </a:xfrm>
          <a:prstGeom prst="roundRect">
            <a:avLst>
              <a:gd name="adj" fmla="val 50000"/>
            </a:avLst>
          </a:prstGeom>
          <a:solidFill>
            <a:srgbClr val="1B9451"/>
          </a:solidFill>
          <a:ln w="12700" algn="ctr">
            <a:solidFill>
              <a:srgbClr val="FFFFFF"/>
            </a:solidFill>
            <a:miter lim="800000"/>
            <a:headEnd/>
            <a:tailEnd/>
          </a:ln>
        </p:spPr>
        <p:txBody>
          <a:bodyPr wrap="none" anchor="ctr"/>
          <a:lstStyle/>
          <a:p>
            <a:pPr marL="0" lvl="1" algn="ctr"/>
            <a:r>
              <a:rPr lang="zh-CN" altLang="en-US" b="1">
                <a:solidFill>
                  <a:schemeClr val="bg1"/>
                </a:solidFill>
                <a:latin typeface="Microsoft YaHei" pitchFamily="34" charset="-122"/>
                <a:ea typeface="Microsoft YaHei" pitchFamily="34" charset="-122"/>
                <a:sym typeface="+mn-ea"/>
              </a:rPr>
              <a:t>分析与综合</a:t>
            </a:r>
          </a:p>
        </p:txBody>
      </p:sp>
    </p:spTree>
    <p:extLst>
      <p:ext uri="{BB962C8B-B14F-4D97-AF65-F5344CB8AC3E}">
        <p14:creationId xmlns:p14="http://schemas.microsoft.com/office/powerpoint/2010/main" val="33951365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BE3D10-640A-F24E-801F-72AA141F1342}"/>
              </a:ext>
            </a:extLst>
          </p:cNvPr>
          <p:cNvSpPr txBox="1"/>
          <p:nvPr/>
        </p:nvSpPr>
        <p:spPr>
          <a:xfrm>
            <a:off x="1306088" y="311390"/>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二、辩证思维方法与现代科学思维方法</a:t>
            </a:r>
          </a:p>
        </p:txBody>
      </p:sp>
      <p:sp>
        <p:nvSpPr>
          <p:cNvPr id="3" name="圆角矩形 2">
            <a:extLst>
              <a:ext uri="{FF2B5EF4-FFF2-40B4-BE49-F238E27FC236}">
                <a16:creationId xmlns:a16="http://schemas.microsoft.com/office/drawing/2014/main" id="{8F242800-8818-0B48-8A14-316D8D9260EA}"/>
              </a:ext>
            </a:extLst>
          </p:cNvPr>
          <p:cNvSpPr/>
          <p:nvPr/>
        </p:nvSpPr>
        <p:spPr bwMode="auto">
          <a:xfrm>
            <a:off x="176212" y="1666875"/>
            <a:ext cx="2836811" cy="566568"/>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（一）辩证思维方法</a:t>
            </a:r>
          </a:p>
        </p:txBody>
      </p:sp>
      <p:sp>
        <p:nvSpPr>
          <p:cNvPr id="5" name="圆角矩形 4">
            <a:extLst>
              <a:ext uri="{FF2B5EF4-FFF2-40B4-BE49-F238E27FC236}">
                <a16:creationId xmlns:a16="http://schemas.microsoft.com/office/drawing/2014/main" id="{55FA932D-BA9A-B94F-A7F9-3383BB77D5C9}"/>
              </a:ext>
            </a:extLst>
          </p:cNvPr>
          <p:cNvSpPr/>
          <p:nvPr/>
        </p:nvSpPr>
        <p:spPr>
          <a:xfrm>
            <a:off x="393492" y="2550499"/>
            <a:ext cx="8328279" cy="878501"/>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4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抽象与具体是辩证思维的高级形式。这一思维方法是通过</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具体到抽象，又从抽象到具体的过程</a:t>
            </a:r>
            <a:r>
              <a:rPr lang="zh-CN" altLang="en-US" dirty="0">
                <a:solidFill>
                  <a:schemeClr val="tx1"/>
                </a:solidFill>
                <a:latin typeface="Microsoft YaHei" panose="020B0503020204020204" pitchFamily="34" charset="-122"/>
                <a:ea typeface="Microsoft YaHei" panose="020B0503020204020204" pitchFamily="34" charset="-122"/>
              </a:rPr>
              <a:t>，达到对事物的真理性认识。</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5" name="íŝļïḋè">
            <a:extLst>
              <a:ext uri="{FF2B5EF4-FFF2-40B4-BE49-F238E27FC236}">
                <a16:creationId xmlns:a16="http://schemas.microsoft.com/office/drawing/2014/main" id="{8633F96D-7399-7849-A220-0B77169EF22A}"/>
              </a:ext>
            </a:extLst>
          </p:cNvPr>
          <p:cNvSpPr>
            <a:spLocks noChangeArrowheads="1"/>
          </p:cNvSpPr>
          <p:nvPr/>
        </p:nvSpPr>
        <p:spPr bwMode="auto">
          <a:xfrm>
            <a:off x="3238199" y="1614318"/>
            <a:ext cx="1670447" cy="619125"/>
          </a:xfrm>
          <a:prstGeom prst="roundRect">
            <a:avLst>
              <a:gd name="adj" fmla="val 50000"/>
            </a:avLst>
          </a:prstGeom>
          <a:solidFill>
            <a:srgbClr val="1B9451"/>
          </a:solidFill>
          <a:ln w="12700" algn="ctr">
            <a:solidFill>
              <a:srgbClr val="FFFFFF"/>
            </a:solidFill>
            <a:miter lim="800000"/>
            <a:headEnd/>
            <a:tailEnd/>
          </a:ln>
        </p:spPr>
        <p:txBody>
          <a:bodyPr wrap="none" anchor="ctr"/>
          <a:lstStyle/>
          <a:p>
            <a:pPr marL="0" lvl="1" algn="ctr">
              <a:defRPr/>
            </a:pPr>
            <a:r>
              <a:rPr lang="zh-CN" altLang="en-US" b="1" dirty="0">
                <a:solidFill>
                  <a:schemeClr val="bg1"/>
                </a:solidFill>
                <a:latin typeface="Microsoft YaHei" pitchFamily="34" charset="-122"/>
                <a:ea typeface="Microsoft YaHei" pitchFamily="34" charset="-122"/>
                <a:sym typeface="+mn-ea"/>
              </a:rPr>
              <a:t>抽象与具体</a:t>
            </a:r>
          </a:p>
        </p:txBody>
      </p:sp>
      <p:sp>
        <p:nvSpPr>
          <p:cNvPr id="16" name="圆角矩形 15">
            <a:extLst>
              <a:ext uri="{FF2B5EF4-FFF2-40B4-BE49-F238E27FC236}">
                <a16:creationId xmlns:a16="http://schemas.microsoft.com/office/drawing/2014/main" id="{32974766-AC33-F546-87A1-2504ED709C6F}"/>
              </a:ext>
            </a:extLst>
          </p:cNvPr>
          <p:cNvSpPr/>
          <p:nvPr/>
        </p:nvSpPr>
        <p:spPr>
          <a:xfrm>
            <a:off x="407265" y="3946458"/>
            <a:ext cx="8328279" cy="878501"/>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4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抽象与具体的方法同</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逻辑与历史相统一</a:t>
            </a:r>
            <a:r>
              <a:rPr lang="zh-CN" altLang="en-US" dirty="0">
                <a:solidFill>
                  <a:schemeClr val="tx1"/>
                </a:solidFill>
                <a:latin typeface="Microsoft YaHei" panose="020B0503020204020204" pitchFamily="34" charset="-122"/>
                <a:ea typeface="Microsoft YaHei" panose="020B0503020204020204" pitchFamily="34" charset="-122"/>
              </a:rPr>
              <a:t>的方法有内在关联。一方面，逻辑与历史是</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一致</a:t>
            </a:r>
            <a:r>
              <a:rPr lang="zh-CN" altLang="en-US" dirty="0">
                <a:solidFill>
                  <a:schemeClr val="tx1"/>
                </a:solidFill>
                <a:latin typeface="Microsoft YaHei" panose="020B0503020204020204" pitchFamily="34" charset="-122"/>
                <a:ea typeface="Microsoft YaHei" panose="020B0503020204020204" pitchFamily="34" charset="-122"/>
              </a:rPr>
              <a:t>的；另一方面，逻辑与历史的统一又包含着</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差异和对立</a:t>
            </a:r>
            <a:r>
              <a:rPr lang="zh-CN" altLang="en-US"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7" name="íŝļïḋè">
            <a:extLst>
              <a:ext uri="{FF2B5EF4-FFF2-40B4-BE49-F238E27FC236}">
                <a16:creationId xmlns:a16="http://schemas.microsoft.com/office/drawing/2014/main" id="{6F8AADEA-5096-A24A-A615-2D6B9025C6D7}"/>
              </a:ext>
            </a:extLst>
          </p:cNvPr>
          <p:cNvSpPr>
            <a:spLocks noChangeArrowheads="1"/>
          </p:cNvSpPr>
          <p:nvPr/>
        </p:nvSpPr>
        <p:spPr bwMode="auto">
          <a:xfrm>
            <a:off x="5133821" y="1614318"/>
            <a:ext cx="1670447" cy="619125"/>
          </a:xfrm>
          <a:prstGeom prst="roundRect">
            <a:avLst>
              <a:gd name="adj" fmla="val 50000"/>
            </a:avLst>
          </a:prstGeom>
          <a:solidFill>
            <a:srgbClr val="1B9451"/>
          </a:solidFill>
          <a:ln w="12700" algn="ctr">
            <a:solidFill>
              <a:srgbClr val="FFFFFF"/>
            </a:solidFill>
            <a:miter lim="800000"/>
            <a:headEnd/>
            <a:tailEnd/>
          </a:ln>
        </p:spPr>
        <p:txBody>
          <a:bodyPr wrap="none" anchor="ctr"/>
          <a:lstStyle/>
          <a:p>
            <a:pPr marL="0" lvl="1" algn="ctr"/>
            <a:r>
              <a:rPr lang="zh-CN" altLang="en-US" b="1" dirty="0">
                <a:solidFill>
                  <a:schemeClr val="bg1"/>
                </a:solidFill>
                <a:latin typeface="Microsoft YaHei" pitchFamily="34" charset="-122"/>
                <a:ea typeface="Microsoft YaHei" pitchFamily="34" charset="-122"/>
                <a:sym typeface="+mn-ea"/>
              </a:rPr>
              <a:t>逻辑与历史</a:t>
            </a:r>
            <a:endParaRPr lang="en-US" altLang="zh-CN" b="1" dirty="0">
              <a:solidFill>
                <a:schemeClr val="bg1"/>
              </a:solidFill>
              <a:latin typeface="Microsoft YaHei" pitchFamily="34" charset="-122"/>
              <a:ea typeface="Microsoft YaHei" pitchFamily="34" charset="-122"/>
              <a:sym typeface="+mn-ea"/>
            </a:endParaRPr>
          </a:p>
          <a:p>
            <a:pPr marL="0" lvl="1" algn="ctr"/>
            <a:r>
              <a:rPr lang="zh-CN" altLang="en-US" b="1" dirty="0">
                <a:solidFill>
                  <a:schemeClr val="bg1"/>
                </a:solidFill>
                <a:latin typeface="Microsoft YaHei" pitchFamily="34" charset="-122"/>
                <a:ea typeface="Microsoft YaHei" pitchFamily="34" charset="-122"/>
                <a:sym typeface="+mn-ea"/>
              </a:rPr>
              <a:t>相统一 </a:t>
            </a:r>
          </a:p>
        </p:txBody>
      </p:sp>
    </p:spTree>
    <p:extLst>
      <p:ext uri="{BB962C8B-B14F-4D97-AF65-F5344CB8AC3E}">
        <p14:creationId xmlns:p14="http://schemas.microsoft.com/office/powerpoint/2010/main" val="3574231536"/>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A2F9AE-C1E3-B546-8DCA-65D4DBF7A53F}"/>
              </a:ext>
            </a:extLst>
          </p:cNvPr>
          <p:cNvSpPr txBox="1"/>
          <p:nvPr/>
        </p:nvSpPr>
        <p:spPr>
          <a:xfrm>
            <a:off x="1454944" y="366326"/>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二、辩证思维方法与现代科学思维方法</a:t>
            </a:r>
          </a:p>
        </p:txBody>
      </p:sp>
      <p:sp>
        <p:nvSpPr>
          <p:cNvPr id="3" name="圆角矩形 2">
            <a:extLst>
              <a:ext uri="{FF2B5EF4-FFF2-40B4-BE49-F238E27FC236}">
                <a16:creationId xmlns:a16="http://schemas.microsoft.com/office/drawing/2014/main" id="{7D64FBA6-CD7B-2146-B68A-BADEC136EABF}"/>
              </a:ext>
            </a:extLst>
          </p:cNvPr>
          <p:cNvSpPr/>
          <p:nvPr/>
        </p:nvSpPr>
        <p:spPr bwMode="auto">
          <a:xfrm>
            <a:off x="176212" y="1666875"/>
            <a:ext cx="3275273" cy="566568"/>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（二）现代科学思维方法</a:t>
            </a:r>
          </a:p>
        </p:txBody>
      </p:sp>
      <p:sp>
        <p:nvSpPr>
          <p:cNvPr id="4" name="文本框 1">
            <a:extLst>
              <a:ext uri="{FF2B5EF4-FFF2-40B4-BE49-F238E27FC236}">
                <a16:creationId xmlns:a16="http://schemas.microsoft.com/office/drawing/2014/main" id="{55CC1C15-6D48-054C-9FE5-3FDE457D91BE}"/>
              </a:ext>
            </a:extLst>
          </p:cNvPr>
          <p:cNvSpPr txBox="1">
            <a:spLocks noChangeArrowheads="1"/>
          </p:cNvSpPr>
          <p:nvPr/>
        </p:nvSpPr>
        <p:spPr bwMode="auto">
          <a:xfrm>
            <a:off x="850097" y="2463201"/>
            <a:ext cx="7442616" cy="1060931"/>
          </a:xfrm>
          <a:prstGeom prst="rect">
            <a:avLst/>
          </a:prstGeom>
          <a:noFill/>
          <a:ln w="9525">
            <a:noFill/>
            <a:miter lim="800000"/>
            <a:headEnd/>
            <a:tailEnd/>
          </a:ln>
        </p:spPr>
        <p:txBody>
          <a:bodyPr wrap="square">
            <a:spAutoFit/>
          </a:bodyPr>
          <a:lstStyle/>
          <a:p>
            <a:pPr algn="just">
              <a:lnSpc>
                <a:spcPct val="120000"/>
              </a:lnSpc>
              <a:spcBef>
                <a:spcPts val="1050"/>
              </a:spcBef>
            </a:pPr>
            <a:r>
              <a:rPr lang="zh-CN" altLang="en-US" dirty="0">
                <a:ea typeface="Microsoft YaHei" pitchFamily="34" charset="-122"/>
              </a:rPr>
              <a:t>现代科学思维方法是一个巨大的</a:t>
            </a:r>
            <a:r>
              <a:rPr lang="zh-CN" altLang="en-US" b="1" dirty="0">
                <a:solidFill>
                  <a:schemeClr val="accent2">
                    <a:lumMod val="50000"/>
                  </a:schemeClr>
                </a:solidFill>
                <a:ea typeface="Microsoft YaHei" pitchFamily="34" charset="-122"/>
              </a:rPr>
              <a:t>方法群</a:t>
            </a:r>
            <a:r>
              <a:rPr lang="zh-CN" altLang="en-US" dirty="0">
                <a:ea typeface="Microsoft YaHei" pitchFamily="34" charset="-122"/>
              </a:rPr>
              <a:t>，包括控制方法、信息方法、系统方法、模型化方法和理想化方法等，这些方法都丰富和深化了辩证思维及其方法。</a:t>
            </a:r>
          </a:p>
        </p:txBody>
      </p:sp>
      <p:grpSp>
        <p:nvGrpSpPr>
          <p:cNvPr id="5" name="组合 4">
            <a:extLst>
              <a:ext uri="{FF2B5EF4-FFF2-40B4-BE49-F238E27FC236}">
                <a16:creationId xmlns:a16="http://schemas.microsoft.com/office/drawing/2014/main" id="{72FE97F2-7D25-464D-A052-AA2626A0BE5E}"/>
              </a:ext>
            </a:extLst>
          </p:cNvPr>
          <p:cNvGrpSpPr>
            <a:grpSpLocks/>
          </p:cNvGrpSpPr>
          <p:nvPr/>
        </p:nvGrpSpPr>
        <p:grpSpPr bwMode="auto">
          <a:xfrm>
            <a:off x="1169233" y="3412228"/>
            <a:ext cx="6518633" cy="2128859"/>
            <a:chOff x="417132" y="3629679"/>
            <a:chExt cx="8528345" cy="2223134"/>
          </a:xfrm>
        </p:grpSpPr>
        <p:sp>
          <p:nvSpPr>
            <p:cNvPr id="6" name="矩形 12">
              <a:extLst>
                <a:ext uri="{FF2B5EF4-FFF2-40B4-BE49-F238E27FC236}">
                  <a16:creationId xmlns:a16="http://schemas.microsoft.com/office/drawing/2014/main" id="{3013EC46-E061-F348-9FF5-31E2B56AE432}"/>
                </a:ext>
              </a:extLst>
            </p:cNvPr>
            <p:cNvSpPr>
              <a:spLocks noChangeArrowheads="1"/>
            </p:cNvSpPr>
            <p:nvPr/>
          </p:nvSpPr>
          <p:spPr bwMode="auto">
            <a:xfrm>
              <a:off x="2732635" y="5007782"/>
              <a:ext cx="3479403" cy="8450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现代科学思维方法又丰富了辩证思维方法</a:t>
              </a:r>
            </a:p>
          </p:txBody>
        </p:sp>
        <p:sp>
          <p:nvSpPr>
            <p:cNvPr id="7" name="圆角矩形 8">
              <a:extLst>
                <a:ext uri="{FF2B5EF4-FFF2-40B4-BE49-F238E27FC236}">
                  <a16:creationId xmlns:a16="http://schemas.microsoft.com/office/drawing/2014/main" id="{FCD4B010-38B0-D94A-B956-35FC95DD1D15}"/>
                </a:ext>
              </a:extLst>
            </p:cNvPr>
            <p:cNvSpPr/>
            <p:nvPr/>
          </p:nvSpPr>
          <p:spPr>
            <a:xfrm>
              <a:off x="6383087" y="4208139"/>
              <a:ext cx="2562390" cy="718431"/>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现代科学思维方法</a:t>
              </a:r>
            </a:p>
          </p:txBody>
        </p:sp>
        <p:sp>
          <p:nvSpPr>
            <p:cNvPr id="8" name="左右箭头 14">
              <a:extLst>
                <a:ext uri="{FF2B5EF4-FFF2-40B4-BE49-F238E27FC236}">
                  <a16:creationId xmlns:a16="http://schemas.microsoft.com/office/drawing/2014/main" id="{813EC68C-8A25-FC4D-ABB2-FFF18A96DCC6}"/>
                </a:ext>
              </a:extLst>
            </p:cNvPr>
            <p:cNvSpPr>
              <a:spLocks noChangeArrowheads="1"/>
            </p:cNvSpPr>
            <p:nvPr/>
          </p:nvSpPr>
          <p:spPr bwMode="auto">
            <a:xfrm>
              <a:off x="2940050" y="4532313"/>
              <a:ext cx="3044825" cy="323850"/>
            </a:xfrm>
            <a:prstGeom prst="leftRightArrow">
              <a:avLst>
                <a:gd name="adj1" fmla="val 50000"/>
                <a:gd name="adj2" fmla="val 76652"/>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628" tIns="35243" rIns="67628" bIns="3524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zh-CN" altLang="en-US" sz="1650">
                <a:latin typeface="Arial" panose="020B0604020202020204" pitchFamily="34" charset="0"/>
                <a:ea typeface="宋体" panose="02010600030101010101" pitchFamily="2" charset="-122"/>
              </a:endParaRPr>
            </a:p>
          </p:txBody>
        </p:sp>
        <p:sp>
          <p:nvSpPr>
            <p:cNvPr id="9" name="圆角矩形 7">
              <a:extLst>
                <a:ext uri="{FF2B5EF4-FFF2-40B4-BE49-F238E27FC236}">
                  <a16:creationId xmlns:a16="http://schemas.microsoft.com/office/drawing/2014/main" id="{22FCD8A1-DF05-CB43-95A2-913B35B907BD}"/>
                </a:ext>
              </a:extLst>
            </p:cNvPr>
            <p:cNvSpPr/>
            <p:nvPr/>
          </p:nvSpPr>
          <p:spPr>
            <a:xfrm>
              <a:off x="417132" y="4235225"/>
              <a:ext cx="2088022" cy="718432"/>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辩证思维方法</a:t>
              </a:r>
            </a:p>
          </p:txBody>
        </p:sp>
        <p:sp>
          <p:nvSpPr>
            <p:cNvPr id="10" name="矩形 17">
              <a:extLst>
                <a:ext uri="{FF2B5EF4-FFF2-40B4-BE49-F238E27FC236}">
                  <a16:creationId xmlns:a16="http://schemas.microsoft.com/office/drawing/2014/main" id="{3F9C5C63-902A-1840-BF7F-55D9A96A4820}"/>
                </a:ext>
              </a:extLst>
            </p:cNvPr>
            <p:cNvSpPr>
              <a:spLocks noChangeArrowheads="1"/>
            </p:cNvSpPr>
            <p:nvPr/>
          </p:nvSpPr>
          <p:spPr bwMode="auto">
            <a:xfrm>
              <a:off x="2768864" y="3629679"/>
              <a:ext cx="3479402" cy="8450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辩证思维是现代科学思维的</a:t>
              </a:r>
              <a:r>
                <a:rPr lang="zh-CN" altLang="en-US" sz="1650" b="1" dirty="0">
                  <a:solidFill>
                    <a:schemeClr val="accent2">
                      <a:lumMod val="50000"/>
                    </a:schemeClr>
                  </a:solidFill>
                  <a:latin typeface="微软雅黑" panose="020B0503020204020204" pitchFamily="34" charset="-122"/>
                  <a:sym typeface="黑体" panose="02010609060101010101" pitchFamily="49" charset="-122"/>
                </a:rPr>
                <a:t>方法论前提</a:t>
              </a:r>
            </a:p>
          </p:txBody>
        </p:sp>
      </p:grpSp>
      <p:sp>
        <p:nvSpPr>
          <p:cNvPr id="11" name="右箭头 14">
            <a:extLst>
              <a:ext uri="{FF2B5EF4-FFF2-40B4-BE49-F238E27FC236}">
                <a16:creationId xmlns:a16="http://schemas.microsoft.com/office/drawing/2014/main" id="{58748154-626E-7541-A294-35F69CA38212}"/>
              </a:ext>
            </a:extLst>
          </p:cNvPr>
          <p:cNvSpPr>
            <a:spLocks noChangeArrowheads="1"/>
          </p:cNvSpPr>
          <p:nvPr/>
        </p:nvSpPr>
        <p:spPr bwMode="auto">
          <a:xfrm rot="16200000">
            <a:off x="1632704" y="4805932"/>
            <a:ext cx="274869" cy="192278"/>
          </a:xfrm>
          <a:prstGeom prst="rightArrow">
            <a:avLst>
              <a:gd name="adj1" fmla="val 50000"/>
              <a:gd name="adj2" fmla="val 32936"/>
            </a:avLst>
          </a:prstGeom>
          <a:solidFill>
            <a:srgbClr val="548235"/>
          </a:solidFill>
          <a:ln w="12700" algn="ctr">
            <a:solidFill>
              <a:srgbClr val="2F528F"/>
            </a:solidFill>
            <a:miter lim="800000"/>
            <a:headEnd/>
            <a:tailEnd/>
          </a:ln>
        </p:spPr>
        <p:txBody>
          <a:bodyPr rot="10800000" vert="eaVert" anchor="ctr"/>
          <a:lstStyle/>
          <a:p>
            <a:pPr algn="ctr"/>
            <a:endParaRPr kumimoji="1" lang="zh-CN" altLang="en-US" sz="1500">
              <a:solidFill>
                <a:srgbClr val="FFFFFF"/>
              </a:solidFill>
              <a:latin typeface="等线"/>
              <a:ea typeface="Microsoft YaHei" pitchFamily="34" charset="-122"/>
            </a:endParaRPr>
          </a:p>
        </p:txBody>
      </p:sp>
      <p:sp>
        <p:nvSpPr>
          <p:cNvPr id="12" name="文本框 1">
            <a:extLst>
              <a:ext uri="{FF2B5EF4-FFF2-40B4-BE49-F238E27FC236}">
                <a16:creationId xmlns:a16="http://schemas.microsoft.com/office/drawing/2014/main" id="{2B24C7C0-8A7B-304B-A8B5-7F1376991ACA}"/>
              </a:ext>
            </a:extLst>
          </p:cNvPr>
          <p:cNvSpPr txBox="1">
            <a:spLocks noChangeArrowheads="1"/>
          </p:cNvSpPr>
          <p:nvPr/>
        </p:nvSpPr>
        <p:spPr bwMode="auto">
          <a:xfrm>
            <a:off x="137695" y="5111448"/>
            <a:ext cx="3072608" cy="370743"/>
          </a:xfrm>
          <a:prstGeom prst="rect">
            <a:avLst/>
          </a:prstGeom>
          <a:noFill/>
          <a:ln w="9525">
            <a:noFill/>
            <a:miter lim="800000"/>
            <a:headEnd/>
            <a:tailEnd/>
          </a:ln>
        </p:spPr>
        <p:txBody>
          <a:bodyPr wrap="square">
            <a:spAutoFit/>
          </a:bodyPr>
          <a:lstStyle/>
          <a:p>
            <a:pPr algn="just">
              <a:lnSpc>
                <a:spcPct val="120000"/>
              </a:lnSpc>
              <a:spcBef>
                <a:spcPts val="1050"/>
              </a:spcBef>
            </a:pPr>
            <a:r>
              <a:rPr lang="zh-CN" altLang="en-US" sz="1650" dirty="0">
                <a:ea typeface="Microsoft YaHei" pitchFamily="34" charset="-122"/>
              </a:rPr>
              <a:t>侧重于人与世界的整体关系</a:t>
            </a:r>
          </a:p>
        </p:txBody>
      </p:sp>
      <p:sp>
        <p:nvSpPr>
          <p:cNvPr id="13" name="右箭头 14">
            <a:extLst>
              <a:ext uri="{FF2B5EF4-FFF2-40B4-BE49-F238E27FC236}">
                <a16:creationId xmlns:a16="http://schemas.microsoft.com/office/drawing/2014/main" id="{3E2F1495-89BF-D24A-B022-49D2E260C60F}"/>
              </a:ext>
            </a:extLst>
          </p:cNvPr>
          <p:cNvSpPr>
            <a:spLocks noChangeArrowheads="1"/>
          </p:cNvSpPr>
          <p:nvPr/>
        </p:nvSpPr>
        <p:spPr bwMode="auto">
          <a:xfrm rot="16200000">
            <a:off x="6759050" y="4805932"/>
            <a:ext cx="274869" cy="192278"/>
          </a:xfrm>
          <a:prstGeom prst="rightArrow">
            <a:avLst>
              <a:gd name="adj1" fmla="val 50000"/>
              <a:gd name="adj2" fmla="val 32936"/>
            </a:avLst>
          </a:prstGeom>
          <a:solidFill>
            <a:srgbClr val="548235"/>
          </a:solidFill>
          <a:ln w="12700" algn="ctr">
            <a:solidFill>
              <a:srgbClr val="2F528F"/>
            </a:solidFill>
            <a:miter lim="800000"/>
            <a:headEnd/>
            <a:tailEnd/>
          </a:ln>
        </p:spPr>
        <p:txBody>
          <a:bodyPr rot="10800000" vert="eaVert" anchor="ctr"/>
          <a:lstStyle/>
          <a:p>
            <a:pPr algn="ctr"/>
            <a:endParaRPr kumimoji="1" lang="zh-CN" altLang="en-US" sz="1500">
              <a:solidFill>
                <a:srgbClr val="FFFFFF"/>
              </a:solidFill>
              <a:latin typeface="等线"/>
              <a:ea typeface="Microsoft YaHei" pitchFamily="34" charset="-122"/>
            </a:endParaRPr>
          </a:p>
        </p:txBody>
      </p:sp>
      <p:sp>
        <p:nvSpPr>
          <p:cNvPr id="14" name="文本框 1">
            <a:extLst>
              <a:ext uri="{FF2B5EF4-FFF2-40B4-BE49-F238E27FC236}">
                <a16:creationId xmlns:a16="http://schemas.microsoft.com/office/drawing/2014/main" id="{80645B49-64A3-F440-BCD2-E4B19A2891E0}"/>
              </a:ext>
            </a:extLst>
          </p:cNvPr>
          <p:cNvSpPr txBox="1">
            <a:spLocks noChangeArrowheads="1"/>
          </p:cNvSpPr>
          <p:nvPr/>
        </p:nvSpPr>
        <p:spPr bwMode="auto">
          <a:xfrm>
            <a:off x="5927355" y="5111448"/>
            <a:ext cx="3072608" cy="675441"/>
          </a:xfrm>
          <a:prstGeom prst="rect">
            <a:avLst/>
          </a:prstGeom>
          <a:noFill/>
          <a:ln w="9525">
            <a:noFill/>
            <a:miter lim="800000"/>
            <a:headEnd/>
            <a:tailEnd/>
          </a:ln>
        </p:spPr>
        <p:txBody>
          <a:bodyPr wrap="square">
            <a:spAutoFit/>
          </a:bodyPr>
          <a:lstStyle/>
          <a:p>
            <a:pPr algn="just">
              <a:lnSpc>
                <a:spcPct val="120000"/>
              </a:lnSpc>
              <a:spcBef>
                <a:spcPts val="1050"/>
              </a:spcBef>
            </a:pPr>
            <a:r>
              <a:rPr lang="zh-CN" altLang="en-US" sz="1650" dirty="0">
                <a:ea typeface="Microsoft YaHei" pitchFamily="34" charset="-122"/>
              </a:rPr>
              <a:t>侧重于深入研究世界的某些关系</a:t>
            </a:r>
          </a:p>
        </p:txBody>
      </p:sp>
    </p:spTree>
    <p:extLst>
      <p:ext uri="{BB962C8B-B14F-4D97-AF65-F5344CB8AC3E}">
        <p14:creationId xmlns:p14="http://schemas.microsoft.com/office/powerpoint/2010/main" val="42845079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D1F5789-54D1-4867-995E-5F80821EC3D7}"/>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三、学习唯物辩证法，不断增强思维能力</a:t>
            </a:r>
          </a:p>
        </p:txBody>
      </p:sp>
      <p:sp>
        <p:nvSpPr>
          <p:cNvPr id="92163" name="椭圆 7">
            <a:extLst>
              <a:ext uri="{FF2B5EF4-FFF2-40B4-BE49-F238E27FC236}">
                <a16:creationId xmlns:a16="http://schemas.microsoft.com/office/drawing/2014/main" id="{0E23535C-CE68-4001-AD12-52C0E9B5DCAF}"/>
              </a:ext>
            </a:extLst>
          </p:cNvPr>
          <p:cNvSpPr/>
          <p:nvPr/>
        </p:nvSpPr>
        <p:spPr>
          <a:xfrm>
            <a:off x="3667848" y="1988158"/>
            <a:ext cx="1963738" cy="1949450"/>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92164" name="椭圆 11">
            <a:extLst>
              <a:ext uri="{FF2B5EF4-FFF2-40B4-BE49-F238E27FC236}">
                <a16:creationId xmlns:a16="http://schemas.microsoft.com/office/drawing/2014/main" id="{60B662C2-C342-4F1C-AB75-7DE4D00A3B0F}"/>
              </a:ext>
            </a:extLst>
          </p:cNvPr>
          <p:cNvSpPr/>
          <p:nvPr/>
        </p:nvSpPr>
        <p:spPr>
          <a:xfrm>
            <a:off x="5806955" y="2044371"/>
            <a:ext cx="1963738" cy="1947863"/>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92165" name="椭圆 12">
            <a:extLst>
              <a:ext uri="{FF2B5EF4-FFF2-40B4-BE49-F238E27FC236}">
                <a16:creationId xmlns:a16="http://schemas.microsoft.com/office/drawing/2014/main" id="{FAA5FC9B-E1A2-49F4-92BD-D87C021ED168}"/>
              </a:ext>
            </a:extLst>
          </p:cNvPr>
          <p:cNvSpPr/>
          <p:nvPr/>
        </p:nvSpPr>
        <p:spPr>
          <a:xfrm>
            <a:off x="1528741" y="2028527"/>
            <a:ext cx="1963738" cy="1947863"/>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92166" name="椭圆 13">
            <a:extLst>
              <a:ext uri="{FF2B5EF4-FFF2-40B4-BE49-F238E27FC236}">
                <a16:creationId xmlns:a16="http://schemas.microsoft.com/office/drawing/2014/main" id="{10E533F3-8050-4B12-8F66-2D61AF4380F6}"/>
              </a:ext>
            </a:extLst>
          </p:cNvPr>
          <p:cNvSpPr/>
          <p:nvPr/>
        </p:nvSpPr>
        <p:spPr>
          <a:xfrm>
            <a:off x="3667847" y="4405014"/>
            <a:ext cx="1963738" cy="1947863"/>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92167" name="椭圆 14">
            <a:extLst>
              <a:ext uri="{FF2B5EF4-FFF2-40B4-BE49-F238E27FC236}">
                <a16:creationId xmlns:a16="http://schemas.microsoft.com/office/drawing/2014/main" id="{43CAB146-DB7E-49ED-BE34-D20458CF6988}"/>
              </a:ext>
            </a:extLst>
          </p:cNvPr>
          <p:cNvSpPr/>
          <p:nvPr/>
        </p:nvSpPr>
        <p:spPr>
          <a:xfrm>
            <a:off x="1483987" y="4405012"/>
            <a:ext cx="1963737" cy="1947863"/>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91144" name="TextBox 5">
            <a:extLst>
              <a:ext uri="{FF2B5EF4-FFF2-40B4-BE49-F238E27FC236}">
                <a16:creationId xmlns:a16="http://schemas.microsoft.com/office/drawing/2014/main" id="{1D911304-B327-4BBB-8818-A6D2328BA1AF}"/>
              </a:ext>
            </a:extLst>
          </p:cNvPr>
          <p:cNvSpPr txBox="1">
            <a:spLocks noChangeArrowheads="1"/>
          </p:cNvSpPr>
          <p:nvPr/>
        </p:nvSpPr>
        <p:spPr bwMode="auto">
          <a:xfrm>
            <a:off x="1588982" y="5178888"/>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4</a:t>
            </a:r>
            <a:r>
              <a:rPr lang="zh-CN" altLang="en-US" sz="2000" dirty="0">
                <a:latin typeface="微软雅黑" panose="020B0503020204020204" pitchFamily="34" charset="-122"/>
              </a:rPr>
              <a:t>战略思维能力</a:t>
            </a:r>
          </a:p>
        </p:txBody>
      </p:sp>
      <p:sp>
        <p:nvSpPr>
          <p:cNvPr id="91145" name="TextBox 16">
            <a:extLst>
              <a:ext uri="{FF2B5EF4-FFF2-40B4-BE49-F238E27FC236}">
                <a16:creationId xmlns:a16="http://schemas.microsoft.com/office/drawing/2014/main" id="{9FF41D94-4695-4E85-811A-D55E6AA5D3B6}"/>
              </a:ext>
            </a:extLst>
          </p:cNvPr>
          <p:cNvSpPr txBox="1">
            <a:spLocks noChangeArrowheads="1"/>
          </p:cNvSpPr>
          <p:nvPr/>
        </p:nvSpPr>
        <p:spPr bwMode="auto">
          <a:xfrm>
            <a:off x="3667847" y="2762828"/>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2</a:t>
            </a:r>
            <a:r>
              <a:rPr lang="zh-CN" altLang="en-US" sz="2000" dirty="0">
                <a:latin typeface="微软雅黑" panose="020B0503020204020204" pitchFamily="34" charset="-122"/>
              </a:rPr>
              <a:t>历史思维能力</a:t>
            </a:r>
          </a:p>
        </p:txBody>
      </p:sp>
      <p:sp>
        <p:nvSpPr>
          <p:cNvPr id="91146" name="TextBox 17">
            <a:extLst>
              <a:ext uri="{FF2B5EF4-FFF2-40B4-BE49-F238E27FC236}">
                <a16:creationId xmlns:a16="http://schemas.microsoft.com/office/drawing/2014/main" id="{BA8AE952-E76F-45D9-8474-73A88990CD10}"/>
              </a:ext>
            </a:extLst>
          </p:cNvPr>
          <p:cNvSpPr txBox="1">
            <a:spLocks noChangeArrowheads="1"/>
          </p:cNvSpPr>
          <p:nvPr/>
        </p:nvSpPr>
        <p:spPr bwMode="auto">
          <a:xfrm>
            <a:off x="1573493" y="2804892"/>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1</a:t>
            </a:r>
            <a:r>
              <a:rPr lang="zh-CN" altLang="en-US" sz="2000" dirty="0">
                <a:latin typeface="微软雅黑" panose="020B0503020204020204" pitchFamily="34" charset="-122"/>
              </a:rPr>
              <a:t>辩证思维能力</a:t>
            </a:r>
          </a:p>
        </p:txBody>
      </p:sp>
      <p:sp>
        <p:nvSpPr>
          <p:cNvPr id="91147" name="TextBox 18">
            <a:extLst>
              <a:ext uri="{FF2B5EF4-FFF2-40B4-BE49-F238E27FC236}">
                <a16:creationId xmlns:a16="http://schemas.microsoft.com/office/drawing/2014/main" id="{EEB02414-08B1-4C90-B870-A45AB2E92470}"/>
              </a:ext>
            </a:extLst>
          </p:cNvPr>
          <p:cNvSpPr txBox="1">
            <a:spLocks noChangeArrowheads="1"/>
          </p:cNvSpPr>
          <p:nvPr/>
        </p:nvSpPr>
        <p:spPr bwMode="auto">
          <a:xfrm>
            <a:off x="3802108" y="5178888"/>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5</a:t>
            </a:r>
            <a:r>
              <a:rPr lang="zh-CN" altLang="en-US" sz="2000" dirty="0">
                <a:latin typeface="微软雅黑" panose="020B0503020204020204" pitchFamily="34" charset="-122"/>
              </a:rPr>
              <a:t>底线思维能力</a:t>
            </a:r>
          </a:p>
        </p:txBody>
      </p:sp>
      <p:sp>
        <p:nvSpPr>
          <p:cNvPr id="91148" name="TextBox 19">
            <a:extLst>
              <a:ext uri="{FF2B5EF4-FFF2-40B4-BE49-F238E27FC236}">
                <a16:creationId xmlns:a16="http://schemas.microsoft.com/office/drawing/2014/main" id="{D1B49BA5-C087-4BB6-85DE-CCBAC80421BD}"/>
              </a:ext>
            </a:extLst>
          </p:cNvPr>
          <p:cNvSpPr txBox="1">
            <a:spLocks noChangeArrowheads="1"/>
          </p:cNvSpPr>
          <p:nvPr/>
        </p:nvSpPr>
        <p:spPr bwMode="auto">
          <a:xfrm>
            <a:off x="5896462" y="5178888"/>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6</a:t>
            </a:r>
            <a:r>
              <a:rPr lang="zh-CN" altLang="en-US" sz="2000" dirty="0">
                <a:latin typeface="微软雅黑" panose="020B0503020204020204" pitchFamily="34" charset="-122"/>
              </a:rPr>
              <a:t>创新思维能力</a:t>
            </a:r>
          </a:p>
        </p:txBody>
      </p:sp>
      <p:sp>
        <p:nvSpPr>
          <p:cNvPr id="91149" name="文本框 1">
            <a:extLst>
              <a:ext uri="{FF2B5EF4-FFF2-40B4-BE49-F238E27FC236}">
                <a16:creationId xmlns:a16="http://schemas.microsoft.com/office/drawing/2014/main" id="{2D50E23B-D9C0-4704-89AB-BD1888EF23B4}"/>
              </a:ext>
            </a:extLst>
          </p:cNvPr>
          <p:cNvSpPr txBox="1">
            <a:spLocks noChangeArrowheads="1"/>
          </p:cNvSpPr>
          <p:nvPr/>
        </p:nvSpPr>
        <p:spPr bwMode="auto">
          <a:xfrm>
            <a:off x="417513" y="1341438"/>
            <a:ext cx="83089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dirty="0">
                <a:solidFill>
                  <a:srgbClr val="014D23"/>
                </a:solidFill>
              </a:rPr>
              <a:t>习近平强调：我们要学习唯物辩证法、增强辩证思维能力</a:t>
            </a:r>
          </a:p>
        </p:txBody>
      </p:sp>
      <p:sp>
        <p:nvSpPr>
          <p:cNvPr id="14" name="椭圆 14">
            <a:extLst>
              <a:ext uri="{FF2B5EF4-FFF2-40B4-BE49-F238E27FC236}">
                <a16:creationId xmlns:a16="http://schemas.microsoft.com/office/drawing/2014/main" id="{1CFB00AA-FC07-4E2D-AD4D-D8B98B44DC73}"/>
              </a:ext>
            </a:extLst>
          </p:cNvPr>
          <p:cNvSpPr/>
          <p:nvPr/>
        </p:nvSpPr>
        <p:spPr>
          <a:xfrm>
            <a:off x="5896462" y="4399504"/>
            <a:ext cx="1963737" cy="1947863"/>
          </a:xfrm>
          <a:prstGeom prst="ellipse">
            <a:avLst/>
          </a:prstGeom>
          <a:solidFill>
            <a:schemeClr val="accent4">
              <a:lumMod val="40000"/>
              <a:lumOff val="60000"/>
              <a:alpha val="30196"/>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16" name="TextBox 16">
            <a:extLst>
              <a:ext uri="{FF2B5EF4-FFF2-40B4-BE49-F238E27FC236}">
                <a16:creationId xmlns:a16="http://schemas.microsoft.com/office/drawing/2014/main" id="{9405C6B2-402A-4C56-B2ED-825A293E5824}"/>
              </a:ext>
            </a:extLst>
          </p:cNvPr>
          <p:cNvSpPr txBox="1">
            <a:spLocks noChangeArrowheads="1"/>
          </p:cNvSpPr>
          <p:nvPr/>
        </p:nvSpPr>
        <p:spPr bwMode="auto">
          <a:xfrm>
            <a:off x="5851707" y="2804892"/>
            <a:ext cx="18742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en-US" altLang="zh-CN" sz="2000" dirty="0">
                <a:latin typeface="微软雅黑" panose="020B0503020204020204" pitchFamily="34" charset="-122"/>
              </a:rPr>
              <a:t>3</a:t>
            </a:r>
            <a:r>
              <a:rPr lang="zh-CN" altLang="en-US" sz="2000" dirty="0">
                <a:latin typeface="微软雅黑" panose="020B0503020204020204" pitchFamily="34" charset="-122"/>
              </a:rPr>
              <a:t>系统思维能力</a:t>
            </a:r>
          </a:p>
        </p:txBody>
      </p:sp>
      <p:sp>
        <p:nvSpPr>
          <p:cNvPr id="2" name="矩形 1">
            <a:extLst>
              <a:ext uri="{FF2B5EF4-FFF2-40B4-BE49-F238E27FC236}">
                <a16:creationId xmlns:a16="http://schemas.microsoft.com/office/drawing/2014/main" id="{B14D4CFB-601F-4BF8-A27B-2489F642606E}"/>
              </a:ext>
            </a:extLst>
          </p:cNvPr>
          <p:cNvSpPr/>
          <p:nvPr/>
        </p:nvSpPr>
        <p:spPr>
          <a:xfrm>
            <a:off x="-75718" y="4788659"/>
            <a:ext cx="1883254" cy="1384995"/>
          </a:xfrm>
          <a:prstGeom prst="rect">
            <a:avLst/>
          </a:prstGeom>
        </p:spPr>
        <p:txBody>
          <a:bodyPr wrap="square">
            <a:spAutoFit/>
          </a:bodyPr>
          <a:lstStyle/>
          <a:p>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强调思维的整体性、全局性、长期性，是高瞻远瞩、统揽全局、善于把握事物发展总体趋势和方向的能力</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400" dirty="0"/>
          </a:p>
        </p:txBody>
      </p:sp>
      <p:sp>
        <p:nvSpPr>
          <p:cNvPr id="3" name="文本框 2">
            <a:extLst>
              <a:ext uri="{FF2B5EF4-FFF2-40B4-BE49-F238E27FC236}">
                <a16:creationId xmlns:a16="http://schemas.microsoft.com/office/drawing/2014/main" id="{65CCA7A9-C77E-4887-AF8A-B28CC3CD2A76}"/>
              </a:ext>
            </a:extLst>
          </p:cNvPr>
          <p:cNvSpPr txBox="1"/>
          <p:nvPr/>
        </p:nvSpPr>
        <p:spPr bwMode="auto">
          <a:xfrm>
            <a:off x="4155281" y="3317345"/>
            <a:ext cx="1650562" cy="294824"/>
          </a:xfrm>
          <a:prstGeom prst="rect">
            <a:avLst/>
          </a:prstGeom>
          <a:noFill/>
          <a:ln>
            <a:noFill/>
          </a:ln>
        </p:spPr>
        <p:txBody>
          <a:bodyPr wrap="square" rtlCol="0">
            <a:spAutoFit/>
          </a:bodyPr>
          <a:lstStyle/>
          <a:p>
            <a:pPr algn="just">
              <a:lnSpc>
                <a:spcPct val="120000"/>
              </a:lnSpc>
              <a:spcBef>
                <a:spcPts val="1400"/>
              </a:spcBef>
            </a:pPr>
            <a:r>
              <a:rPr lang="en-US" altLang="zh-CN" sz="1200" dirty="0"/>
              <a:t>TW</a:t>
            </a:r>
            <a:r>
              <a:rPr lang="zh-CN" altLang="en-US" sz="1200" dirty="0"/>
              <a:t>、南海</a:t>
            </a:r>
          </a:p>
        </p:txBody>
      </p:sp>
      <p:sp>
        <p:nvSpPr>
          <p:cNvPr id="18" name="文本框 17">
            <a:extLst>
              <a:ext uri="{FF2B5EF4-FFF2-40B4-BE49-F238E27FC236}">
                <a16:creationId xmlns:a16="http://schemas.microsoft.com/office/drawing/2014/main" id="{BD4003F4-18F5-497E-AB15-CBEEAA745982}"/>
              </a:ext>
            </a:extLst>
          </p:cNvPr>
          <p:cNvSpPr txBox="1"/>
          <p:nvPr/>
        </p:nvSpPr>
        <p:spPr bwMode="auto">
          <a:xfrm>
            <a:off x="3913942" y="5818525"/>
            <a:ext cx="1650562" cy="294824"/>
          </a:xfrm>
          <a:prstGeom prst="rect">
            <a:avLst/>
          </a:prstGeom>
          <a:noFill/>
          <a:ln>
            <a:noFill/>
          </a:ln>
        </p:spPr>
        <p:txBody>
          <a:bodyPr wrap="square" rtlCol="0">
            <a:spAutoFit/>
          </a:bodyPr>
          <a:lstStyle/>
          <a:p>
            <a:pPr algn="just">
              <a:lnSpc>
                <a:spcPct val="120000"/>
              </a:lnSpc>
              <a:spcBef>
                <a:spcPts val="1400"/>
              </a:spcBef>
            </a:pPr>
            <a:r>
              <a:rPr lang="zh-CN" altLang="en-US" sz="1200" dirty="0"/>
              <a:t>主权、法律、廉洁等</a:t>
            </a: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6B82E2-F1EA-42A4-A07C-3C37D2FB673C}"/>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复习与作业</a:t>
            </a:r>
          </a:p>
        </p:txBody>
      </p:sp>
      <p:sp>
        <p:nvSpPr>
          <p:cNvPr id="94209" name="Rectangle 2">
            <a:extLst>
              <a:ext uri="{FF2B5EF4-FFF2-40B4-BE49-F238E27FC236}">
                <a16:creationId xmlns:a16="http://schemas.microsoft.com/office/drawing/2014/main" id="{00F57BFC-466A-4F48-8049-4D65D57889BC}"/>
              </a:ext>
            </a:extLst>
          </p:cNvPr>
          <p:cNvSpPr>
            <a:spLocks noGrp="1" noRot="1"/>
          </p:cNvSpPr>
          <p:nvPr>
            <p:ph type="body" idx="4294967295"/>
          </p:nvPr>
        </p:nvSpPr>
        <p:spPr>
          <a:xfrm>
            <a:off x="539750" y="1362075"/>
            <a:ext cx="8064500" cy="4819650"/>
          </a:xfrm>
          <a:prstGeom prst="rect">
            <a:avLst/>
          </a:prstGeom>
          <a:ln w="19050" cap="rnd" algn="ctr">
            <a:solidFill>
              <a:srgbClr val="014D23"/>
            </a:solidFill>
            <a:prstDash val="dot"/>
            <a:round/>
            <a:headEnd type="none" w="med" len="med"/>
            <a:tailEnd type="none" w="med" len="med"/>
          </a:ln>
        </p:spPr>
        <p:txBody>
          <a:bodyPr lIns="251968" tIns="179959" rIns="251968" bIns="179959"/>
          <a:lstStyle/>
          <a:p>
            <a:pPr algn="just" eaLnBrk="1" hangingPunct="1">
              <a:lnSpc>
                <a:spcPct val="120000"/>
              </a:lnSpc>
              <a:spcBef>
                <a:spcPct val="0"/>
              </a:spcBef>
              <a:buFont typeface="Arial" panose="020B0604020202020204" pitchFamily="34" charset="0"/>
              <a:buNone/>
              <a:defRPr/>
            </a:pPr>
            <a:r>
              <a:rPr lang="zh-CN" altLang="en-US" sz="2400" b="1" dirty="0">
                <a:solidFill>
                  <a:srgbClr val="014D23"/>
                </a:solidFill>
                <a:latin typeface="+mj-ea"/>
                <a:ea typeface="+mj-ea"/>
                <a:sym typeface="楷体" panose="02010609060101010101" pitchFamily="49" charset="-122"/>
              </a:rPr>
              <a:t>一、基本理论复习</a:t>
            </a:r>
          </a:p>
          <a:p>
            <a:pPr algn="just" eaLnBrk="1" hangingPunct="1">
              <a:lnSpc>
                <a:spcPct val="120000"/>
              </a:lnSpc>
              <a:spcBef>
                <a:spcPct val="0"/>
              </a:spcBef>
              <a:buFont typeface="Arial" panose="020B0604020202020204" pitchFamily="34" charset="0"/>
              <a:buNone/>
              <a:defRPr/>
            </a:pPr>
            <a:r>
              <a:rPr lang="zh-CN" altLang="en-US" sz="2400" dirty="0">
                <a:latin typeface="+mj-ea"/>
                <a:ea typeface="+mj-ea"/>
                <a:sym typeface="楷体" panose="02010609060101010101" pitchFamily="49" charset="-122"/>
              </a:rPr>
              <a:t>   1</a:t>
            </a: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唯物论部分辨析题。</a:t>
            </a:r>
            <a:r>
              <a:rPr lang="en-US" altLang="zh-CN" sz="2400" dirty="0">
                <a:latin typeface="+mj-ea"/>
                <a:ea typeface="+mj-ea"/>
                <a:sym typeface="楷体" panose="02010609060101010101" pitchFamily="49" charset="-122"/>
              </a:rPr>
              <a:t>  </a:t>
            </a:r>
          </a:p>
          <a:p>
            <a:pPr algn="just" eaLnBrk="1" hangingPunct="1">
              <a:lnSpc>
                <a:spcPct val="120000"/>
              </a:lnSpc>
              <a:spcBef>
                <a:spcPct val="0"/>
              </a:spcBef>
              <a:buFont typeface="Arial" panose="020B0604020202020204" pitchFamily="34" charset="0"/>
              <a:buNone/>
              <a:defRPr/>
            </a:pPr>
            <a:r>
              <a:rPr lang="zh-CN" altLang="en-US" sz="2400" dirty="0">
                <a:latin typeface="+mj-ea"/>
                <a:ea typeface="+mj-ea"/>
                <a:sym typeface="楷体" panose="02010609060101010101" pitchFamily="49" charset="-122"/>
              </a:rPr>
              <a:t>   2</a:t>
            </a: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辩证法部分辨析题。</a:t>
            </a:r>
          </a:p>
          <a:p>
            <a:pPr algn="just" eaLnBrk="1" hangingPunct="1">
              <a:lnSpc>
                <a:spcPct val="120000"/>
              </a:lnSpc>
              <a:spcBef>
                <a:spcPct val="0"/>
              </a:spcBef>
              <a:buFont typeface="Arial" panose="020B0604020202020204" pitchFamily="34" charset="0"/>
              <a:buNone/>
              <a:defRPr/>
            </a:pPr>
            <a:endParaRPr lang="zh-CN" altLang="en-US" sz="2400" dirty="0">
              <a:latin typeface="+mj-ea"/>
              <a:ea typeface="+mj-ea"/>
              <a:sym typeface="楷体" panose="02010609060101010101" pitchFamily="49" charset="-122"/>
            </a:endParaRPr>
          </a:p>
          <a:p>
            <a:pPr algn="just" eaLnBrk="1" hangingPunct="1">
              <a:lnSpc>
                <a:spcPct val="120000"/>
              </a:lnSpc>
              <a:spcBef>
                <a:spcPct val="0"/>
              </a:spcBef>
              <a:buFont typeface="Arial" panose="020B0604020202020204" pitchFamily="34" charset="0"/>
              <a:buNone/>
              <a:defRPr/>
            </a:pPr>
            <a:r>
              <a:rPr lang="zh-CN" altLang="en-US" sz="2400" b="1" dirty="0">
                <a:solidFill>
                  <a:srgbClr val="014D23"/>
                </a:solidFill>
                <a:latin typeface="+mj-ea"/>
                <a:ea typeface="+mj-ea"/>
                <a:sym typeface="楷体" panose="02010609060101010101" pitchFamily="49" charset="-122"/>
              </a:rPr>
              <a:t>二、运用所学原理，分析论证现实问题</a:t>
            </a:r>
          </a:p>
          <a:p>
            <a:pPr algn="just" eaLnBrk="1" hangingPunct="1">
              <a:lnSpc>
                <a:spcPct val="120000"/>
              </a:lnSpc>
              <a:spcBef>
                <a:spcPct val="0"/>
              </a:spcBef>
              <a:buFont typeface="Arial" panose="020B0604020202020204" pitchFamily="34" charset="0"/>
              <a:buNone/>
              <a:defRPr/>
            </a:pPr>
            <a:r>
              <a:rPr lang="zh-CN" altLang="en-US" sz="2400" dirty="0">
                <a:latin typeface="+mj-ea"/>
                <a:ea typeface="+mj-ea"/>
                <a:sym typeface="楷体" panose="02010609060101010101" pitchFamily="49" charset="-122"/>
              </a:rPr>
              <a:t>   1</a:t>
            </a: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 运用主观能动性与客观规律性关系原理，谈谈如何处理好人与自然的关系？</a:t>
            </a:r>
          </a:p>
          <a:p>
            <a:pPr algn="just" eaLnBrk="1" hangingPunct="1">
              <a:lnSpc>
                <a:spcPct val="120000"/>
              </a:lnSpc>
              <a:spcBef>
                <a:spcPct val="0"/>
              </a:spcBef>
              <a:buFont typeface="Arial" panose="020B0604020202020204" pitchFamily="34" charset="0"/>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2.</a:t>
            </a:r>
            <a:r>
              <a:rPr lang="zh-CN" altLang="en-US" sz="2400" dirty="0">
                <a:latin typeface="+mj-ea"/>
                <a:ea typeface="+mj-ea"/>
                <a:sym typeface="楷体" panose="02010609060101010101" pitchFamily="49" charset="-122"/>
              </a:rPr>
              <a:t>运用矛盾分析法的相关知识，说明新时代习近平中国特色社会主义社会矛盾的变化依据。</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15B8A9D2-6F4C-4EE2-9380-EFC832BCB385}"/>
              </a:ext>
            </a:extLst>
          </p:cNvPr>
          <p:cNvSpPr/>
          <p:nvPr/>
        </p:nvSpPr>
        <p:spPr bwMode="auto">
          <a:xfrm>
            <a:off x="296863" y="1401763"/>
            <a:ext cx="413226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世界观与哲学基本问题</a:t>
            </a:r>
          </a:p>
        </p:txBody>
      </p:sp>
      <p:sp>
        <p:nvSpPr>
          <p:cNvPr id="4" name="任意多边形 3">
            <a:extLst>
              <a:ext uri="{FF2B5EF4-FFF2-40B4-BE49-F238E27FC236}">
                <a16:creationId xmlns:a16="http://schemas.microsoft.com/office/drawing/2014/main" id="{1B782623-FC94-4D0A-9A09-8102E7A6B471}"/>
              </a:ext>
            </a:extLst>
          </p:cNvPr>
          <p:cNvSpPr/>
          <p:nvPr/>
        </p:nvSpPr>
        <p:spPr>
          <a:xfrm>
            <a:off x="3463925" y="4300538"/>
            <a:ext cx="390525" cy="420687"/>
          </a:xfrm>
          <a:custGeom>
            <a:avLst/>
            <a:gdLst/>
            <a:ahLst/>
            <a:cxnLst/>
            <a:rect l="0" t="0" r="0" b="0"/>
            <a:pathLst>
              <a:path>
                <a:moveTo>
                  <a:pt x="0" y="0"/>
                </a:moveTo>
                <a:lnTo>
                  <a:pt x="195814" y="0"/>
                </a:lnTo>
                <a:lnTo>
                  <a:pt x="195814" y="421001"/>
                </a:lnTo>
                <a:lnTo>
                  <a:pt x="391629" y="421001"/>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任意多边形 4">
            <a:extLst>
              <a:ext uri="{FF2B5EF4-FFF2-40B4-BE49-F238E27FC236}">
                <a16:creationId xmlns:a16="http://schemas.microsoft.com/office/drawing/2014/main" id="{117E36C0-D03C-493E-B091-D3A874881EF8}"/>
              </a:ext>
            </a:extLst>
          </p:cNvPr>
          <p:cNvSpPr/>
          <p:nvPr/>
        </p:nvSpPr>
        <p:spPr>
          <a:xfrm>
            <a:off x="3463925" y="3879850"/>
            <a:ext cx="431800" cy="420688"/>
          </a:xfrm>
          <a:custGeom>
            <a:avLst/>
            <a:gdLst/>
            <a:ahLst/>
            <a:cxnLst/>
            <a:rect l="0" t="0" r="0" b="0"/>
            <a:pathLst>
              <a:path>
                <a:moveTo>
                  <a:pt x="0" y="421001"/>
                </a:moveTo>
                <a:lnTo>
                  <a:pt x="195814" y="421001"/>
                </a:lnTo>
                <a:lnTo>
                  <a:pt x="195814" y="0"/>
                </a:lnTo>
                <a:lnTo>
                  <a:pt x="391629" y="0"/>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id="{38B70E7C-F69F-43FF-8C33-E89D12B65667}"/>
              </a:ext>
            </a:extLst>
          </p:cNvPr>
          <p:cNvSpPr/>
          <p:nvPr/>
        </p:nvSpPr>
        <p:spPr>
          <a:xfrm>
            <a:off x="152401" y="4001345"/>
            <a:ext cx="3311198"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mj-ea"/>
                <a:ea typeface="+mj-ea"/>
                <a:sym typeface="+mn-ea"/>
              </a:rPr>
              <a:t>世界是怎样存在的问题</a:t>
            </a:r>
          </a:p>
        </p:txBody>
      </p:sp>
      <p:sp>
        <p:nvSpPr>
          <p:cNvPr id="7" name="任意多边形 6">
            <a:extLst>
              <a:ext uri="{FF2B5EF4-FFF2-40B4-BE49-F238E27FC236}">
                <a16:creationId xmlns:a16="http://schemas.microsoft.com/office/drawing/2014/main" id="{06651EE5-0B95-4799-8F44-A80152CF3256}"/>
              </a:ext>
            </a:extLst>
          </p:cNvPr>
          <p:cNvSpPr/>
          <p:nvPr/>
        </p:nvSpPr>
        <p:spPr>
          <a:xfrm>
            <a:off x="3854449" y="3292307"/>
            <a:ext cx="1727409"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mj-ea"/>
                <a:ea typeface="+mj-ea"/>
                <a:sym typeface="+mn-ea"/>
              </a:rPr>
              <a:t>辩证法</a:t>
            </a:r>
          </a:p>
        </p:txBody>
      </p:sp>
      <p:sp>
        <p:nvSpPr>
          <p:cNvPr id="8" name="任意多边形 7">
            <a:extLst>
              <a:ext uri="{FF2B5EF4-FFF2-40B4-BE49-F238E27FC236}">
                <a16:creationId xmlns:a16="http://schemas.microsoft.com/office/drawing/2014/main" id="{AFEBBF3D-FF1B-407A-8F99-6B320943756D}"/>
              </a:ext>
            </a:extLst>
          </p:cNvPr>
          <p:cNvSpPr/>
          <p:nvPr/>
        </p:nvSpPr>
        <p:spPr>
          <a:xfrm>
            <a:off x="3854450" y="4711299"/>
            <a:ext cx="1761709" cy="597235"/>
          </a:xfrm>
          <a:custGeom>
            <a:avLst/>
            <a:gdLst>
              <a:gd name="connsiteX0" fmla="*/ 0 w 1958147"/>
              <a:gd name="connsiteY0" fmla="*/ 0 h 597235"/>
              <a:gd name="connsiteX1" fmla="*/ 1958147 w 1958147"/>
              <a:gd name="connsiteY1" fmla="*/ 0 h 597235"/>
              <a:gd name="connsiteX2" fmla="*/ 1958147 w 1958147"/>
              <a:gd name="connsiteY2" fmla="*/ 597235 h 597235"/>
              <a:gd name="connsiteX3" fmla="*/ 0 w 1958147"/>
              <a:gd name="connsiteY3" fmla="*/ 597235 h 597235"/>
              <a:gd name="connsiteX4" fmla="*/ 0 w 1958147"/>
              <a:gd name="connsiteY4" fmla="*/ 0 h 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147" h="597235">
                <a:moveTo>
                  <a:pt x="0" y="0"/>
                </a:moveTo>
                <a:lnTo>
                  <a:pt x="1958147" y="0"/>
                </a:lnTo>
                <a:lnTo>
                  <a:pt x="1958147" y="597235"/>
                </a:lnTo>
                <a:lnTo>
                  <a:pt x="0" y="597235"/>
                </a:lnTo>
                <a:lnTo>
                  <a:pt x="0" y="0"/>
                </a:lnTo>
                <a:close/>
              </a:path>
            </a:pathLst>
          </a:custGeom>
          <a:solidFill>
            <a:schemeClr val="accent4">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mj-ea"/>
                <a:ea typeface="+mj-ea"/>
                <a:sym typeface="+mn-ea"/>
              </a:rPr>
              <a:t>形而上学</a:t>
            </a:r>
          </a:p>
        </p:txBody>
      </p:sp>
      <p:sp>
        <p:nvSpPr>
          <p:cNvPr id="10255" name="文本框 1">
            <a:extLst>
              <a:ext uri="{FF2B5EF4-FFF2-40B4-BE49-F238E27FC236}">
                <a16:creationId xmlns:a16="http://schemas.microsoft.com/office/drawing/2014/main" id="{889512CC-E453-448F-90E2-C8E44B8154DA}"/>
              </a:ext>
            </a:extLst>
          </p:cNvPr>
          <p:cNvSpPr txBox="1">
            <a:spLocks noChangeArrowheads="1"/>
          </p:cNvSpPr>
          <p:nvPr/>
        </p:nvSpPr>
        <p:spPr bwMode="auto">
          <a:xfrm>
            <a:off x="5734050" y="2171700"/>
            <a:ext cx="333057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用</a:t>
            </a:r>
            <a:r>
              <a:rPr lang="zh-CN" altLang="en-US" sz="2400" dirty="0">
                <a:highlight>
                  <a:srgbClr val="FFFF00"/>
                </a:highlight>
              </a:rPr>
              <a:t>联系的、发展的、全面的</a:t>
            </a:r>
            <a:r>
              <a:rPr lang="zh-CN" altLang="en-US" sz="2400" dirty="0"/>
              <a:t>观点看问题，认为发展的根本原因在于事物的内部矛盾。</a:t>
            </a:r>
          </a:p>
        </p:txBody>
      </p:sp>
      <p:sp>
        <p:nvSpPr>
          <p:cNvPr id="10256" name="文本框 15">
            <a:extLst>
              <a:ext uri="{FF2B5EF4-FFF2-40B4-BE49-F238E27FC236}">
                <a16:creationId xmlns:a16="http://schemas.microsoft.com/office/drawing/2014/main" id="{6C992ADC-5271-43B8-9C53-90BB52302E53}"/>
              </a:ext>
            </a:extLst>
          </p:cNvPr>
          <p:cNvSpPr txBox="1">
            <a:spLocks noChangeArrowheads="1"/>
          </p:cNvSpPr>
          <p:nvPr/>
        </p:nvSpPr>
        <p:spPr bwMode="auto">
          <a:xfrm>
            <a:off x="5734050" y="4127500"/>
            <a:ext cx="333057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用</a:t>
            </a:r>
            <a:r>
              <a:rPr lang="zh-CN" altLang="en-US" sz="2400" dirty="0">
                <a:highlight>
                  <a:srgbClr val="FFFF00"/>
                </a:highlight>
              </a:rPr>
              <a:t>孤立的、静止的、片面的</a:t>
            </a:r>
            <a:r>
              <a:rPr lang="zh-CN" altLang="en-US" sz="2400" dirty="0"/>
              <a:t>观点看世界，否认事物内部矛盾的存在和作用。</a:t>
            </a:r>
          </a:p>
        </p:txBody>
      </p:sp>
      <p:sp>
        <p:nvSpPr>
          <p:cNvPr id="12" name="文本框 11">
            <a:extLst>
              <a:ext uri="{FF2B5EF4-FFF2-40B4-BE49-F238E27FC236}">
                <a16:creationId xmlns:a16="http://schemas.microsoft.com/office/drawing/2014/main" id="{BF5EDDD2-8632-4967-97AD-6CE130CF8045}"/>
              </a:ext>
            </a:extLst>
          </p:cNvPr>
          <p:cNvSpPr txBox="1"/>
          <p:nvPr/>
        </p:nvSpPr>
        <p:spPr>
          <a:xfrm>
            <a:off x="1455539" y="37686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4"/>
          <p:cNvGrpSpPr>
            <a:grpSpLocks/>
          </p:cNvGrpSpPr>
          <p:nvPr/>
        </p:nvGrpSpPr>
        <p:grpSpPr bwMode="auto">
          <a:xfrm>
            <a:off x="1325167" y="2745582"/>
            <a:ext cx="4764881" cy="598885"/>
            <a:chOff x="-44272" y="2315818"/>
            <a:chExt cx="6352307" cy="798444"/>
          </a:xfrm>
        </p:grpSpPr>
        <p:grpSp>
          <p:nvGrpSpPr>
            <p:cNvPr id="31758" name="组合 5"/>
            <p:cNvGrpSpPr>
              <a:grpSpLocks/>
            </p:cNvGrpSpPr>
            <p:nvPr/>
          </p:nvGrpSpPr>
          <p:grpSpPr bwMode="auto">
            <a:xfrm>
              <a:off x="0" y="2315818"/>
              <a:ext cx="6308035" cy="798444"/>
              <a:chOff x="0" y="2315818"/>
              <a:chExt cx="5212499" cy="798444"/>
            </a:xfrm>
          </p:grpSpPr>
          <p:sp>
            <p:nvSpPr>
              <p:cNvPr id="8" name="任意多边形: 形状 34"/>
              <p:cNvSpPr/>
              <p:nvPr/>
            </p:nvSpPr>
            <p:spPr>
              <a:xfrm>
                <a:off x="291321" y="2398361"/>
                <a:ext cx="4921178"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rgbClr val="4F87B9">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任意多边形: 形状 35"/>
              <p:cNvSpPr/>
              <p:nvPr/>
            </p:nvSpPr>
            <p:spPr>
              <a:xfrm>
                <a:off x="142" y="2315818"/>
                <a:ext cx="4921178"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1759" name="矩形 6"/>
            <p:cNvSpPr>
              <a:spLocks noChangeArrowheads="1"/>
            </p:cNvSpPr>
            <p:nvPr/>
          </p:nvSpPr>
          <p:spPr bwMode="auto">
            <a:xfrm>
              <a:off x="-44272" y="2404348"/>
              <a:ext cx="5337314" cy="553949"/>
            </a:xfrm>
            <a:prstGeom prst="rect">
              <a:avLst/>
            </a:prstGeom>
            <a:noFill/>
            <a:ln w="9525">
              <a:noFill/>
              <a:miter lim="800000"/>
              <a:headEnd/>
              <a:tailEnd/>
            </a:ln>
          </p:spPr>
          <p:txBody>
            <a:bodyPr>
              <a:spAutoFit/>
            </a:bodyPr>
            <a:lstStyle/>
            <a:p>
              <a:r>
                <a:rPr lang="en-US" altLang="zh-CN" sz="2100" b="1">
                  <a:solidFill>
                    <a:schemeClr val="bg1"/>
                  </a:solidFill>
                  <a:latin typeface="Microsoft YaHei" pitchFamily="34" charset="-122"/>
                  <a:ea typeface="Microsoft YaHei" pitchFamily="34" charset="-122"/>
                </a:rPr>
                <a:t> </a:t>
              </a:r>
              <a:r>
                <a:rPr lang="zh-CN" altLang="en-US" sz="2100" b="1">
                  <a:solidFill>
                    <a:schemeClr val="bg1"/>
                  </a:solidFill>
                  <a:latin typeface="Microsoft YaHei" pitchFamily="34" charset="-122"/>
                  <a:ea typeface="Microsoft YaHei" pitchFamily="34" charset="-122"/>
                </a:rPr>
                <a:t>古代朴素唯物主义物质观</a:t>
              </a:r>
            </a:p>
          </p:txBody>
        </p:sp>
      </p:grpSp>
      <p:grpSp>
        <p:nvGrpSpPr>
          <p:cNvPr id="31747" name="组合 9"/>
          <p:cNvGrpSpPr>
            <a:grpSpLocks/>
          </p:cNvGrpSpPr>
          <p:nvPr/>
        </p:nvGrpSpPr>
        <p:grpSpPr bwMode="auto">
          <a:xfrm>
            <a:off x="2207419" y="3608785"/>
            <a:ext cx="4731544" cy="598884"/>
            <a:chOff x="0" y="2315818"/>
            <a:chExt cx="6308035" cy="798444"/>
          </a:xfrm>
        </p:grpSpPr>
        <p:grpSp>
          <p:nvGrpSpPr>
            <p:cNvPr id="31754" name="组合 10"/>
            <p:cNvGrpSpPr>
              <a:grpSpLocks/>
            </p:cNvGrpSpPr>
            <p:nvPr/>
          </p:nvGrpSpPr>
          <p:grpSpPr bwMode="auto">
            <a:xfrm>
              <a:off x="0" y="2315818"/>
              <a:ext cx="6308035" cy="798444"/>
              <a:chOff x="0" y="2315818"/>
              <a:chExt cx="5212499" cy="798444"/>
            </a:xfrm>
          </p:grpSpPr>
          <p:sp>
            <p:nvSpPr>
              <p:cNvPr id="13" name="任意多边形: 形状 39"/>
              <p:cNvSpPr/>
              <p:nvPr/>
            </p:nvSpPr>
            <p:spPr>
              <a:xfrm>
                <a:off x="291186" y="2398361"/>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6">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任意多边形: 形状 40"/>
              <p:cNvSpPr/>
              <p:nvPr/>
            </p:nvSpPr>
            <p:spPr>
              <a:xfrm>
                <a:off x="0" y="2315818"/>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1755" name="矩形 11"/>
            <p:cNvSpPr>
              <a:spLocks noChangeArrowheads="1"/>
            </p:cNvSpPr>
            <p:nvPr/>
          </p:nvSpPr>
          <p:spPr bwMode="auto">
            <a:xfrm>
              <a:off x="112598" y="2430972"/>
              <a:ext cx="5337313" cy="553950"/>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近代形而上学唯物主义物质观</a:t>
              </a:r>
            </a:p>
          </p:txBody>
        </p:sp>
      </p:grpSp>
      <p:grpSp>
        <p:nvGrpSpPr>
          <p:cNvPr id="31748" name="组合 14"/>
          <p:cNvGrpSpPr>
            <a:grpSpLocks/>
          </p:cNvGrpSpPr>
          <p:nvPr/>
        </p:nvGrpSpPr>
        <p:grpSpPr bwMode="auto">
          <a:xfrm>
            <a:off x="3134916" y="4513660"/>
            <a:ext cx="4731544" cy="598884"/>
            <a:chOff x="0" y="2315818"/>
            <a:chExt cx="6308035" cy="798444"/>
          </a:xfrm>
        </p:grpSpPr>
        <p:grpSp>
          <p:nvGrpSpPr>
            <p:cNvPr id="31750" name="组合 15"/>
            <p:cNvGrpSpPr>
              <a:grpSpLocks/>
            </p:cNvGrpSpPr>
            <p:nvPr/>
          </p:nvGrpSpPr>
          <p:grpSpPr bwMode="auto">
            <a:xfrm>
              <a:off x="0" y="2315818"/>
              <a:ext cx="6308035" cy="798444"/>
              <a:chOff x="0" y="2315818"/>
              <a:chExt cx="5212499" cy="798444"/>
            </a:xfrm>
          </p:grpSpPr>
          <p:sp>
            <p:nvSpPr>
              <p:cNvPr id="18" name="任意多边形: 形状 44"/>
              <p:cNvSpPr/>
              <p:nvPr/>
            </p:nvSpPr>
            <p:spPr>
              <a:xfrm>
                <a:off x="291186" y="2398361"/>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9" name="任意多边形: 形状 45"/>
              <p:cNvSpPr/>
              <p:nvPr/>
            </p:nvSpPr>
            <p:spPr>
              <a:xfrm>
                <a:off x="0" y="2315818"/>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1751" name="矩形 16"/>
            <p:cNvSpPr>
              <a:spLocks noChangeArrowheads="1"/>
            </p:cNvSpPr>
            <p:nvPr/>
          </p:nvSpPr>
          <p:spPr bwMode="auto">
            <a:xfrm>
              <a:off x="128098" y="2437601"/>
              <a:ext cx="5337313" cy="553950"/>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20"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
        <p:nvSpPr>
          <p:cNvPr id="21" name="文本框 20">
            <a:extLst>
              <a:ext uri="{FF2B5EF4-FFF2-40B4-BE49-F238E27FC236}">
                <a16:creationId xmlns:a16="http://schemas.microsoft.com/office/drawing/2014/main" id="{E3E78B55-D7CB-42D0-8838-C2FA9276F27E}"/>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一、物质及其存在方式</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944" y="23232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32770" name="组合 4"/>
          <p:cNvGrpSpPr>
            <a:grpSpLocks/>
          </p:cNvGrpSpPr>
          <p:nvPr/>
        </p:nvGrpSpPr>
        <p:grpSpPr bwMode="auto">
          <a:xfrm>
            <a:off x="3413523" y="1691879"/>
            <a:ext cx="4731544" cy="598884"/>
            <a:chOff x="0" y="2315818"/>
            <a:chExt cx="6308035" cy="798444"/>
          </a:xfrm>
        </p:grpSpPr>
        <p:grpSp>
          <p:nvGrpSpPr>
            <p:cNvPr id="32778" name="组合 5"/>
            <p:cNvGrpSpPr>
              <a:grpSpLocks/>
            </p:cNvGrpSpPr>
            <p:nvPr/>
          </p:nvGrpSpPr>
          <p:grpSpPr bwMode="auto">
            <a:xfrm>
              <a:off x="0" y="2315818"/>
              <a:ext cx="6308035" cy="798444"/>
              <a:chOff x="0" y="2315818"/>
              <a:chExt cx="5212499" cy="798444"/>
            </a:xfrm>
          </p:grpSpPr>
          <p:sp>
            <p:nvSpPr>
              <p:cNvPr id="8" name="任意多边形: 形状 34"/>
              <p:cNvSpPr/>
              <p:nvPr/>
            </p:nvSpPr>
            <p:spPr>
              <a:xfrm>
                <a:off x="291186" y="2398361"/>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rgbClr val="4F87B9">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任意多边形: 形状 35"/>
              <p:cNvSpPr/>
              <p:nvPr/>
            </p:nvSpPr>
            <p:spPr>
              <a:xfrm>
                <a:off x="0" y="2315818"/>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2779" name="矩形 6"/>
            <p:cNvSpPr>
              <a:spLocks noChangeArrowheads="1"/>
            </p:cNvSpPr>
            <p:nvPr/>
          </p:nvSpPr>
          <p:spPr bwMode="auto">
            <a:xfrm>
              <a:off x="0" y="2412355"/>
              <a:ext cx="5337313" cy="553950"/>
            </a:xfrm>
            <a:prstGeom prst="rect">
              <a:avLst/>
            </a:prstGeom>
            <a:noFill/>
            <a:ln w="9525">
              <a:noFill/>
              <a:miter lim="800000"/>
              <a:headEnd/>
              <a:tailEnd/>
            </a:ln>
          </p:spPr>
          <p:txBody>
            <a:bodyPr>
              <a:spAutoFit/>
            </a:bodyPr>
            <a:lstStyle/>
            <a:p>
              <a:r>
                <a:rPr lang="en-US" altLang="zh-CN" sz="2100" b="1">
                  <a:solidFill>
                    <a:schemeClr val="bg1"/>
                  </a:solidFill>
                  <a:latin typeface="Microsoft YaHei" pitchFamily="34" charset="-122"/>
                  <a:ea typeface="Microsoft YaHei" pitchFamily="34" charset="-122"/>
                </a:rPr>
                <a:t> </a:t>
              </a:r>
              <a:r>
                <a:rPr lang="zh-CN" altLang="en-US" sz="2100" b="1">
                  <a:solidFill>
                    <a:schemeClr val="bg1"/>
                  </a:solidFill>
                  <a:latin typeface="Microsoft YaHei" pitchFamily="34" charset="-122"/>
                  <a:ea typeface="Microsoft YaHei" pitchFamily="34" charset="-122"/>
                </a:rPr>
                <a:t>古代朴素唯物主义物质观</a:t>
              </a:r>
            </a:p>
          </p:txBody>
        </p:sp>
      </p:grpSp>
      <p:pic>
        <p:nvPicPr>
          <p:cNvPr id="32771" name="图片 1"/>
          <p:cNvPicPr>
            <a:picLocks noChangeAspect="1" noChangeArrowheads="1"/>
          </p:cNvPicPr>
          <p:nvPr/>
        </p:nvPicPr>
        <p:blipFill>
          <a:blip r:embed="rId2"/>
          <a:srcRect/>
          <a:stretch>
            <a:fillRect/>
          </a:stretch>
        </p:blipFill>
        <p:spPr bwMode="auto">
          <a:xfrm>
            <a:off x="6852099" y="3355172"/>
            <a:ext cx="2291901" cy="2286001"/>
          </a:xfrm>
          <a:prstGeom prst="rect">
            <a:avLst/>
          </a:prstGeom>
          <a:noFill/>
          <a:ln w="9525">
            <a:noFill/>
            <a:miter lim="800000"/>
            <a:headEnd/>
            <a:tailEnd/>
          </a:ln>
        </p:spPr>
      </p:pic>
      <p:sp>
        <p:nvSpPr>
          <p:cNvPr id="32774" name="文本框 25"/>
          <p:cNvSpPr txBox="1">
            <a:spLocks noChangeArrowheads="1"/>
          </p:cNvSpPr>
          <p:nvPr/>
        </p:nvSpPr>
        <p:spPr bwMode="auto">
          <a:xfrm>
            <a:off x="80367" y="5070664"/>
            <a:ext cx="2181570" cy="553998"/>
          </a:xfrm>
          <a:prstGeom prst="rect">
            <a:avLst/>
          </a:prstGeom>
          <a:noFill/>
          <a:ln w="9525">
            <a:noFill/>
            <a:miter lim="800000"/>
            <a:headEnd/>
            <a:tailEnd/>
          </a:ln>
        </p:spPr>
        <p:txBody>
          <a:bodyPr wrap="square">
            <a:spAutoFit/>
          </a:bodyPr>
          <a:lstStyle/>
          <a:p>
            <a:pPr algn="ctr"/>
            <a:r>
              <a:rPr lang="zh-CN" altLang="en-US" sz="1500" dirty="0">
                <a:latin typeface="Microsoft YaHei" pitchFamily="34" charset="-122"/>
                <a:ea typeface="Microsoft YaHei" pitchFamily="34" charset="-122"/>
              </a:rPr>
              <a:t>泰勒斯</a:t>
            </a:r>
            <a:endParaRPr lang="en-US" altLang="zh-CN" sz="1500" dirty="0">
              <a:latin typeface="Microsoft YaHei" pitchFamily="34" charset="-122"/>
              <a:ea typeface="Microsoft YaHei" pitchFamily="34" charset="-122"/>
            </a:endParaRPr>
          </a:p>
          <a:p>
            <a:pPr algn="ctr"/>
            <a:r>
              <a:rPr lang="zh-CN" altLang="en-US" sz="1500" dirty="0">
                <a:latin typeface="Microsoft YaHei" pitchFamily="34" charset="-122"/>
                <a:ea typeface="Microsoft YaHei" pitchFamily="34" charset="-122"/>
              </a:rPr>
              <a:t>（</a:t>
            </a:r>
            <a:r>
              <a:rPr lang="el-GR" altLang="zh-CN" sz="1500" dirty="0">
                <a:latin typeface="Microsoft YaHei" pitchFamily="34" charset="-122"/>
                <a:ea typeface="Microsoft YaHei" pitchFamily="34" charset="-122"/>
              </a:rPr>
              <a:t> </a:t>
            </a:r>
            <a:r>
              <a:rPr lang="zh-CN" altLang="en-US" sz="1500" dirty="0">
                <a:latin typeface="Microsoft YaHei" pitchFamily="34" charset="-122"/>
                <a:ea typeface="Microsoft YaHei" pitchFamily="34" charset="-122"/>
              </a:rPr>
              <a:t>约</a:t>
            </a:r>
            <a:r>
              <a:rPr lang="en-US" altLang="zh-CN" sz="1500" dirty="0">
                <a:latin typeface="Microsoft YaHei" pitchFamily="34" charset="-122"/>
                <a:ea typeface="Microsoft YaHei" pitchFamily="34" charset="-122"/>
              </a:rPr>
              <a:t>624BC</a:t>
            </a:r>
            <a:r>
              <a:rPr lang="zh-CN" altLang="en-US" sz="1500" dirty="0">
                <a:latin typeface="Microsoft YaHei" pitchFamily="34" charset="-122"/>
                <a:ea typeface="Microsoft YaHei" pitchFamily="34" charset="-122"/>
              </a:rPr>
              <a:t>～</a:t>
            </a:r>
            <a:r>
              <a:rPr lang="en-US" altLang="zh-CN" sz="1500" dirty="0">
                <a:latin typeface="Microsoft YaHei" pitchFamily="34" charset="-122"/>
                <a:ea typeface="Microsoft YaHei" pitchFamily="34" charset="-122"/>
              </a:rPr>
              <a:t>546BC</a:t>
            </a:r>
            <a:r>
              <a:rPr lang="zh-CN" altLang="en-US" sz="1500" dirty="0">
                <a:latin typeface="Microsoft YaHei" pitchFamily="34" charset="-122"/>
                <a:ea typeface="Microsoft YaHei" pitchFamily="34" charset="-122"/>
              </a:rPr>
              <a:t>）</a:t>
            </a:r>
            <a:endParaRPr kumimoji="1" lang="zh-CN" altLang="en-US" sz="1500" dirty="0">
              <a:latin typeface="Microsoft YaHei" pitchFamily="34" charset="-122"/>
              <a:ea typeface="Microsoft YaHei" pitchFamily="34" charset="-122"/>
            </a:endParaRPr>
          </a:p>
        </p:txBody>
      </p:sp>
      <p:sp>
        <p:nvSpPr>
          <p:cNvPr id="15"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pic>
        <p:nvPicPr>
          <p:cNvPr id="32776" name="图片 9" descr="男子的脸部特写与配字图画&#10;&#10;低可信度描述已自动生成"/>
          <p:cNvPicPr>
            <a:picLocks noChangeAspect="1"/>
          </p:cNvPicPr>
          <p:nvPr/>
        </p:nvPicPr>
        <p:blipFill>
          <a:blip r:embed="rId3"/>
          <a:srcRect/>
          <a:stretch>
            <a:fillRect/>
          </a:stretch>
        </p:blipFill>
        <p:spPr bwMode="auto">
          <a:xfrm>
            <a:off x="310184" y="2622399"/>
            <a:ext cx="1766888" cy="2286000"/>
          </a:xfrm>
          <a:prstGeom prst="rect">
            <a:avLst/>
          </a:prstGeom>
          <a:noFill/>
          <a:ln w="9525">
            <a:noFill/>
            <a:miter lim="800000"/>
            <a:headEnd/>
            <a:tailEnd/>
          </a:ln>
        </p:spPr>
      </p:pic>
      <p:pic>
        <p:nvPicPr>
          <p:cNvPr id="4" name="图片 3">
            <a:extLst>
              <a:ext uri="{FF2B5EF4-FFF2-40B4-BE49-F238E27FC236}">
                <a16:creationId xmlns:a16="http://schemas.microsoft.com/office/drawing/2014/main" id="{138A30EE-5374-409A-BE37-863CCD9B119A}"/>
              </a:ext>
            </a:extLst>
          </p:cNvPr>
          <p:cNvPicPr>
            <a:picLocks noChangeAspect="1"/>
          </p:cNvPicPr>
          <p:nvPr/>
        </p:nvPicPr>
        <p:blipFill>
          <a:blip r:embed="rId4"/>
          <a:stretch>
            <a:fillRect/>
          </a:stretch>
        </p:blipFill>
        <p:spPr>
          <a:xfrm>
            <a:off x="0" y="5834010"/>
            <a:ext cx="2602086" cy="412666"/>
          </a:xfrm>
          <a:prstGeom prst="rect">
            <a:avLst/>
          </a:prstGeom>
        </p:spPr>
      </p:pic>
      <p:pic>
        <p:nvPicPr>
          <p:cNvPr id="5" name="图片 4">
            <a:extLst>
              <a:ext uri="{FF2B5EF4-FFF2-40B4-BE49-F238E27FC236}">
                <a16:creationId xmlns:a16="http://schemas.microsoft.com/office/drawing/2014/main" id="{BB6A5B6F-D072-4FF8-83D7-3BDA13A7BE79}"/>
              </a:ext>
            </a:extLst>
          </p:cNvPr>
          <p:cNvPicPr>
            <a:picLocks noChangeAspect="1"/>
          </p:cNvPicPr>
          <p:nvPr/>
        </p:nvPicPr>
        <p:blipFill>
          <a:blip r:embed="rId5"/>
          <a:stretch>
            <a:fillRect/>
          </a:stretch>
        </p:blipFill>
        <p:spPr>
          <a:xfrm>
            <a:off x="2488013" y="2622400"/>
            <a:ext cx="1766889" cy="2375484"/>
          </a:xfrm>
          <a:prstGeom prst="rect">
            <a:avLst/>
          </a:prstGeom>
        </p:spPr>
      </p:pic>
      <p:sp>
        <p:nvSpPr>
          <p:cNvPr id="18" name="文本框 25">
            <a:extLst>
              <a:ext uri="{FF2B5EF4-FFF2-40B4-BE49-F238E27FC236}">
                <a16:creationId xmlns:a16="http://schemas.microsoft.com/office/drawing/2014/main" id="{22DE5331-F530-48ED-B408-F2E156890371}"/>
              </a:ext>
            </a:extLst>
          </p:cNvPr>
          <p:cNvSpPr txBox="1">
            <a:spLocks noChangeArrowheads="1"/>
          </p:cNvSpPr>
          <p:nvPr/>
        </p:nvSpPr>
        <p:spPr bwMode="auto">
          <a:xfrm>
            <a:off x="2220356" y="5076077"/>
            <a:ext cx="2181570" cy="569387"/>
          </a:xfrm>
          <a:prstGeom prst="rect">
            <a:avLst/>
          </a:prstGeom>
          <a:noFill/>
          <a:ln w="9525">
            <a:noFill/>
            <a:miter lim="800000"/>
            <a:headEnd/>
            <a:tailEnd/>
          </a:ln>
        </p:spPr>
        <p:txBody>
          <a:bodyPr wrap="square">
            <a:spAutoFit/>
          </a:bodyPr>
          <a:lstStyle/>
          <a:p>
            <a:pPr algn="ctr"/>
            <a:r>
              <a:rPr lang="zh-CN" altLang="en-US" sz="1600" dirty="0"/>
              <a:t>赫拉克利特</a:t>
            </a:r>
            <a:endParaRPr lang="en-US" altLang="zh-CN" sz="1600" dirty="0"/>
          </a:p>
          <a:p>
            <a:pPr algn="ctr"/>
            <a:r>
              <a:rPr lang="zh-CN" altLang="en-US" sz="1500" dirty="0">
                <a:latin typeface="Microsoft YaHei" pitchFamily="34" charset="-122"/>
                <a:ea typeface="Microsoft YaHei" pitchFamily="34" charset="-122"/>
              </a:rPr>
              <a:t>（</a:t>
            </a:r>
            <a:r>
              <a:rPr lang="el-GR" altLang="zh-CN" sz="1500" dirty="0">
                <a:latin typeface="Microsoft YaHei" pitchFamily="34" charset="-122"/>
                <a:ea typeface="Microsoft YaHei" pitchFamily="34" charset="-122"/>
              </a:rPr>
              <a:t> </a:t>
            </a:r>
            <a:r>
              <a:rPr lang="zh-CN" altLang="en-US" sz="1500" dirty="0">
                <a:latin typeface="Microsoft YaHei" pitchFamily="34" charset="-122"/>
                <a:ea typeface="Microsoft YaHei" pitchFamily="34" charset="-122"/>
              </a:rPr>
              <a:t>约</a:t>
            </a:r>
            <a:r>
              <a:rPr lang="en-US" altLang="zh-CN" sz="1500" dirty="0">
                <a:latin typeface="Microsoft YaHei" pitchFamily="34" charset="-122"/>
                <a:ea typeface="Microsoft YaHei" pitchFamily="34" charset="-122"/>
              </a:rPr>
              <a:t>544BC</a:t>
            </a:r>
            <a:r>
              <a:rPr lang="zh-CN" altLang="en-US" sz="1500" dirty="0">
                <a:latin typeface="Microsoft YaHei" pitchFamily="34" charset="-122"/>
                <a:ea typeface="Microsoft YaHei" pitchFamily="34" charset="-122"/>
              </a:rPr>
              <a:t>～</a:t>
            </a:r>
            <a:r>
              <a:rPr lang="en-US" altLang="zh-CN" sz="1500" dirty="0">
                <a:latin typeface="Microsoft YaHei" pitchFamily="34" charset="-122"/>
                <a:ea typeface="Microsoft YaHei" pitchFamily="34" charset="-122"/>
              </a:rPr>
              <a:t>483BC</a:t>
            </a:r>
            <a:r>
              <a:rPr lang="zh-CN" altLang="en-US" sz="1500" dirty="0">
                <a:latin typeface="Microsoft YaHei" pitchFamily="34" charset="-122"/>
                <a:ea typeface="Microsoft YaHei" pitchFamily="34" charset="-122"/>
              </a:rPr>
              <a:t>）</a:t>
            </a:r>
            <a:endParaRPr kumimoji="1" lang="zh-CN" altLang="en-US" sz="1500" dirty="0">
              <a:latin typeface="Microsoft YaHei" pitchFamily="34" charset="-122"/>
              <a:ea typeface="Microsoft YaHei" pitchFamily="34" charset="-122"/>
            </a:endParaRPr>
          </a:p>
        </p:txBody>
      </p:sp>
      <p:sp>
        <p:nvSpPr>
          <p:cNvPr id="6" name="矩形 5">
            <a:extLst>
              <a:ext uri="{FF2B5EF4-FFF2-40B4-BE49-F238E27FC236}">
                <a16:creationId xmlns:a16="http://schemas.microsoft.com/office/drawing/2014/main" id="{564981B2-B47A-4BFB-A003-EAE026C09E72}"/>
              </a:ext>
            </a:extLst>
          </p:cNvPr>
          <p:cNvSpPr/>
          <p:nvPr/>
        </p:nvSpPr>
        <p:spPr>
          <a:xfrm>
            <a:off x="2731032" y="5734383"/>
            <a:ext cx="1840373" cy="646331"/>
          </a:xfrm>
          <a:prstGeom prst="rect">
            <a:avLst/>
          </a:prstGeom>
        </p:spPr>
        <p:txBody>
          <a:bodyPr wrap="square">
            <a:spAutoFit/>
          </a:bodyPr>
          <a:lstStyle/>
          <a:p>
            <a:r>
              <a:rPr lang="zh-CN" altLang="en-US" sz="1200" dirty="0">
                <a:solidFill>
                  <a:srgbClr val="333333"/>
                </a:solidFill>
                <a:latin typeface="Helvetica Neue"/>
              </a:rPr>
              <a:t>万物生自火，复归于火，火是万物变化生灭的活力之源。</a:t>
            </a:r>
            <a:endParaRPr lang="zh-CN" altLang="en-US" sz="1200" dirty="0"/>
          </a:p>
        </p:txBody>
      </p:sp>
      <p:pic>
        <p:nvPicPr>
          <p:cNvPr id="7" name="图片 6">
            <a:extLst>
              <a:ext uri="{FF2B5EF4-FFF2-40B4-BE49-F238E27FC236}">
                <a16:creationId xmlns:a16="http://schemas.microsoft.com/office/drawing/2014/main" id="{6FB047FA-7789-4993-B19F-62B3F88B486E}"/>
              </a:ext>
            </a:extLst>
          </p:cNvPr>
          <p:cNvPicPr>
            <a:picLocks noChangeAspect="1"/>
          </p:cNvPicPr>
          <p:nvPr/>
        </p:nvPicPr>
        <p:blipFill>
          <a:blip r:embed="rId6"/>
          <a:stretch>
            <a:fillRect/>
          </a:stretch>
        </p:blipFill>
        <p:spPr>
          <a:xfrm>
            <a:off x="4508419" y="2624399"/>
            <a:ext cx="1866714" cy="2373485"/>
          </a:xfrm>
          <a:prstGeom prst="rect">
            <a:avLst/>
          </a:prstGeom>
        </p:spPr>
      </p:pic>
      <p:sp>
        <p:nvSpPr>
          <p:cNvPr id="21" name="文本框 25">
            <a:extLst>
              <a:ext uri="{FF2B5EF4-FFF2-40B4-BE49-F238E27FC236}">
                <a16:creationId xmlns:a16="http://schemas.microsoft.com/office/drawing/2014/main" id="{09D2D053-224D-4B54-BC06-F68113C53CB5}"/>
              </a:ext>
            </a:extLst>
          </p:cNvPr>
          <p:cNvSpPr txBox="1">
            <a:spLocks noChangeArrowheads="1"/>
          </p:cNvSpPr>
          <p:nvPr/>
        </p:nvSpPr>
        <p:spPr bwMode="auto">
          <a:xfrm>
            <a:off x="4276954" y="5071786"/>
            <a:ext cx="2181570" cy="569387"/>
          </a:xfrm>
          <a:prstGeom prst="rect">
            <a:avLst/>
          </a:prstGeom>
          <a:noFill/>
          <a:ln w="9525">
            <a:noFill/>
            <a:miter lim="800000"/>
            <a:headEnd/>
            <a:tailEnd/>
          </a:ln>
        </p:spPr>
        <p:txBody>
          <a:bodyPr wrap="square">
            <a:spAutoFit/>
          </a:bodyPr>
          <a:lstStyle/>
          <a:p>
            <a:pPr algn="ctr"/>
            <a:r>
              <a:rPr lang="zh-CN" altLang="en-US" sz="1600" dirty="0"/>
              <a:t>德谟克利特</a:t>
            </a:r>
            <a:endParaRPr lang="en-US" altLang="zh-CN" sz="1600" dirty="0"/>
          </a:p>
          <a:p>
            <a:pPr algn="ctr"/>
            <a:r>
              <a:rPr lang="zh-CN" altLang="en-US" sz="1500" dirty="0">
                <a:latin typeface="Microsoft YaHei" pitchFamily="34" charset="-122"/>
                <a:ea typeface="Microsoft YaHei" pitchFamily="34" charset="-122"/>
              </a:rPr>
              <a:t>（</a:t>
            </a:r>
            <a:r>
              <a:rPr lang="el-GR" altLang="zh-CN" sz="1500" dirty="0">
                <a:latin typeface="Microsoft YaHei" pitchFamily="34" charset="-122"/>
                <a:ea typeface="Microsoft YaHei" pitchFamily="34" charset="-122"/>
              </a:rPr>
              <a:t> </a:t>
            </a:r>
            <a:r>
              <a:rPr lang="zh-CN" altLang="en-US" sz="1500" dirty="0">
                <a:latin typeface="Microsoft YaHei" pitchFamily="34" charset="-122"/>
                <a:ea typeface="Microsoft YaHei" pitchFamily="34" charset="-122"/>
              </a:rPr>
              <a:t>约</a:t>
            </a:r>
            <a:r>
              <a:rPr lang="en-US" altLang="zh-CN" sz="1500" dirty="0">
                <a:latin typeface="Microsoft YaHei" pitchFamily="34" charset="-122"/>
                <a:ea typeface="Microsoft YaHei" pitchFamily="34" charset="-122"/>
              </a:rPr>
              <a:t>460BC</a:t>
            </a:r>
            <a:r>
              <a:rPr lang="zh-CN" altLang="en-US" sz="1500" dirty="0">
                <a:latin typeface="Microsoft YaHei" pitchFamily="34" charset="-122"/>
                <a:ea typeface="Microsoft YaHei" pitchFamily="34" charset="-122"/>
              </a:rPr>
              <a:t>～</a:t>
            </a:r>
            <a:r>
              <a:rPr lang="en-US" altLang="zh-CN" sz="1500" dirty="0">
                <a:latin typeface="Microsoft YaHei" pitchFamily="34" charset="-122"/>
                <a:ea typeface="Microsoft YaHei" pitchFamily="34" charset="-122"/>
              </a:rPr>
              <a:t>370BC</a:t>
            </a:r>
            <a:r>
              <a:rPr lang="zh-CN" altLang="en-US" sz="1500" dirty="0">
                <a:latin typeface="Microsoft YaHei" pitchFamily="34" charset="-122"/>
                <a:ea typeface="Microsoft YaHei" pitchFamily="34" charset="-122"/>
              </a:rPr>
              <a:t>）</a:t>
            </a:r>
            <a:endParaRPr kumimoji="1" lang="zh-CN" altLang="en-US" sz="1500" dirty="0">
              <a:latin typeface="Microsoft YaHei" pitchFamily="34" charset="-122"/>
              <a:ea typeface="Microsoft YaHei" pitchFamily="34" charset="-122"/>
            </a:endParaRPr>
          </a:p>
        </p:txBody>
      </p:sp>
      <p:sp>
        <p:nvSpPr>
          <p:cNvPr id="10" name="矩形 9">
            <a:extLst>
              <a:ext uri="{FF2B5EF4-FFF2-40B4-BE49-F238E27FC236}">
                <a16:creationId xmlns:a16="http://schemas.microsoft.com/office/drawing/2014/main" id="{89342320-6BEC-4DC2-B6CD-942E6342451C}"/>
              </a:ext>
            </a:extLst>
          </p:cNvPr>
          <p:cNvSpPr/>
          <p:nvPr/>
        </p:nvSpPr>
        <p:spPr>
          <a:xfrm>
            <a:off x="4616960" y="5642049"/>
            <a:ext cx="1758173" cy="830997"/>
          </a:xfrm>
          <a:prstGeom prst="rect">
            <a:avLst/>
          </a:prstGeom>
        </p:spPr>
        <p:txBody>
          <a:bodyPr wrap="square">
            <a:spAutoFit/>
          </a:bodyPr>
          <a:lstStyle/>
          <a:p>
            <a:r>
              <a:rPr lang="zh-CN" altLang="en-US" sz="1200" dirty="0">
                <a:solidFill>
                  <a:srgbClr val="333333"/>
                </a:solidFill>
                <a:latin typeface="Helvetica Neue"/>
              </a:rPr>
              <a:t>万物的本原是原子和虚空。原子是不可再分的物质微粒，虚空是原子运动的场所。</a:t>
            </a:r>
          </a:p>
        </p:txBody>
      </p:sp>
      <p:sp>
        <p:nvSpPr>
          <p:cNvPr id="28" name="云形 27"/>
          <p:cNvSpPr/>
          <p:nvPr/>
        </p:nvSpPr>
        <p:spPr>
          <a:xfrm>
            <a:off x="5306615" y="878838"/>
            <a:ext cx="3837385" cy="3024188"/>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1" lang="zh-CN" altLang="en-US" dirty="0">
                <a:solidFill>
                  <a:schemeClr val="tx1"/>
                </a:solidFill>
                <a:latin typeface="Microsoft YaHei" panose="020B0503020204020204" pitchFamily="34" charset="-122"/>
                <a:ea typeface="Microsoft YaHei" panose="020B0503020204020204" pitchFamily="34" charset="-122"/>
              </a:rPr>
              <a:t>       用某一种物质作为本原来解释世界，具有合理性和进步性。但是，</a:t>
            </a:r>
            <a:r>
              <a:rPr kumimoji="1" lang="zh-CN" altLang="en-US" dirty="0">
                <a:solidFill>
                  <a:srgbClr val="C00000"/>
                </a:solidFill>
                <a:latin typeface="Microsoft YaHei" panose="020B0503020204020204" pitchFamily="34" charset="-122"/>
                <a:ea typeface="Microsoft YaHei" panose="020B0503020204020204" pitchFamily="34" charset="-122"/>
              </a:rPr>
              <a:t>把物质等同于具体的物质形态</a:t>
            </a:r>
            <a:r>
              <a:rPr kumimoji="1" lang="zh-CN" altLang="en-US" dirty="0">
                <a:solidFill>
                  <a:schemeClr val="tx1"/>
                </a:solidFill>
                <a:latin typeface="Microsoft YaHei" panose="020B0503020204020204" pitchFamily="34" charset="-122"/>
                <a:ea typeface="Microsoft YaHei" panose="020B0503020204020204" pitchFamily="34" charset="-122"/>
              </a:rPr>
              <a:t>，又具有明显的局限性。</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9203" y="329208"/>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33794" name="组合 9"/>
          <p:cNvGrpSpPr>
            <a:grpSpLocks/>
          </p:cNvGrpSpPr>
          <p:nvPr/>
        </p:nvGrpSpPr>
        <p:grpSpPr bwMode="auto">
          <a:xfrm>
            <a:off x="3474244" y="1713310"/>
            <a:ext cx="4731544" cy="598884"/>
            <a:chOff x="0" y="2315818"/>
            <a:chExt cx="6308035" cy="798444"/>
          </a:xfrm>
        </p:grpSpPr>
        <p:grpSp>
          <p:nvGrpSpPr>
            <p:cNvPr id="33799" name="组合 10"/>
            <p:cNvGrpSpPr>
              <a:grpSpLocks/>
            </p:cNvGrpSpPr>
            <p:nvPr/>
          </p:nvGrpSpPr>
          <p:grpSpPr bwMode="auto">
            <a:xfrm>
              <a:off x="0" y="2315818"/>
              <a:ext cx="6308035" cy="798444"/>
              <a:chOff x="0" y="2315818"/>
              <a:chExt cx="5212499" cy="798444"/>
            </a:xfrm>
          </p:grpSpPr>
          <p:sp>
            <p:nvSpPr>
              <p:cNvPr id="13" name="任意多边形: 形状 39"/>
              <p:cNvSpPr/>
              <p:nvPr/>
            </p:nvSpPr>
            <p:spPr>
              <a:xfrm>
                <a:off x="291186" y="2398361"/>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6">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任意多边形: 形状 40"/>
              <p:cNvSpPr/>
              <p:nvPr/>
            </p:nvSpPr>
            <p:spPr>
              <a:xfrm>
                <a:off x="0" y="2315818"/>
                <a:ext cx="4921313"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3800" name="矩形 11"/>
            <p:cNvSpPr>
              <a:spLocks noChangeArrowheads="1"/>
            </p:cNvSpPr>
            <p:nvPr/>
          </p:nvSpPr>
          <p:spPr bwMode="auto">
            <a:xfrm>
              <a:off x="112598" y="2430972"/>
              <a:ext cx="5337313" cy="553950"/>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近代形而上学唯物主义物质观</a:t>
              </a:r>
            </a:p>
          </p:txBody>
        </p:sp>
      </p:grpSp>
      <p:sp>
        <p:nvSpPr>
          <p:cNvPr id="15"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pic>
        <p:nvPicPr>
          <p:cNvPr id="33796" name="图片 3" descr="图片包含 游戏机, 球&#10;&#10;描述已自动生成"/>
          <p:cNvPicPr>
            <a:picLocks noChangeAspect="1"/>
          </p:cNvPicPr>
          <p:nvPr/>
        </p:nvPicPr>
        <p:blipFill>
          <a:blip r:embed="rId2"/>
          <a:srcRect/>
          <a:stretch>
            <a:fillRect/>
          </a:stretch>
        </p:blipFill>
        <p:spPr bwMode="auto">
          <a:xfrm>
            <a:off x="404813" y="2836069"/>
            <a:ext cx="3334941" cy="2116931"/>
          </a:xfrm>
          <a:prstGeom prst="rect">
            <a:avLst/>
          </a:prstGeom>
          <a:noFill/>
          <a:ln w="9525">
            <a:noFill/>
            <a:miter lim="800000"/>
            <a:headEnd/>
            <a:tailEnd/>
          </a:ln>
        </p:spPr>
      </p:pic>
      <p:sp>
        <p:nvSpPr>
          <p:cNvPr id="17" name="圆角矩形 16"/>
          <p:cNvSpPr/>
          <p:nvPr/>
        </p:nvSpPr>
        <p:spPr>
          <a:xfrm>
            <a:off x="4086226" y="2627710"/>
            <a:ext cx="4574381" cy="2674144"/>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r>
              <a:rPr lang="zh-CN" altLang="en-US" sz="2100" dirty="0">
                <a:solidFill>
                  <a:schemeClr val="tx1"/>
                </a:solidFill>
                <a:latin typeface="Microsoft YaHei" panose="020B0503020204020204" pitchFamily="34" charset="-122"/>
                <a:ea typeface="Microsoft YaHei" panose="020B0503020204020204" pitchFamily="34" charset="-122"/>
              </a:rPr>
              <a:t>       </a:t>
            </a:r>
            <a:r>
              <a:rPr lang="en-US" altLang="zh-CN" sz="2100" dirty="0">
                <a:solidFill>
                  <a:schemeClr val="tx1"/>
                </a:solidFill>
                <a:latin typeface="Microsoft YaHei" panose="020B0503020204020204" pitchFamily="34" charset="-122"/>
                <a:ea typeface="Microsoft YaHei" panose="020B0503020204020204" pitchFamily="34" charset="-122"/>
              </a:rPr>
              <a:t>17</a:t>
            </a:r>
            <a:r>
              <a:rPr lang="zh-CN" altLang="zh-CN" sz="2100" dirty="0">
                <a:solidFill>
                  <a:schemeClr val="tx1"/>
                </a:solidFill>
                <a:latin typeface="Microsoft YaHei" panose="020B0503020204020204" pitchFamily="34" charset="-122"/>
                <a:ea typeface="Microsoft YaHei" panose="020B0503020204020204" pitchFamily="34" charset="-122"/>
              </a:rPr>
              <a:t>世纪，元素的概念被提出，并且不断有新的元素被发现</a:t>
            </a:r>
            <a:r>
              <a:rPr lang="zh-CN" altLang="en-US" sz="2100" dirty="0">
                <a:solidFill>
                  <a:schemeClr val="tx1"/>
                </a:solidFill>
                <a:latin typeface="Microsoft YaHei" panose="020B0503020204020204" pitchFamily="34" charset="-122"/>
                <a:ea typeface="Microsoft YaHei" panose="020B0503020204020204" pitchFamily="34" charset="-122"/>
              </a:rPr>
              <a:t>。</a:t>
            </a:r>
            <a:endParaRPr lang="en-US" altLang="zh-CN" sz="2100" dirty="0">
              <a:solidFill>
                <a:schemeClr val="tx1"/>
              </a:solidFill>
              <a:latin typeface="Microsoft YaHei" panose="020B0503020204020204" pitchFamily="34" charset="-122"/>
              <a:ea typeface="Microsoft YaHei" panose="020B0503020204020204" pitchFamily="34" charset="-122"/>
            </a:endParaRPr>
          </a:p>
          <a:p>
            <a:pPr fontAlgn="auto">
              <a:lnSpc>
                <a:spcPct val="130000"/>
              </a:lnSpc>
              <a:spcBef>
                <a:spcPts val="0"/>
              </a:spcBef>
              <a:spcAft>
                <a:spcPts val="0"/>
              </a:spcAft>
              <a:defRPr/>
            </a:pPr>
            <a:r>
              <a:rPr lang="zh-CN" altLang="zh-CN" sz="2100" dirty="0">
                <a:solidFill>
                  <a:schemeClr val="tx1"/>
                </a:solidFill>
                <a:latin typeface="Microsoft YaHei" panose="020B0503020204020204" pitchFamily="34" charset="-122"/>
                <a:ea typeface="Microsoft YaHei" panose="020B0503020204020204" pitchFamily="34" charset="-122"/>
              </a:rPr>
              <a:t> </a:t>
            </a:r>
            <a:r>
              <a:rPr lang="zh-CN" altLang="en-US" sz="2100" dirty="0">
                <a:solidFill>
                  <a:schemeClr val="tx1"/>
                </a:solidFill>
                <a:latin typeface="Microsoft YaHei" panose="020B0503020204020204" pitchFamily="34" charset="-122"/>
                <a:ea typeface="Microsoft YaHei" panose="020B0503020204020204" pitchFamily="34" charset="-122"/>
              </a:rPr>
              <a:t>      </a:t>
            </a:r>
            <a:r>
              <a:rPr lang="en-US" altLang="zh-CN" sz="2100" dirty="0">
                <a:solidFill>
                  <a:schemeClr val="tx1"/>
                </a:solidFill>
                <a:latin typeface="Microsoft YaHei" panose="020B0503020204020204" pitchFamily="34" charset="-122"/>
                <a:ea typeface="Microsoft YaHei" panose="020B0503020204020204" pitchFamily="34" charset="-122"/>
              </a:rPr>
              <a:t>19</a:t>
            </a:r>
            <a:r>
              <a:rPr lang="zh-CN" altLang="zh-CN" sz="2100" dirty="0">
                <a:solidFill>
                  <a:schemeClr val="tx1"/>
                </a:solidFill>
                <a:latin typeface="Microsoft YaHei" panose="020B0503020204020204" pitchFamily="34" charset="-122"/>
                <a:ea typeface="Microsoft YaHei" panose="020B0503020204020204" pitchFamily="34" charset="-122"/>
              </a:rPr>
              <a:t>世纪初期，分子原子论被提出，</a:t>
            </a:r>
            <a:r>
              <a:rPr lang="zh-CN" altLang="zh-CN" sz="2100" dirty="0">
                <a:solidFill>
                  <a:schemeClr val="accent2">
                    <a:lumMod val="50000"/>
                  </a:schemeClr>
                </a:solidFill>
                <a:latin typeface="Microsoft YaHei" panose="020B0503020204020204" pitchFamily="34" charset="-122"/>
                <a:ea typeface="Microsoft YaHei" panose="020B0503020204020204" pitchFamily="34" charset="-122"/>
              </a:rPr>
              <a:t>原子被视为不可再分割的最小微粒，既不能被消灭，也不能创生。</a:t>
            </a:r>
            <a:endParaRPr lang="zh-CN" altLang="en-US" sz="2100" dirty="0">
              <a:solidFill>
                <a:schemeClr val="accent2">
                  <a:lumMod val="50000"/>
                </a:schemeClr>
              </a:solidFill>
              <a:latin typeface="Microsoft YaHei" panose="020B0503020204020204" pitchFamily="34" charset="-122"/>
              <a:ea typeface="Microsoft YaHei" panose="020B0503020204020204" pitchFamily="34" charset="-122"/>
            </a:endParaRPr>
          </a:p>
        </p:txBody>
      </p:sp>
      <p:sp>
        <p:nvSpPr>
          <p:cNvPr id="19" name="云形 18"/>
          <p:cNvSpPr/>
          <p:nvPr/>
        </p:nvSpPr>
        <p:spPr>
          <a:xfrm>
            <a:off x="3558779" y="1002506"/>
            <a:ext cx="5369719" cy="3977879"/>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1" lang="zh-CN" altLang="en-US" dirty="0">
                <a:solidFill>
                  <a:schemeClr val="tx1"/>
                </a:solidFill>
                <a:latin typeface="Microsoft YaHei" panose="020B0503020204020204" pitchFamily="34" charset="-122"/>
                <a:ea typeface="Microsoft YaHei" panose="020B0503020204020204" pitchFamily="34" charset="-122"/>
              </a:rPr>
              <a:t>       历史进步性：坚持了唯物论，反对封建神学的统治。</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fontAlgn="auto">
              <a:spcBef>
                <a:spcPts val="0"/>
              </a:spcBef>
              <a:spcAft>
                <a:spcPts val="0"/>
              </a:spcAft>
              <a:defRPr/>
            </a:pPr>
            <a:r>
              <a:rPr kumimoji="1" lang="zh-CN" altLang="en-US" dirty="0">
                <a:solidFill>
                  <a:schemeClr val="tx1"/>
                </a:solidFill>
                <a:latin typeface="Microsoft YaHei" panose="020B0503020204020204" pitchFamily="34" charset="-122"/>
                <a:ea typeface="Microsoft YaHei" panose="020B0503020204020204" pitchFamily="34" charset="-122"/>
              </a:rPr>
              <a:t>       局限：</a:t>
            </a:r>
            <a:r>
              <a:rPr kumimoji="1" lang="zh-CN" altLang="zh-CN" dirty="0">
                <a:solidFill>
                  <a:srgbClr val="C00000"/>
                </a:solidFill>
                <a:latin typeface="Microsoft YaHei" panose="020B0503020204020204" pitchFamily="34" charset="-122"/>
                <a:ea typeface="Microsoft YaHei" panose="020B0503020204020204" pitchFamily="34" charset="-122"/>
              </a:rPr>
              <a:t>把物质等同于物质的微观结构层次</a:t>
            </a:r>
            <a:r>
              <a:rPr kumimoji="1" lang="zh-CN" altLang="zh-CN" dirty="0">
                <a:solidFill>
                  <a:schemeClr val="tx1"/>
                </a:solidFill>
                <a:latin typeface="Microsoft YaHei" panose="020B0503020204020204" pitchFamily="34" charset="-122"/>
                <a:ea typeface="Microsoft YaHei" panose="020B0503020204020204" pitchFamily="34" charset="-122"/>
              </a:rPr>
              <a:t>——原子，虽然使唯物主义对物质概念的理解建立在自然科学发现的基础上，却</a:t>
            </a:r>
            <a:r>
              <a:rPr kumimoji="1" lang="zh-CN" altLang="zh-CN" dirty="0">
                <a:solidFill>
                  <a:srgbClr val="C00000"/>
                </a:solidFill>
                <a:latin typeface="Microsoft YaHei" panose="020B0503020204020204" pitchFamily="34" charset="-122"/>
                <a:ea typeface="Microsoft YaHei" panose="020B0503020204020204" pitchFamily="34" charset="-122"/>
              </a:rPr>
              <a:t>不能正确理解哲学的物质概念与自然科学的物质概念之间共性与个性的关系</a:t>
            </a:r>
            <a:r>
              <a:rPr kumimoji="1" lang="zh-CN" altLang="zh-CN" dirty="0">
                <a:solidFill>
                  <a:schemeClr val="tx1"/>
                </a:solidFill>
                <a:latin typeface="Microsoft YaHei" panose="020B0503020204020204" pitchFamily="34" charset="-122"/>
                <a:ea typeface="Microsoft YaHei" panose="020B0503020204020204" pitchFamily="34" charset="-122"/>
              </a:rPr>
              <a:t>，因而经不起自然科学进一步发展的检验，也经不起唯心主义的进攻。 </a:t>
            </a: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2894" y="340769"/>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34818" name="组合 14"/>
          <p:cNvGrpSpPr>
            <a:grpSpLocks/>
          </p:cNvGrpSpPr>
          <p:nvPr/>
        </p:nvGrpSpPr>
        <p:grpSpPr bwMode="auto">
          <a:xfrm>
            <a:off x="3487341" y="1697832"/>
            <a:ext cx="4730353" cy="598885"/>
            <a:chOff x="0" y="2315818"/>
            <a:chExt cx="6308035" cy="798444"/>
          </a:xfrm>
        </p:grpSpPr>
        <p:grpSp>
          <p:nvGrpSpPr>
            <p:cNvPr id="34822" name="组合 15"/>
            <p:cNvGrpSpPr>
              <a:grpSpLocks/>
            </p:cNvGrpSpPr>
            <p:nvPr/>
          </p:nvGrpSpPr>
          <p:grpSpPr bwMode="auto">
            <a:xfrm>
              <a:off x="0" y="2315818"/>
              <a:ext cx="6308035" cy="798444"/>
              <a:chOff x="0" y="2315818"/>
              <a:chExt cx="5212499" cy="798444"/>
            </a:xfrm>
          </p:grpSpPr>
          <p:sp>
            <p:nvSpPr>
              <p:cNvPr id="18" name="任意多边形: 形状 44"/>
              <p:cNvSpPr/>
              <p:nvPr/>
            </p:nvSpPr>
            <p:spPr>
              <a:xfrm>
                <a:off x="291260" y="2398361"/>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9" name="任意多边形: 形状 45"/>
              <p:cNvSpPr/>
              <p:nvPr/>
            </p:nvSpPr>
            <p:spPr>
              <a:xfrm>
                <a:off x="0" y="2315818"/>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4823" name="矩形 16"/>
            <p:cNvSpPr>
              <a:spLocks noChangeArrowheads="1"/>
            </p:cNvSpPr>
            <p:nvPr/>
          </p:nvSpPr>
          <p:spPr bwMode="auto">
            <a:xfrm>
              <a:off x="128098" y="2437601"/>
              <a:ext cx="5337313" cy="553949"/>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21" name="圆角矩形 20"/>
          <p:cNvSpPr/>
          <p:nvPr/>
        </p:nvSpPr>
        <p:spPr>
          <a:xfrm>
            <a:off x="3830241" y="2575323"/>
            <a:ext cx="5054203" cy="261580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dirty="0">
                <a:solidFill>
                  <a:schemeClr val="tx1"/>
                </a:solidFill>
                <a:latin typeface="Microsoft YaHei" panose="020B0503020204020204" pitchFamily="34" charset="-122"/>
                <a:ea typeface="Microsoft YaHei" panose="020B0503020204020204" pitchFamily="34" charset="-122"/>
              </a:rPr>
              <a:t>马克思批判了旧唯物主义对物质世界的</a:t>
            </a:r>
            <a:r>
              <a:rPr lang="zh-CN" altLang="zh-CN" dirty="0">
                <a:solidFill>
                  <a:srgbClr val="FF0000"/>
                </a:solidFill>
                <a:latin typeface="Microsoft YaHei" panose="020B0503020204020204" pitchFamily="34" charset="-122"/>
                <a:ea typeface="Microsoft YaHei" panose="020B0503020204020204" pitchFamily="34" charset="-122"/>
              </a:rPr>
              <a:t>直观、消极</a:t>
            </a:r>
            <a:r>
              <a:rPr lang="zh-CN" altLang="zh-CN" dirty="0">
                <a:solidFill>
                  <a:schemeClr val="tx1"/>
                </a:solidFill>
                <a:latin typeface="Microsoft YaHei" panose="020B0503020204020204" pitchFamily="34" charset="-122"/>
                <a:ea typeface="Microsoft YaHei" panose="020B0503020204020204" pitchFamily="34" charset="-122"/>
              </a:rPr>
              <a:t>的理解，强调要</a:t>
            </a:r>
            <a:r>
              <a:rPr lang="zh-CN" altLang="zh-CN" b="1" dirty="0">
                <a:solidFill>
                  <a:srgbClr val="C00000"/>
                </a:solidFill>
                <a:latin typeface="Microsoft YaHei" panose="020B0503020204020204" pitchFamily="34" charset="-122"/>
                <a:ea typeface="Microsoft YaHei" panose="020B0503020204020204" pitchFamily="34" charset="-122"/>
              </a:rPr>
              <a:t>从能动的实践</a:t>
            </a:r>
            <a:r>
              <a:rPr lang="zh-CN" altLang="zh-CN" dirty="0">
                <a:solidFill>
                  <a:schemeClr val="tx1"/>
                </a:solidFill>
                <a:latin typeface="Microsoft YaHei" panose="020B0503020204020204" pitchFamily="34" charset="-122"/>
                <a:ea typeface="Microsoft YaHei" panose="020B0503020204020204" pitchFamily="34" charset="-122"/>
              </a:rPr>
              <a:t>出发去把握客观世界的意义，是</a:t>
            </a:r>
            <a:r>
              <a:rPr lang="zh-CN" altLang="zh-CN" dirty="0">
                <a:solidFill>
                  <a:srgbClr val="C00000"/>
                </a:solidFill>
                <a:latin typeface="Microsoft YaHei" panose="020B0503020204020204" pitchFamily="34" charset="-122"/>
                <a:ea typeface="Microsoft YaHei" panose="020B0503020204020204" pitchFamily="34" charset="-122"/>
              </a:rPr>
              <a:t>辩证唯物主义的物质观</a:t>
            </a:r>
            <a:r>
              <a:rPr lang="zh-CN" altLang="zh-CN" dirty="0">
                <a:solidFill>
                  <a:schemeClr val="tx1"/>
                </a:solidFill>
                <a:latin typeface="Microsoft YaHei" panose="020B0503020204020204" pitchFamily="34" charset="-122"/>
                <a:ea typeface="Microsoft YaHei" panose="020B0503020204020204" pitchFamily="34" charset="-122"/>
              </a:rPr>
              <a:t>，超越了从具体形态的实物来理解物质概念的局限性，而是在总体性的视域中，将物质高度抽象为最基本、最具有广泛性的范畴 </a:t>
            </a:r>
            <a:r>
              <a:rPr lang="zh-CN" altLang="en-US" dirty="0">
                <a:solidFill>
                  <a:schemeClr val="tx1"/>
                </a:solidFill>
                <a:latin typeface="Microsoft YaHei" panose="020B0503020204020204" pitchFamily="34" charset="-122"/>
                <a:ea typeface="Microsoft YaHei" panose="020B0503020204020204" pitchFamily="34" charset="-122"/>
              </a:rPr>
              <a:t>。</a:t>
            </a:r>
          </a:p>
        </p:txBody>
      </p:sp>
      <p:pic>
        <p:nvPicPr>
          <p:cNvPr id="34820" name="图片 3" descr="穿着西装笔挺的男子&#10;&#10;描述已自动生成"/>
          <p:cNvPicPr>
            <a:picLocks noChangeAspect="1"/>
          </p:cNvPicPr>
          <p:nvPr/>
        </p:nvPicPr>
        <p:blipFill>
          <a:blip r:embed="rId2"/>
          <a:srcRect/>
          <a:stretch>
            <a:fillRect/>
          </a:stretch>
        </p:blipFill>
        <p:spPr bwMode="auto">
          <a:xfrm>
            <a:off x="176213" y="2682479"/>
            <a:ext cx="3484960" cy="2446734"/>
          </a:xfrm>
          <a:prstGeom prst="rect">
            <a:avLst/>
          </a:prstGeom>
          <a:noFill/>
          <a:ln w="9525">
            <a:noFill/>
            <a:miter lim="800000"/>
            <a:headEnd/>
            <a:tailEnd/>
          </a:ln>
        </p:spPr>
      </p:pic>
      <p:sp>
        <p:nvSpPr>
          <p:cNvPr id="11"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4463" y="297010"/>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11" name="圆角矩形 10"/>
          <p:cNvSpPr/>
          <p:nvPr/>
        </p:nvSpPr>
        <p:spPr>
          <a:xfrm>
            <a:off x="2440781" y="2605087"/>
            <a:ext cx="4258866" cy="1034654"/>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zh-CN" dirty="0">
                <a:solidFill>
                  <a:schemeClr val="tx1"/>
                </a:solidFill>
                <a:latin typeface="Microsoft YaHei" panose="020B0503020204020204" pitchFamily="34" charset="-122"/>
                <a:ea typeface="Microsoft YaHei" panose="020B0503020204020204" pitchFamily="34" charset="-122"/>
              </a:rPr>
              <a:t>物、物质无非是各种物的总和，而这个概念就是从这一总和中抽象出来</a:t>
            </a:r>
            <a:r>
              <a:rPr lang="zh-CN" altLang="en-US" dirty="0">
                <a:solidFill>
                  <a:schemeClr val="tx1"/>
                </a:solidFill>
                <a:latin typeface="Microsoft YaHei" panose="020B0503020204020204" pitchFamily="34" charset="-122"/>
                <a:ea typeface="Microsoft YaHei" panose="020B0503020204020204" pitchFamily="34" charset="-122"/>
              </a:rPr>
              <a:t>的。</a:t>
            </a:r>
            <a:r>
              <a:rPr lang="zh-CN" altLang="zh-CN" dirty="0">
                <a:solidFill>
                  <a:schemeClr val="bg1"/>
                </a:solidFill>
                <a:latin typeface="Microsoft YaHei" panose="020B0503020204020204" pitchFamily="34" charset="-122"/>
                <a:ea typeface="Microsoft YaHei" panose="020B0503020204020204" pitchFamily="34" charset="-122"/>
              </a:rPr>
              <a:t>的。</a:t>
            </a:r>
            <a:r>
              <a:rPr lang="zh-CN" altLang="en-US" dirty="0">
                <a:solidFill>
                  <a:schemeClr val="bg1"/>
                </a:solidFill>
                <a:latin typeface="Microsoft YaHei" panose="020B0503020204020204" pitchFamily="34" charset="-122"/>
                <a:ea typeface="Microsoft YaHei" panose="020B0503020204020204" pitchFamily="34" charset="-122"/>
              </a:rPr>
              <a:t>                                  </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恩格斯</a:t>
            </a:r>
            <a:r>
              <a:rPr lang="zh-CN" altLang="zh-CN" dirty="0">
                <a:solidFill>
                  <a:schemeClr val="tx1"/>
                </a:solidFill>
                <a:latin typeface="Microsoft YaHei" panose="020B0503020204020204" pitchFamily="34" charset="-122"/>
                <a:ea typeface="Microsoft YaHei" panose="020B0503020204020204" pitchFamily="34" charset="-122"/>
              </a:rPr>
              <a:t> </a:t>
            </a:r>
            <a:endParaRPr lang="zh-CN" altLang="en-US" dirty="0">
              <a:solidFill>
                <a:schemeClr val="tx1"/>
              </a:solidFill>
              <a:latin typeface="Microsoft YaHei" panose="020B0503020204020204" pitchFamily="34" charset="-122"/>
              <a:ea typeface="Microsoft YaHei" panose="020B0503020204020204" pitchFamily="34" charset="-122"/>
            </a:endParaRPr>
          </a:p>
        </p:txBody>
      </p:sp>
      <p:pic>
        <p:nvPicPr>
          <p:cNvPr id="35843" name="图片 4"/>
          <p:cNvPicPr>
            <a:picLocks noChangeAspect="1" noChangeArrowheads="1"/>
          </p:cNvPicPr>
          <p:nvPr/>
        </p:nvPicPr>
        <p:blipFill>
          <a:blip r:embed="rId2"/>
          <a:srcRect/>
          <a:stretch>
            <a:fillRect/>
          </a:stretch>
        </p:blipFill>
        <p:spPr bwMode="auto">
          <a:xfrm>
            <a:off x="219075" y="2590801"/>
            <a:ext cx="1905000" cy="2575322"/>
          </a:xfrm>
          <a:prstGeom prst="rect">
            <a:avLst/>
          </a:prstGeom>
          <a:noFill/>
          <a:ln w="9525">
            <a:noFill/>
            <a:miter lim="800000"/>
            <a:headEnd/>
            <a:tailEnd/>
          </a:ln>
        </p:spPr>
      </p:pic>
      <p:pic>
        <p:nvPicPr>
          <p:cNvPr id="13" name="Picture 7"/>
          <p:cNvPicPr>
            <a:picLocks noChangeAspect="1" noChangeArrowheads="1"/>
          </p:cNvPicPr>
          <p:nvPr/>
        </p:nvPicPr>
        <p:blipFill>
          <a:blip r:embed="rId3" cstate="print"/>
          <a:srcRect/>
          <a:stretch>
            <a:fillRect/>
          </a:stretch>
        </p:blipFill>
        <p:spPr bwMode="auto">
          <a:xfrm>
            <a:off x="6961035" y="2605594"/>
            <a:ext cx="1905694" cy="2576216"/>
          </a:xfrm>
          <a:prstGeom prst="roundRect">
            <a:avLst>
              <a:gd name="adj" fmla="val 8594"/>
            </a:avLst>
          </a:prstGeom>
          <a:solidFill>
            <a:srgbClr val="FFFFFF">
              <a:shade val="85000"/>
            </a:srgbClr>
          </a:solidFill>
          <a:ln>
            <a:noFill/>
          </a:ln>
          <a:effectLst/>
        </p:spPr>
      </p:pic>
      <p:sp>
        <p:nvSpPr>
          <p:cNvPr id="14" name="圆角矩形 13"/>
          <p:cNvSpPr/>
          <p:nvPr/>
        </p:nvSpPr>
        <p:spPr>
          <a:xfrm>
            <a:off x="2262188" y="3812382"/>
            <a:ext cx="4476750" cy="163792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sz="1600" dirty="0">
                <a:solidFill>
                  <a:schemeClr val="tx1"/>
                </a:solidFill>
                <a:latin typeface="Microsoft YaHei" panose="020B0503020204020204" pitchFamily="34" charset="-122"/>
                <a:ea typeface="Microsoft YaHei" panose="020B0503020204020204" pitchFamily="34" charset="-122"/>
              </a:rPr>
              <a:t>物质是标志</a:t>
            </a:r>
            <a:r>
              <a:rPr lang="zh-CN" altLang="en-US" sz="1600" b="1" dirty="0">
                <a:solidFill>
                  <a:schemeClr val="accent2">
                    <a:lumMod val="50000"/>
                  </a:schemeClr>
                </a:solidFill>
                <a:latin typeface="Microsoft YaHei" panose="020B0503020204020204" pitchFamily="34" charset="-122"/>
                <a:ea typeface="Microsoft YaHei" panose="020B0503020204020204" pitchFamily="34" charset="-122"/>
              </a:rPr>
              <a:t>客观实在</a:t>
            </a:r>
            <a:r>
              <a:rPr lang="zh-CN" altLang="en-US" sz="1600" dirty="0">
                <a:solidFill>
                  <a:schemeClr val="tx1"/>
                </a:solidFill>
                <a:latin typeface="Microsoft YaHei" panose="020B0503020204020204" pitchFamily="34" charset="-122"/>
                <a:ea typeface="Microsoft YaHei" panose="020B0503020204020204" pitchFamily="34" charset="-122"/>
              </a:rPr>
              <a:t>的哲学范畴，这种客观实在</a:t>
            </a:r>
            <a:r>
              <a:rPr lang="zh-CN" altLang="en-US" sz="1600" b="1" dirty="0">
                <a:solidFill>
                  <a:schemeClr val="accent2">
                    <a:lumMod val="50000"/>
                  </a:schemeClr>
                </a:solidFill>
                <a:latin typeface="Microsoft YaHei" panose="020B0503020204020204" pitchFamily="34" charset="-122"/>
                <a:ea typeface="Microsoft YaHei" panose="020B0503020204020204" pitchFamily="34" charset="-122"/>
              </a:rPr>
              <a:t>是人通过感觉感知</a:t>
            </a:r>
            <a:r>
              <a:rPr lang="zh-CN" altLang="en-US" sz="1600" dirty="0">
                <a:solidFill>
                  <a:schemeClr val="tx1"/>
                </a:solidFill>
                <a:latin typeface="Microsoft YaHei" panose="020B0503020204020204" pitchFamily="34" charset="-122"/>
                <a:ea typeface="Microsoft YaHei" panose="020B0503020204020204" pitchFamily="34" charset="-122"/>
              </a:rPr>
              <a:t>的，它不依赖于我们的感觉而存在，为我们的感觉所复写、摄影、反映。</a:t>
            </a:r>
            <a:r>
              <a:rPr lang="zh-CN" altLang="en-US" sz="2000" dirty="0">
                <a:solidFill>
                  <a:schemeClr val="tx1"/>
                </a:solidFill>
                <a:latin typeface="Microsoft YaHei" panose="020B0503020204020204" pitchFamily="34" charset="-122"/>
                <a:ea typeface="Microsoft YaHei" panose="020B0503020204020204" pitchFamily="34" charset="-122"/>
              </a:rPr>
              <a:t>        </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1600" dirty="0">
                <a:solidFill>
                  <a:schemeClr val="tx1"/>
                </a:solidFill>
                <a:latin typeface="Microsoft YaHei" panose="020B0503020204020204" pitchFamily="34" charset="-122"/>
                <a:ea typeface="Microsoft YaHei" panose="020B0503020204020204" pitchFamily="34" charset="-122"/>
              </a:rPr>
              <a:t>——</a:t>
            </a:r>
            <a:r>
              <a:rPr lang="zh-CN" altLang="en-US" sz="1600" dirty="0">
                <a:solidFill>
                  <a:schemeClr val="tx1"/>
                </a:solidFill>
                <a:latin typeface="Microsoft YaHei" panose="020B0503020204020204" pitchFamily="34" charset="-122"/>
                <a:ea typeface="Microsoft YaHei" panose="020B0503020204020204" pitchFamily="34" charset="-122"/>
              </a:rPr>
              <a:t>列宁</a:t>
            </a:r>
            <a:endParaRPr lang="zh-CN" altLang="en-US" sz="1400" dirty="0">
              <a:solidFill>
                <a:schemeClr val="tx1"/>
              </a:solidFill>
              <a:latin typeface="Microsoft YaHei" panose="020B0503020204020204" pitchFamily="34" charset="-122"/>
              <a:ea typeface="Microsoft YaHei" panose="020B0503020204020204" pitchFamily="34" charset="-122"/>
            </a:endParaRPr>
          </a:p>
        </p:txBody>
      </p:sp>
      <p:sp>
        <p:nvSpPr>
          <p:cNvPr id="22" name="圆角矩形 21"/>
          <p:cNvSpPr/>
          <p:nvPr/>
        </p:nvSpPr>
        <p:spPr>
          <a:xfrm>
            <a:off x="2124076" y="2589610"/>
            <a:ext cx="4813697" cy="103465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dirty="0">
                <a:solidFill>
                  <a:schemeClr val="tx1"/>
                </a:solidFill>
                <a:latin typeface="Microsoft YaHei" panose="020B0503020204020204" pitchFamily="34" charset="-122"/>
                <a:ea typeface="Microsoft YaHei" panose="020B0503020204020204" pitchFamily="34" charset="-122"/>
              </a:rPr>
              <a:t>物、物质无非是各种物的总和，而这个概念就是从这一总和中抽象出来</a:t>
            </a:r>
            <a:r>
              <a:rPr lang="zh-CN" altLang="en-US" dirty="0">
                <a:solidFill>
                  <a:schemeClr val="tx1"/>
                </a:solidFill>
                <a:latin typeface="Microsoft YaHei" panose="020B0503020204020204" pitchFamily="34" charset="-122"/>
                <a:ea typeface="Microsoft YaHei" panose="020B0503020204020204" pitchFamily="34" charset="-122"/>
              </a:rPr>
              <a:t>的。</a:t>
            </a:r>
            <a:r>
              <a:rPr lang="en-US" altLang="zh-CN" sz="1500" dirty="0">
                <a:solidFill>
                  <a:schemeClr val="tx1"/>
                </a:solidFill>
                <a:latin typeface="Microsoft YaHei" panose="020B0503020204020204" pitchFamily="34" charset="-122"/>
                <a:ea typeface="Microsoft YaHei" panose="020B0503020204020204" pitchFamily="34" charset="-122"/>
              </a:rPr>
              <a:t>——</a:t>
            </a:r>
            <a:r>
              <a:rPr lang="zh-CN" altLang="en-US" sz="1500" dirty="0">
                <a:solidFill>
                  <a:schemeClr val="tx1"/>
                </a:solidFill>
                <a:latin typeface="Microsoft YaHei" panose="020B0503020204020204" pitchFamily="34" charset="-122"/>
                <a:ea typeface="Microsoft YaHei" panose="020B0503020204020204" pitchFamily="34" charset="-122"/>
              </a:rPr>
              <a:t>恩格斯：</a:t>
            </a:r>
            <a:r>
              <a:rPr lang="en-US" altLang="zh-CN" sz="1500" dirty="0">
                <a:solidFill>
                  <a:schemeClr val="tx1"/>
                </a:solidFill>
                <a:latin typeface="Microsoft YaHei" panose="020B0503020204020204" pitchFamily="34" charset="-122"/>
                <a:ea typeface="Microsoft YaHei" panose="020B0503020204020204" pitchFamily="34" charset="-122"/>
              </a:rPr>
              <a:t>《</a:t>
            </a:r>
            <a:r>
              <a:rPr lang="zh-CN" altLang="en-US" sz="1500" dirty="0">
                <a:solidFill>
                  <a:schemeClr val="tx1"/>
                </a:solidFill>
                <a:latin typeface="Microsoft YaHei" panose="020B0503020204020204" pitchFamily="34" charset="-122"/>
                <a:ea typeface="Microsoft YaHei" panose="020B0503020204020204" pitchFamily="34" charset="-122"/>
              </a:rPr>
              <a:t>自然辩证法</a:t>
            </a:r>
            <a:r>
              <a:rPr lang="en-US" altLang="zh-CN" sz="1500" dirty="0">
                <a:solidFill>
                  <a:schemeClr val="tx1"/>
                </a:solidFill>
                <a:latin typeface="Microsoft YaHei" panose="020B0503020204020204" pitchFamily="34" charset="-122"/>
                <a:ea typeface="Microsoft YaHei" panose="020B0503020204020204" pitchFamily="34" charset="-122"/>
              </a:rPr>
              <a:t>》</a:t>
            </a:r>
            <a:r>
              <a:rPr lang="zh-CN" altLang="en-US" sz="1500" dirty="0">
                <a:solidFill>
                  <a:schemeClr val="tx1"/>
                </a:solidFill>
                <a:latin typeface="Microsoft YaHei" panose="020B0503020204020204" pitchFamily="34" charset="-122"/>
                <a:ea typeface="Microsoft YaHei" panose="020B0503020204020204" pitchFamily="34" charset="-122"/>
              </a:rPr>
              <a:t>，</a:t>
            </a:r>
            <a:r>
              <a:rPr lang="en-US" altLang="zh-CN" sz="1500" dirty="0">
                <a:solidFill>
                  <a:schemeClr val="tx1"/>
                </a:solidFill>
                <a:latin typeface="Microsoft YaHei" panose="020B0503020204020204" pitchFamily="34" charset="-122"/>
                <a:ea typeface="Microsoft YaHei" panose="020B0503020204020204" pitchFamily="34" charset="-122"/>
              </a:rPr>
              <a:t>1873—1886</a:t>
            </a:r>
            <a:r>
              <a:rPr lang="zh-CN" altLang="zh-CN" sz="1500" dirty="0">
                <a:solidFill>
                  <a:schemeClr val="tx1"/>
                </a:solidFill>
                <a:latin typeface="Microsoft YaHei" panose="020B0503020204020204" pitchFamily="34" charset="-122"/>
                <a:ea typeface="Microsoft YaHei" panose="020B0503020204020204" pitchFamily="34" charset="-122"/>
              </a:rPr>
              <a:t> </a:t>
            </a:r>
            <a:r>
              <a:rPr lang="zh-CN" altLang="en-US" sz="1500" dirty="0">
                <a:solidFill>
                  <a:schemeClr val="tx1"/>
                </a:solidFill>
                <a:latin typeface="Microsoft YaHei" panose="020B0503020204020204" pitchFamily="34" charset="-122"/>
                <a:ea typeface="Microsoft YaHei" panose="020B0503020204020204" pitchFamily="34" charset="-122"/>
              </a:rPr>
              <a:t>年。</a:t>
            </a:r>
          </a:p>
        </p:txBody>
      </p:sp>
      <p:sp>
        <p:nvSpPr>
          <p:cNvPr id="35847" name="文本框 22"/>
          <p:cNvSpPr txBox="1">
            <a:spLocks noChangeArrowheads="1"/>
          </p:cNvSpPr>
          <p:nvPr/>
        </p:nvSpPr>
        <p:spPr bwMode="auto">
          <a:xfrm>
            <a:off x="157163" y="5233987"/>
            <a:ext cx="2146697" cy="784830"/>
          </a:xfrm>
          <a:prstGeom prst="rect">
            <a:avLst/>
          </a:prstGeom>
          <a:noFill/>
          <a:ln w="9525">
            <a:noFill/>
            <a:miter lim="800000"/>
            <a:headEnd/>
            <a:tailEnd/>
          </a:ln>
        </p:spPr>
        <p:txBody>
          <a:bodyPr>
            <a:spAutoFit/>
          </a:bodyPr>
          <a:lstStyle/>
          <a:p>
            <a:r>
              <a:rPr lang="zh-CN" altLang="en-US" sz="1500">
                <a:latin typeface="Microsoft YaHei" pitchFamily="34" charset="-122"/>
                <a:ea typeface="Microsoft YaHei" pitchFamily="34" charset="-122"/>
              </a:rPr>
              <a:t>恩格斯（</a:t>
            </a:r>
            <a:r>
              <a:rPr lang="en-US" altLang="zh-CN" sz="1500">
                <a:latin typeface="Microsoft YaHei" pitchFamily="34" charset="-122"/>
                <a:ea typeface="Microsoft YaHei" pitchFamily="34" charset="-122"/>
              </a:rPr>
              <a:t>Friedrich Engels</a:t>
            </a:r>
            <a:r>
              <a:rPr lang="zh-CN" altLang="en-US" sz="1500">
                <a:latin typeface="Microsoft YaHei" pitchFamily="34" charset="-122"/>
                <a:ea typeface="Microsoft YaHei" pitchFamily="34" charset="-122"/>
              </a:rPr>
              <a:t>，</a:t>
            </a:r>
            <a:r>
              <a:rPr lang="en-US" altLang="zh-CN" sz="1500">
                <a:latin typeface="Microsoft YaHei" pitchFamily="34" charset="-122"/>
                <a:ea typeface="Microsoft YaHei" pitchFamily="34" charset="-122"/>
              </a:rPr>
              <a:t>1820—1895</a:t>
            </a:r>
            <a:r>
              <a:rPr lang="zh-CN" altLang="en-US" sz="1500">
                <a:latin typeface="Microsoft YaHei" pitchFamily="34" charset="-122"/>
                <a:ea typeface="Microsoft YaHei" pitchFamily="34" charset="-122"/>
              </a:rPr>
              <a:t>）</a:t>
            </a:r>
          </a:p>
        </p:txBody>
      </p:sp>
      <p:sp>
        <p:nvSpPr>
          <p:cNvPr id="35848" name="文本框 23"/>
          <p:cNvSpPr txBox="1">
            <a:spLocks noChangeArrowheads="1"/>
          </p:cNvSpPr>
          <p:nvPr/>
        </p:nvSpPr>
        <p:spPr bwMode="auto">
          <a:xfrm>
            <a:off x="6794898" y="5233987"/>
            <a:ext cx="2368153" cy="784830"/>
          </a:xfrm>
          <a:prstGeom prst="rect">
            <a:avLst/>
          </a:prstGeom>
          <a:noFill/>
          <a:ln w="9525">
            <a:noFill/>
            <a:miter lim="800000"/>
            <a:headEnd/>
            <a:tailEnd/>
          </a:ln>
        </p:spPr>
        <p:txBody>
          <a:bodyPr>
            <a:spAutoFit/>
          </a:bodyPr>
          <a:lstStyle/>
          <a:p>
            <a:r>
              <a:rPr lang="zh-CN" altLang="en-US" sz="1500" dirty="0">
                <a:latin typeface="Microsoft YaHei" pitchFamily="34" charset="-122"/>
                <a:ea typeface="Microsoft YaHei" pitchFamily="34" charset="-122"/>
              </a:rPr>
              <a:t>列宁（</a:t>
            </a:r>
            <a:r>
              <a:rPr lang="az-Cyrl-AZ" altLang="zh-CN" sz="1500" dirty="0">
                <a:latin typeface="Microsoft YaHei" pitchFamily="34" charset="-122"/>
                <a:ea typeface="Microsoft YaHei" pitchFamily="34" charset="-122"/>
              </a:rPr>
              <a:t>Влади́мир Ильи́ч Ле́нин</a:t>
            </a:r>
            <a:r>
              <a:rPr lang="zh-CN" altLang="en-US" sz="1500" dirty="0">
                <a:latin typeface="Microsoft YaHei" pitchFamily="34" charset="-122"/>
                <a:ea typeface="Microsoft YaHei" pitchFamily="34" charset="-122"/>
              </a:rPr>
              <a:t>，</a:t>
            </a:r>
            <a:r>
              <a:rPr lang="en-US" altLang="zh-CN" sz="1500" dirty="0">
                <a:latin typeface="Microsoft YaHei" pitchFamily="34" charset="-122"/>
                <a:ea typeface="Microsoft YaHei" pitchFamily="34" charset="-122"/>
              </a:rPr>
              <a:t>1870—1924</a:t>
            </a:r>
            <a:r>
              <a:rPr lang="zh-CN" altLang="en-US" sz="1500" dirty="0">
                <a:latin typeface="Microsoft YaHei" pitchFamily="34" charset="-122"/>
                <a:ea typeface="Microsoft YaHei" pitchFamily="34" charset="-122"/>
              </a:rPr>
              <a:t>）</a:t>
            </a:r>
          </a:p>
        </p:txBody>
      </p:sp>
      <p:grpSp>
        <p:nvGrpSpPr>
          <p:cNvPr id="35849" name="组合 20"/>
          <p:cNvGrpSpPr>
            <a:grpSpLocks/>
          </p:cNvGrpSpPr>
          <p:nvPr/>
        </p:nvGrpSpPr>
        <p:grpSpPr bwMode="auto">
          <a:xfrm>
            <a:off x="3487341" y="1697832"/>
            <a:ext cx="4730353" cy="598885"/>
            <a:chOff x="0" y="2315818"/>
            <a:chExt cx="6308035" cy="798444"/>
          </a:xfrm>
        </p:grpSpPr>
        <p:grpSp>
          <p:nvGrpSpPr>
            <p:cNvPr id="35851" name="组合 24"/>
            <p:cNvGrpSpPr>
              <a:grpSpLocks/>
            </p:cNvGrpSpPr>
            <p:nvPr/>
          </p:nvGrpSpPr>
          <p:grpSpPr bwMode="auto">
            <a:xfrm>
              <a:off x="0" y="2315818"/>
              <a:ext cx="6308035" cy="798444"/>
              <a:chOff x="0" y="2315818"/>
              <a:chExt cx="5212499" cy="798444"/>
            </a:xfrm>
          </p:grpSpPr>
          <p:sp>
            <p:nvSpPr>
              <p:cNvPr id="27" name="任意多边形: 形状 44"/>
              <p:cNvSpPr/>
              <p:nvPr/>
            </p:nvSpPr>
            <p:spPr>
              <a:xfrm>
                <a:off x="291260" y="2398361"/>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8" name="任意多边形: 形状 45"/>
              <p:cNvSpPr/>
              <p:nvPr/>
            </p:nvSpPr>
            <p:spPr>
              <a:xfrm>
                <a:off x="0" y="2315818"/>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5852" name="矩形 25"/>
            <p:cNvSpPr>
              <a:spLocks noChangeArrowheads="1"/>
            </p:cNvSpPr>
            <p:nvPr/>
          </p:nvSpPr>
          <p:spPr bwMode="auto">
            <a:xfrm>
              <a:off x="128098" y="2437601"/>
              <a:ext cx="5337313" cy="553949"/>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29"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2894" y="24743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11" name="圆角矩形 10"/>
          <p:cNvSpPr/>
          <p:nvPr/>
        </p:nvSpPr>
        <p:spPr>
          <a:xfrm>
            <a:off x="509588" y="2447926"/>
            <a:ext cx="8056960" cy="765572"/>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1875"/>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solidFill>
                  <a:srgbClr val="C00000"/>
                </a:solidFill>
                <a:latin typeface="Microsoft YaHei" panose="020B0503020204020204" pitchFamily="34" charset="-122"/>
                <a:ea typeface="Microsoft YaHei" panose="020B0503020204020204" pitchFamily="34" charset="-122"/>
              </a:rPr>
              <a:t>物质</a:t>
            </a:r>
            <a:r>
              <a:rPr lang="zh-CN" altLang="en-US" dirty="0">
                <a:solidFill>
                  <a:schemeClr val="tx1"/>
                </a:solidFill>
                <a:latin typeface="Microsoft YaHei" panose="020B0503020204020204" pitchFamily="34" charset="-122"/>
                <a:ea typeface="Microsoft YaHei" panose="020B0503020204020204" pitchFamily="34" charset="-122"/>
              </a:rPr>
              <a:t>，就是不依赖于人类的意识而存在，并能为人类的意识所反映的</a:t>
            </a:r>
            <a:r>
              <a:rPr lang="zh-CN" altLang="en-US" dirty="0">
                <a:solidFill>
                  <a:srgbClr val="C00000"/>
                </a:solidFill>
                <a:latin typeface="Microsoft YaHei" panose="020B0503020204020204" pitchFamily="34" charset="-122"/>
                <a:ea typeface="Microsoft YaHei" panose="020B0503020204020204" pitchFamily="34" charset="-122"/>
              </a:rPr>
              <a:t>客观实在</a:t>
            </a:r>
            <a:r>
              <a:rPr lang="zh-CN" altLang="en-US" dirty="0">
                <a:solidFill>
                  <a:schemeClr val="tx1"/>
                </a:solidFill>
                <a:latin typeface="Microsoft YaHei" panose="020B0503020204020204" pitchFamily="34" charset="-122"/>
                <a:ea typeface="Microsoft YaHei" panose="020B0503020204020204" pitchFamily="34" charset="-122"/>
              </a:rPr>
              <a:t>。</a:t>
            </a:r>
          </a:p>
        </p:txBody>
      </p:sp>
      <p:pic>
        <p:nvPicPr>
          <p:cNvPr id="36867" name="图片 5" descr="表格&#10;&#10;描述已自动生成"/>
          <p:cNvPicPr>
            <a:picLocks noChangeAspect="1"/>
          </p:cNvPicPr>
          <p:nvPr/>
        </p:nvPicPr>
        <p:blipFill>
          <a:blip r:embed="rId2"/>
          <a:srcRect/>
          <a:stretch>
            <a:fillRect/>
          </a:stretch>
        </p:blipFill>
        <p:spPr bwMode="auto">
          <a:xfrm>
            <a:off x="509588" y="3429000"/>
            <a:ext cx="8056960" cy="2027635"/>
          </a:xfrm>
          <a:prstGeom prst="rect">
            <a:avLst/>
          </a:prstGeom>
          <a:noFill/>
          <a:ln w="9525">
            <a:noFill/>
            <a:miter lim="800000"/>
            <a:headEnd/>
            <a:tailEnd/>
          </a:ln>
        </p:spPr>
      </p:pic>
      <p:grpSp>
        <p:nvGrpSpPr>
          <p:cNvPr id="36868" name="组合 11"/>
          <p:cNvGrpSpPr>
            <a:grpSpLocks/>
          </p:cNvGrpSpPr>
          <p:nvPr/>
        </p:nvGrpSpPr>
        <p:grpSpPr bwMode="auto">
          <a:xfrm>
            <a:off x="3487341" y="1697832"/>
            <a:ext cx="4730353" cy="598885"/>
            <a:chOff x="0" y="2315818"/>
            <a:chExt cx="6308035" cy="798444"/>
          </a:xfrm>
        </p:grpSpPr>
        <p:grpSp>
          <p:nvGrpSpPr>
            <p:cNvPr id="36870" name="组合 12"/>
            <p:cNvGrpSpPr>
              <a:grpSpLocks/>
            </p:cNvGrpSpPr>
            <p:nvPr/>
          </p:nvGrpSpPr>
          <p:grpSpPr bwMode="auto">
            <a:xfrm>
              <a:off x="0" y="2315818"/>
              <a:ext cx="6308035" cy="798444"/>
              <a:chOff x="0" y="2315818"/>
              <a:chExt cx="5212499" cy="798444"/>
            </a:xfrm>
          </p:grpSpPr>
          <p:sp>
            <p:nvSpPr>
              <p:cNvPr id="21" name="任意多边形: 形状 44"/>
              <p:cNvSpPr/>
              <p:nvPr/>
            </p:nvSpPr>
            <p:spPr>
              <a:xfrm>
                <a:off x="291260" y="2398361"/>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2" name="任意多边形: 形状 45"/>
              <p:cNvSpPr/>
              <p:nvPr/>
            </p:nvSpPr>
            <p:spPr>
              <a:xfrm>
                <a:off x="0" y="2315818"/>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6871" name="矩形 13"/>
            <p:cNvSpPr>
              <a:spLocks noChangeArrowheads="1"/>
            </p:cNvSpPr>
            <p:nvPr/>
          </p:nvSpPr>
          <p:spPr bwMode="auto">
            <a:xfrm>
              <a:off x="128098" y="2437601"/>
              <a:ext cx="5337313" cy="553949"/>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23"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75060" y="2513410"/>
            <a:ext cx="8193881" cy="3015853"/>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马克思主义的物质概念是与</a:t>
            </a:r>
            <a:r>
              <a:rPr lang="zh-CN" altLang="en-US" b="1" dirty="0">
                <a:solidFill>
                  <a:schemeClr val="accent2">
                    <a:lumMod val="50000"/>
                  </a:schemeClr>
                </a:solidFill>
                <a:highlight>
                  <a:srgbClr val="FFFF00"/>
                </a:highlight>
                <a:latin typeface="Microsoft YaHei" panose="020B0503020204020204" pitchFamily="34" charset="-122"/>
                <a:ea typeface="Microsoft YaHei" panose="020B0503020204020204" pitchFamily="34" charset="-122"/>
              </a:rPr>
              <a:t>实践的观点</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内在统一的。</a:t>
            </a:r>
            <a:r>
              <a:rPr lang="zh-CN" altLang="en-US" dirty="0">
                <a:solidFill>
                  <a:schemeClr val="tx1"/>
                </a:solidFill>
                <a:latin typeface="Microsoft YaHei" panose="020B0503020204020204" pitchFamily="34" charset="-122"/>
                <a:ea typeface="Microsoft YaHei" panose="020B0503020204020204" pitchFamily="34" charset="-122"/>
              </a:rPr>
              <a:t>列宁指出：“对象、物、物体是在我们之外、不依赖于我们而存在着的，我们的感觉是外部世界的映象。这个结论是由一切人在生动的人类实践中作出来的”。</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人类的社会生活本质上是实践的，而实践活动本质上是客观的，物质生产实践是社会存在和发展的基础。</a:t>
            </a:r>
            <a:r>
              <a:rPr lang="zh-CN" altLang="en-US" dirty="0">
                <a:solidFill>
                  <a:schemeClr val="tx1"/>
                </a:solidFill>
                <a:latin typeface="Microsoft YaHei" panose="020B0503020204020204" pitchFamily="34" charset="-122"/>
                <a:ea typeface="Microsoft YaHei" panose="020B0503020204020204" pitchFamily="34" charset="-122"/>
              </a:rPr>
              <a:t>马克思主义在物质概念上的重大变革是通过实践的发现揭示了社会存在，克服了旧唯物主义将物质概念局限在自然领域的缺陷，把唯心主义从社会历史领域的庇护所中彻底驱除出去。</a:t>
            </a:r>
            <a:endParaRPr lang="en-US" altLang="zh-CN" dirty="0">
              <a:solidFill>
                <a:schemeClr val="tx1"/>
              </a:solidFill>
              <a:latin typeface="Microsoft YaHei" panose="020B0503020204020204" pitchFamily="34" charset="-122"/>
              <a:ea typeface="Microsoft YaHei" panose="020B0503020204020204" pitchFamily="34" charset="-122"/>
            </a:endParaRPr>
          </a:p>
          <a:p>
            <a:pPr algn="r" fontAlgn="auto">
              <a:lnSpc>
                <a:spcPct val="130000"/>
              </a:lnSpc>
              <a:spcBef>
                <a:spcPts val="0"/>
              </a:spcBef>
              <a:spcAft>
                <a:spcPts val="0"/>
              </a:spcAft>
              <a:defRPr/>
            </a:pP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马克思主义基本原理</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a:solidFill>
                  <a:schemeClr val="tx1"/>
                </a:solidFill>
                <a:latin typeface="Microsoft YaHei" panose="020B0503020204020204" pitchFamily="34" charset="-122"/>
                <a:ea typeface="Microsoft YaHei" panose="020B0503020204020204" pitchFamily="34" charset="-122"/>
              </a:rPr>
              <a:t>2021</a:t>
            </a:r>
            <a:r>
              <a:rPr lang="zh-CN" altLang="en-US" dirty="0">
                <a:solidFill>
                  <a:schemeClr val="tx1"/>
                </a:solidFill>
                <a:latin typeface="Microsoft YaHei" panose="020B0503020204020204" pitchFamily="34" charset="-122"/>
                <a:ea typeface="Microsoft YaHei" panose="020B0503020204020204" pitchFamily="34" charset="-122"/>
              </a:rPr>
              <a:t>年版），第</a:t>
            </a:r>
            <a:r>
              <a:rPr lang="en-US" altLang="zh-CN" dirty="0">
                <a:solidFill>
                  <a:schemeClr val="tx1"/>
                </a:solidFill>
                <a:latin typeface="Microsoft YaHei" panose="020B0503020204020204" pitchFamily="34" charset="-122"/>
                <a:ea typeface="Microsoft YaHei" panose="020B0503020204020204" pitchFamily="34" charset="-122"/>
              </a:rPr>
              <a:t>23</a:t>
            </a:r>
            <a:r>
              <a:rPr lang="zh-CN" altLang="en-US" dirty="0">
                <a:solidFill>
                  <a:schemeClr val="tx1"/>
                </a:solidFill>
                <a:latin typeface="Microsoft YaHei" panose="020B0503020204020204" pitchFamily="34" charset="-122"/>
                <a:ea typeface="Microsoft YaHei" panose="020B0503020204020204" pitchFamily="34" charset="-122"/>
              </a:rPr>
              <a:t>页。</a:t>
            </a:r>
            <a:endParaRPr lang="zh-CN" altLang="en-US" dirty="0">
              <a:solidFill>
                <a:schemeClr val="accent2">
                  <a:lumMod val="50000"/>
                </a:schemeClr>
              </a:solidFill>
              <a:latin typeface="Microsoft YaHei" panose="020B0503020204020204" pitchFamily="34" charset="-122"/>
              <a:ea typeface="Microsoft YaHei" panose="020B0503020204020204" pitchFamily="34" charset="-122"/>
            </a:endParaRPr>
          </a:p>
        </p:txBody>
      </p:sp>
      <p:sp>
        <p:nvSpPr>
          <p:cNvPr id="3" name="文本框 2"/>
          <p:cNvSpPr txBox="1"/>
          <p:nvPr/>
        </p:nvSpPr>
        <p:spPr>
          <a:xfrm>
            <a:off x="1352894" y="32873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37891" name="组合 3"/>
          <p:cNvGrpSpPr>
            <a:grpSpLocks/>
          </p:cNvGrpSpPr>
          <p:nvPr/>
        </p:nvGrpSpPr>
        <p:grpSpPr bwMode="auto">
          <a:xfrm>
            <a:off x="3487341" y="1697832"/>
            <a:ext cx="4730353" cy="598885"/>
            <a:chOff x="0" y="2315818"/>
            <a:chExt cx="6308035" cy="798444"/>
          </a:xfrm>
        </p:grpSpPr>
        <p:grpSp>
          <p:nvGrpSpPr>
            <p:cNvPr id="37893" name="组合 4"/>
            <p:cNvGrpSpPr>
              <a:grpSpLocks/>
            </p:cNvGrpSpPr>
            <p:nvPr/>
          </p:nvGrpSpPr>
          <p:grpSpPr bwMode="auto">
            <a:xfrm>
              <a:off x="0" y="2315818"/>
              <a:ext cx="6308035" cy="798444"/>
              <a:chOff x="0" y="2315818"/>
              <a:chExt cx="5212499" cy="798444"/>
            </a:xfrm>
          </p:grpSpPr>
          <p:sp>
            <p:nvSpPr>
              <p:cNvPr id="7" name="任意多边形: 形状 44"/>
              <p:cNvSpPr/>
              <p:nvPr/>
            </p:nvSpPr>
            <p:spPr>
              <a:xfrm>
                <a:off x="291260" y="2398361"/>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任意多边形: 形状 45"/>
              <p:cNvSpPr/>
              <p:nvPr/>
            </p:nvSpPr>
            <p:spPr>
              <a:xfrm>
                <a:off x="0" y="2315818"/>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7894" name="矩形 5"/>
            <p:cNvSpPr>
              <a:spLocks noChangeArrowheads="1"/>
            </p:cNvSpPr>
            <p:nvPr/>
          </p:nvSpPr>
          <p:spPr bwMode="auto">
            <a:xfrm>
              <a:off x="128098" y="2437601"/>
              <a:ext cx="5337313" cy="553949"/>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9"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7674" y="306220"/>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38914" name="组合 2"/>
          <p:cNvGrpSpPr>
            <a:grpSpLocks/>
          </p:cNvGrpSpPr>
          <p:nvPr/>
        </p:nvGrpSpPr>
        <p:grpSpPr bwMode="auto">
          <a:xfrm>
            <a:off x="3487341" y="1697832"/>
            <a:ext cx="4730353" cy="598885"/>
            <a:chOff x="0" y="2315818"/>
            <a:chExt cx="6308035" cy="798444"/>
          </a:xfrm>
        </p:grpSpPr>
        <p:grpSp>
          <p:nvGrpSpPr>
            <p:cNvPr id="38918" name="组合 3"/>
            <p:cNvGrpSpPr>
              <a:grpSpLocks/>
            </p:cNvGrpSpPr>
            <p:nvPr/>
          </p:nvGrpSpPr>
          <p:grpSpPr bwMode="auto">
            <a:xfrm>
              <a:off x="0" y="2315818"/>
              <a:ext cx="6308035" cy="798444"/>
              <a:chOff x="0" y="2315818"/>
              <a:chExt cx="5212499" cy="798444"/>
            </a:xfrm>
          </p:grpSpPr>
          <p:sp>
            <p:nvSpPr>
              <p:cNvPr id="6" name="任意多边形: 形状 44"/>
              <p:cNvSpPr/>
              <p:nvPr/>
            </p:nvSpPr>
            <p:spPr>
              <a:xfrm>
                <a:off x="291260" y="2398361"/>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 name="任意多边形: 形状 45"/>
              <p:cNvSpPr/>
              <p:nvPr/>
            </p:nvSpPr>
            <p:spPr>
              <a:xfrm>
                <a:off x="0" y="2315818"/>
                <a:ext cx="4921239" cy="715901"/>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8919" name="矩形 4"/>
            <p:cNvSpPr>
              <a:spLocks noChangeArrowheads="1"/>
            </p:cNvSpPr>
            <p:nvPr/>
          </p:nvSpPr>
          <p:spPr bwMode="auto">
            <a:xfrm>
              <a:off x="128098" y="2437601"/>
              <a:ext cx="5337313" cy="553949"/>
            </a:xfrm>
            <a:prstGeom prst="rect">
              <a:avLst/>
            </a:prstGeom>
            <a:noFill/>
            <a:ln w="9525">
              <a:noFill/>
              <a:miter lim="800000"/>
              <a:headEnd/>
              <a:tailEnd/>
            </a:ln>
          </p:spPr>
          <p:txBody>
            <a:bodyPr>
              <a:spAutoFit/>
            </a:bodyPr>
            <a:lstStyle/>
            <a:p>
              <a:r>
                <a:rPr lang="zh-CN" altLang="en-US" sz="2100" b="1">
                  <a:solidFill>
                    <a:schemeClr val="bg1"/>
                  </a:solidFill>
                  <a:latin typeface="Microsoft YaHei" pitchFamily="34" charset="-122"/>
                  <a:ea typeface="Microsoft YaHei" pitchFamily="34" charset="-122"/>
                </a:rPr>
                <a:t>马克思主义物质观</a:t>
              </a:r>
            </a:p>
          </p:txBody>
        </p:sp>
      </p:grpSp>
      <p:sp>
        <p:nvSpPr>
          <p:cNvPr id="8" name="圆角矩形 15"/>
          <p:cNvSpPr/>
          <p:nvPr/>
        </p:nvSpPr>
        <p:spPr bwMode="auto">
          <a:xfrm>
            <a:off x="176212" y="1666875"/>
            <a:ext cx="295870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（一）哲学的物质范畴</a:t>
            </a:r>
          </a:p>
        </p:txBody>
      </p:sp>
      <p:sp>
        <p:nvSpPr>
          <p:cNvPr id="9" name="圆角矩形 8"/>
          <p:cNvSpPr/>
          <p:nvPr/>
        </p:nvSpPr>
        <p:spPr>
          <a:xfrm>
            <a:off x="176213" y="2476500"/>
            <a:ext cx="8655844" cy="1025129"/>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775"/>
              </a:lnSpc>
              <a:spcBef>
                <a:spcPts val="1050"/>
              </a:spcBef>
              <a:spcAft>
                <a:spcPts val="0"/>
              </a:spcAft>
              <a:defRPr/>
            </a:pPr>
            <a:r>
              <a:rPr lang="zh-CN" altLang="en-US" sz="2100" dirty="0">
                <a:solidFill>
                  <a:schemeClr val="tx1"/>
                </a:solidFill>
                <a:latin typeface="Microsoft YaHei" panose="020B0503020204020204" pitchFamily="34" charset="-122"/>
                <a:ea typeface="Microsoft YaHei" panose="020B0503020204020204" pitchFamily="34" charset="-122"/>
              </a:rPr>
              <a:t>       马克思主义的物质范畴从现实存在着的</a:t>
            </a:r>
            <a:r>
              <a:rPr lang="zh-CN" altLang="en-US" sz="2100" b="1" dirty="0">
                <a:solidFill>
                  <a:schemeClr val="accent2">
                    <a:lumMod val="50000"/>
                  </a:schemeClr>
                </a:solidFill>
                <a:latin typeface="Microsoft YaHei" panose="020B0503020204020204" pitchFamily="34" charset="-122"/>
                <a:ea typeface="Microsoft YaHei" panose="020B0503020204020204" pitchFamily="34" charset="-122"/>
              </a:rPr>
              <a:t>自然与社会存在</a:t>
            </a:r>
            <a:r>
              <a:rPr lang="zh-CN" altLang="en-US" sz="2100" dirty="0">
                <a:solidFill>
                  <a:schemeClr val="tx1"/>
                </a:solidFill>
                <a:latin typeface="Microsoft YaHei" panose="020B0503020204020204" pitchFamily="34" charset="-122"/>
                <a:ea typeface="Microsoft YaHei" panose="020B0503020204020204" pitchFamily="34" charset="-122"/>
              </a:rPr>
              <a:t>中抽象出了其共同特征</a:t>
            </a:r>
            <a:r>
              <a:rPr lang="en-US" altLang="zh-CN" sz="2100" dirty="0">
                <a:solidFill>
                  <a:schemeClr val="tx1"/>
                </a:solidFill>
                <a:latin typeface="Microsoft YaHei" panose="020B0503020204020204" pitchFamily="34" charset="-122"/>
                <a:ea typeface="Microsoft YaHei" panose="020B0503020204020204" pitchFamily="34" charset="-122"/>
              </a:rPr>
              <a:t>——</a:t>
            </a:r>
            <a:r>
              <a:rPr lang="zh-CN" altLang="en-US" sz="2100" b="1" dirty="0">
                <a:solidFill>
                  <a:schemeClr val="accent2">
                    <a:lumMod val="50000"/>
                  </a:schemeClr>
                </a:solidFill>
                <a:latin typeface="Microsoft YaHei" panose="020B0503020204020204" pitchFamily="34" charset="-122"/>
                <a:ea typeface="Microsoft YaHei" panose="020B0503020204020204" pitchFamily="34" charset="-122"/>
              </a:rPr>
              <a:t>客观实在性</a:t>
            </a:r>
            <a:r>
              <a:rPr lang="zh-CN" altLang="en-US" sz="2100" dirty="0">
                <a:solidFill>
                  <a:schemeClr val="tx1"/>
                </a:solidFill>
                <a:latin typeface="Microsoft YaHei" panose="020B0503020204020204" pitchFamily="34" charset="-122"/>
                <a:ea typeface="Microsoft YaHei" panose="020B0503020204020204" pitchFamily="34" charset="-122"/>
              </a:rPr>
              <a:t>。</a:t>
            </a:r>
          </a:p>
        </p:txBody>
      </p:sp>
      <p:pic>
        <p:nvPicPr>
          <p:cNvPr id="38917" name="图片 4"/>
          <p:cNvPicPr>
            <a:picLocks noChangeAspect="1" noChangeArrowheads="1"/>
          </p:cNvPicPr>
          <p:nvPr/>
        </p:nvPicPr>
        <p:blipFill>
          <a:blip r:embed="rId2"/>
          <a:srcRect/>
          <a:stretch>
            <a:fillRect/>
          </a:stretch>
        </p:blipFill>
        <p:spPr bwMode="auto">
          <a:xfrm>
            <a:off x="1454944" y="3749279"/>
            <a:ext cx="5790010" cy="1825228"/>
          </a:xfrm>
          <a:prstGeom prst="rect">
            <a:avLst/>
          </a:prstGeom>
          <a:noFill/>
          <a:ln w="9525">
            <a:noFill/>
            <a:miter lim="800000"/>
            <a:headEnd/>
            <a:tailEnd/>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图片 3">
            <a:extLst>
              <a:ext uri="{FF2B5EF4-FFF2-40B4-BE49-F238E27FC236}">
                <a16:creationId xmlns:a16="http://schemas.microsoft.com/office/drawing/2014/main" id="{F356B073-EAF0-4CDE-A7C8-9BBC3063E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9363"/>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3" action="ppaction://hlinksldjump"/>
            <a:extLst>
              <a:ext uri="{FF2B5EF4-FFF2-40B4-BE49-F238E27FC236}">
                <a16:creationId xmlns:a16="http://schemas.microsoft.com/office/drawing/2014/main" id="{D3429031-C459-48C8-A49B-9C72E7CD9F82}"/>
              </a:ext>
            </a:extLst>
          </p:cNvPr>
          <p:cNvSpPr txBox="1"/>
          <p:nvPr/>
        </p:nvSpPr>
        <p:spPr>
          <a:xfrm>
            <a:off x="5113523" y="1674830"/>
            <a:ext cx="313874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世界多样性与物质统一性（辩证唯物主义） </a:t>
            </a:r>
          </a:p>
        </p:txBody>
      </p:sp>
      <p:sp>
        <p:nvSpPr>
          <p:cNvPr id="16" name="文本框 15">
            <a:hlinkClick r:id="rId4" action="ppaction://hlinksldjump"/>
            <a:extLst>
              <a:ext uri="{FF2B5EF4-FFF2-40B4-BE49-F238E27FC236}">
                <a16:creationId xmlns:a16="http://schemas.microsoft.com/office/drawing/2014/main" id="{4B085161-080B-459A-AF08-061BC35374C0}"/>
              </a:ext>
            </a:extLst>
          </p:cNvPr>
          <p:cNvSpPr txBox="1"/>
          <p:nvPr/>
        </p:nvSpPr>
        <p:spPr>
          <a:xfrm>
            <a:off x="5113523" y="3537248"/>
            <a:ext cx="3138744" cy="830997"/>
          </a:xfrm>
          <a:prstGeom prst="rect">
            <a:avLst/>
          </a:prstGeom>
          <a:noFill/>
        </p:spPr>
        <p:txBody>
          <a:bodyPr wrap="square">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事物的普遍联系和变化发展（唯物辩证法）</a:t>
            </a:r>
          </a:p>
        </p:txBody>
      </p:sp>
      <p:sp>
        <p:nvSpPr>
          <p:cNvPr id="19" name="文本框 18">
            <a:extLst>
              <a:ext uri="{FF2B5EF4-FFF2-40B4-BE49-F238E27FC236}">
                <a16:creationId xmlns:a16="http://schemas.microsoft.com/office/drawing/2014/main" id="{68850AD3-E109-4D99-B232-2A0FBBA28EC6}"/>
              </a:ext>
            </a:extLst>
          </p:cNvPr>
          <p:cNvSpPr txBox="1"/>
          <p:nvPr/>
        </p:nvSpPr>
        <p:spPr>
          <a:xfrm>
            <a:off x="1554768" y="2867121"/>
            <a:ext cx="3475817" cy="830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800" b="1" dirty="0">
                <a:solidFill>
                  <a:schemeClr val="tx1">
                    <a:lumMod val="75000"/>
                    <a:lumOff val="25000"/>
                  </a:schemeClr>
                </a:solidFill>
                <a:latin typeface="+mn-ea"/>
                <a:ea typeface="+mn-ea"/>
                <a:cs typeface="经典综艺体简" pitchFamily="49" charset="-122"/>
                <a:sym typeface="+mn-ea"/>
              </a:rPr>
              <a:t>目录</a:t>
            </a:r>
          </a:p>
        </p:txBody>
      </p:sp>
      <p:sp>
        <p:nvSpPr>
          <p:cNvPr id="20" name="文本框 19">
            <a:hlinkClick r:id="rId3" action="ppaction://hlinksldjump"/>
            <a:extLst>
              <a:ext uri="{FF2B5EF4-FFF2-40B4-BE49-F238E27FC236}">
                <a16:creationId xmlns:a16="http://schemas.microsoft.com/office/drawing/2014/main" id="{F1BC3F3D-9559-4145-B59A-5DD3D2894A12}"/>
              </a:ext>
            </a:extLst>
          </p:cNvPr>
          <p:cNvSpPr txBox="1"/>
          <p:nvPr/>
        </p:nvSpPr>
        <p:spPr>
          <a:xfrm>
            <a:off x="3974416" y="1674831"/>
            <a:ext cx="1694546" cy="46166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rgbClr val="014D23"/>
                </a:solidFill>
                <a:latin typeface="+mn-ea"/>
                <a:ea typeface="+mn-ea"/>
                <a:sym typeface="+mn-ea"/>
              </a:rPr>
              <a:t>第一节</a:t>
            </a:r>
          </a:p>
        </p:txBody>
      </p:sp>
      <p:sp>
        <p:nvSpPr>
          <p:cNvPr id="22" name="文本框 21">
            <a:hlinkClick r:id="rId4" action="ppaction://hlinksldjump"/>
            <a:extLst>
              <a:ext uri="{FF2B5EF4-FFF2-40B4-BE49-F238E27FC236}">
                <a16:creationId xmlns:a16="http://schemas.microsoft.com/office/drawing/2014/main" id="{5F67D051-C104-4DFB-ACD7-591501D9439E}"/>
              </a:ext>
            </a:extLst>
          </p:cNvPr>
          <p:cNvSpPr txBox="1"/>
          <p:nvPr/>
        </p:nvSpPr>
        <p:spPr>
          <a:xfrm>
            <a:off x="3974416" y="3535446"/>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第二节</a:t>
            </a:r>
          </a:p>
        </p:txBody>
      </p:sp>
      <p:pic>
        <p:nvPicPr>
          <p:cNvPr id="3079" name="图片 8">
            <a:extLst>
              <a:ext uri="{FF2B5EF4-FFF2-40B4-BE49-F238E27FC236}">
                <a16:creationId xmlns:a16="http://schemas.microsoft.com/office/drawing/2014/main" id="{379EB1FB-E099-4FF1-86B8-B0A4F7F25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75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hlinkClick r:id="rId6" action="ppaction://hlinksldjump"/>
            <a:extLst>
              <a:ext uri="{FF2B5EF4-FFF2-40B4-BE49-F238E27FC236}">
                <a16:creationId xmlns:a16="http://schemas.microsoft.com/office/drawing/2014/main" id="{B1F58AAE-DEB7-4DC0-8B38-E898AE02AEB0}"/>
              </a:ext>
            </a:extLst>
          </p:cNvPr>
          <p:cNvSpPr txBox="1"/>
          <p:nvPr/>
        </p:nvSpPr>
        <p:spPr>
          <a:xfrm>
            <a:off x="5113523" y="5026728"/>
            <a:ext cx="3223654" cy="1200329"/>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唯物辩证法是认识世界和改造世界的根本方法</a:t>
            </a:r>
          </a:p>
        </p:txBody>
      </p:sp>
      <p:sp>
        <p:nvSpPr>
          <p:cNvPr id="12" name="文本框 11">
            <a:hlinkClick r:id="rId6" action="ppaction://hlinksldjump"/>
            <a:extLst>
              <a:ext uri="{FF2B5EF4-FFF2-40B4-BE49-F238E27FC236}">
                <a16:creationId xmlns:a16="http://schemas.microsoft.com/office/drawing/2014/main" id="{C5567FC8-A71B-4EBB-A7F7-1A469516A329}"/>
              </a:ext>
            </a:extLst>
          </p:cNvPr>
          <p:cNvSpPr txBox="1"/>
          <p:nvPr/>
        </p:nvSpPr>
        <p:spPr>
          <a:xfrm>
            <a:off x="3974416" y="5396062"/>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第三节</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nodeType="afterGroup">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nodeType="afterGroup">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nodeType="afterGroup">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2E8FA125-4951-4750-A3BC-65A01E853A7C}"/>
              </a:ext>
            </a:extLst>
          </p:cNvPr>
          <p:cNvSpPr/>
          <p:nvPr/>
        </p:nvSpPr>
        <p:spPr bwMode="auto">
          <a:xfrm>
            <a:off x="296863" y="1236663"/>
            <a:ext cx="48656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马克思主义物质观的理论意义</a:t>
            </a:r>
          </a:p>
        </p:txBody>
      </p:sp>
      <p:sp>
        <p:nvSpPr>
          <p:cNvPr id="6" name="等腰三角形 5">
            <a:extLst>
              <a:ext uri="{FF2B5EF4-FFF2-40B4-BE49-F238E27FC236}">
                <a16:creationId xmlns:a16="http://schemas.microsoft.com/office/drawing/2014/main" id="{E6C70128-B2CA-4C11-8376-A4A2003B18CF}"/>
              </a:ext>
            </a:extLst>
          </p:cNvPr>
          <p:cNvSpPr/>
          <p:nvPr/>
        </p:nvSpPr>
        <p:spPr>
          <a:xfrm>
            <a:off x="617538" y="2181225"/>
            <a:ext cx="4064000" cy="4064000"/>
          </a:xfrm>
          <a:prstGeom prst="triangle">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任意多边形 6">
            <a:extLst>
              <a:ext uri="{FF2B5EF4-FFF2-40B4-BE49-F238E27FC236}">
                <a16:creationId xmlns:a16="http://schemas.microsoft.com/office/drawing/2014/main" id="{67DA9159-FD7C-42CD-8DD4-A605510B7B53}"/>
              </a:ext>
            </a:extLst>
          </p:cNvPr>
          <p:cNvSpPr/>
          <p:nvPr/>
        </p:nvSpPr>
        <p:spPr>
          <a:xfrm>
            <a:off x="2536825" y="2589213"/>
            <a:ext cx="5773738" cy="722312"/>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微软雅黑" panose="020B0503020204020204" pitchFamily="34" charset="-122"/>
                <a:sym typeface="+mn-ea"/>
              </a:rPr>
              <a:t>坚持了</a:t>
            </a:r>
            <a:r>
              <a:rPr lang="zh-CN" altLang="en-US" noProof="1">
                <a:solidFill>
                  <a:srgbClr val="000000"/>
                </a:solidFill>
                <a:highlight>
                  <a:srgbClr val="FFFF00"/>
                </a:highlight>
                <a:latin typeface="微软雅黑" panose="020B0503020204020204" pitchFamily="34" charset="-122"/>
                <a:sym typeface="+mn-ea"/>
              </a:rPr>
              <a:t>物质的客观实在性</a:t>
            </a:r>
            <a:r>
              <a:rPr lang="zh-CN" altLang="en-US" noProof="1">
                <a:solidFill>
                  <a:srgbClr val="000000"/>
                </a:solidFill>
                <a:latin typeface="微软雅黑" panose="020B0503020204020204" pitchFamily="34" charset="-122"/>
                <a:sym typeface="+mn-ea"/>
              </a:rPr>
              <a:t>原则，坚持了唯物主义一元论，同唯心主义一元论和二元论划清了界限</a:t>
            </a:r>
          </a:p>
        </p:txBody>
      </p:sp>
      <p:sp>
        <p:nvSpPr>
          <p:cNvPr id="8" name="任意多边形 7">
            <a:extLst>
              <a:ext uri="{FF2B5EF4-FFF2-40B4-BE49-F238E27FC236}">
                <a16:creationId xmlns:a16="http://schemas.microsoft.com/office/drawing/2014/main" id="{85A023D8-9A18-4583-B062-7DD361969EC2}"/>
              </a:ext>
            </a:extLst>
          </p:cNvPr>
          <p:cNvSpPr/>
          <p:nvPr/>
        </p:nvSpPr>
        <p:spPr>
          <a:xfrm>
            <a:off x="2536825" y="3494088"/>
            <a:ext cx="5773738" cy="722312"/>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微软雅黑" panose="020B0503020204020204" pitchFamily="34" charset="-122"/>
                <a:sym typeface="+mn-ea"/>
              </a:rPr>
              <a:t>坚持了</a:t>
            </a:r>
            <a:r>
              <a:rPr lang="zh-CN" altLang="en-US" noProof="1">
                <a:solidFill>
                  <a:srgbClr val="000000"/>
                </a:solidFill>
                <a:highlight>
                  <a:srgbClr val="FFFF00"/>
                </a:highlight>
                <a:latin typeface="微软雅黑" panose="020B0503020204020204" pitchFamily="34" charset="-122"/>
                <a:sym typeface="+mn-ea"/>
              </a:rPr>
              <a:t>能动的反映论和可知论</a:t>
            </a:r>
            <a:r>
              <a:rPr lang="zh-CN" altLang="en-US" noProof="1">
                <a:solidFill>
                  <a:srgbClr val="000000"/>
                </a:solidFill>
                <a:latin typeface="微软雅黑" panose="020B0503020204020204" pitchFamily="34" charset="-122"/>
                <a:sym typeface="+mn-ea"/>
              </a:rPr>
              <a:t>，有力地批判了不可知论</a:t>
            </a:r>
          </a:p>
        </p:txBody>
      </p:sp>
      <p:sp>
        <p:nvSpPr>
          <p:cNvPr id="11" name="任意多边形 10">
            <a:extLst>
              <a:ext uri="{FF2B5EF4-FFF2-40B4-BE49-F238E27FC236}">
                <a16:creationId xmlns:a16="http://schemas.microsoft.com/office/drawing/2014/main" id="{841AB6FC-417B-4BCD-A85B-A10E855329FF}"/>
              </a:ext>
            </a:extLst>
          </p:cNvPr>
          <p:cNvSpPr/>
          <p:nvPr/>
        </p:nvSpPr>
        <p:spPr>
          <a:xfrm>
            <a:off x="2536825" y="4397375"/>
            <a:ext cx="5773738"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微软雅黑" panose="020B0503020204020204" pitchFamily="34" charset="-122"/>
                <a:sym typeface="+mn-ea"/>
              </a:rPr>
              <a:t>体现了</a:t>
            </a:r>
            <a:r>
              <a:rPr lang="zh-CN" altLang="en-US" noProof="1">
                <a:solidFill>
                  <a:srgbClr val="000000"/>
                </a:solidFill>
                <a:highlight>
                  <a:srgbClr val="FFFF00"/>
                </a:highlight>
                <a:latin typeface="微软雅黑" panose="020B0503020204020204" pitchFamily="34" charset="-122"/>
                <a:sym typeface="+mn-ea"/>
              </a:rPr>
              <a:t>唯物论和辩证法的统一</a:t>
            </a:r>
            <a:r>
              <a:rPr lang="zh-CN" altLang="en-US" noProof="1">
                <a:solidFill>
                  <a:srgbClr val="000000"/>
                </a:solidFill>
                <a:latin typeface="微软雅黑" panose="020B0503020204020204" pitchFamily="34" charset="-122"/>
                <a:sym typeface="+mn-ea"/>
              </a:rPr>
              <a:t>，克服了形而上学唯物主义的缺陷</a:t>
            </a:r>
          </a:p>
        </p:txBody>
      </p:sp>
      <p:sp>
        <p:nvSpPr>
          <p:cNvPr id="12" name="任意多边形 11">
            <a:extLst>
              <a:ext uri="{FF2B5EF4-FFF2-40B4-BE49-F238E27FC236}">
                <a16:creationId xmlns:a16="http://schemas.microsoft.com/office/drawing/2014/main" id="{5863C63C-12C3-43A7-A726-9375175DABCC}"/>
              </a:ext>
            </a:extLst>
          </p:cNvPr>
          <p:cNvSpPr/>
          <p:nvPr/>
        </p:nvSpPr>
        <p:spPr>
          <a:xfrm>
            <a:off x="2536825" y="5302250"/>
            <a:ext cx="5773738" cy="722313"/>
          </a:xfrm>
          <a:custGeom>
            <a:avLst/>
            <a:gdLst>
              <a:gd name="connsiteX0" fmla="*/ 0 w 5195155"/>
              <a:gd name="connsiteY0" fmla="*/ 120388 h 722312"/>
              <a:gd name="connsiteX1" fmla="*/ 120388 w 5195155"/>
              <a:gd name="connsiteY1" fmla="*/ 0 h 722312"/>
              <a:gd name="connsiteX2" fmla="*/ 5074767 w 5195155"/>
              <a:gd name="connsiteY2" fmla="*/ 0 h 722312"/>
              <a:gd name="connsiteX3" fmla="*/ 5195155 w 5195155"/>
              <a:gd name="connsiteY3" fmla="*/ 120388 h 722312"/>
              <a:gd name="connsiteX4" fmla="*/ 5195155 w 5195155"/>
              <a:gd name="connsiteY4" fmla="*/ 601924 h 722312"/>
              <a:gd name="connsiteX5" fmla="*/ 5074767 w 5195155"/>
              <a:gd name="connsiteY5" fmla="*/ 722312 h 722312"/>
              <a:gd name="connsiteX6" fmla="*/ 120388 w 5195155"/>
              <a:gd name="connsiteY6" fmla="*/ 722312 h 722312"/>
              <a:gd name="connsiteX7" fmla="*/ 0 w 5195155"/>
              <a:gd name="connsiteY7" fmla="*/ 601924 h 722312"/>
              <a:gd name="connsiteX8" fmla="*/ 0 w 5195155"/>
              <a:gd name="connsiteY8" fmla="*/ 120388 h 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5155" h="722312">
                <a:moveTo>
                  <a:pt x="0" y="120388"/>
                </a:moveTo>
                <a:cubicBezTo>
                  <a:pt x="0" y="53900"/>
                  <a:pt x="53900" y="0"/>
                  <a:pt x="120388" y="0"/>
                </a:cubicBezTo>
                <a:lnTo>
                  <a:pt x="5074767" y="0"/>
                </a:lnTo>
                <a:cubicBezTo>
                  <a:pt x="5141255" y="0"/>
                  <a:pt x="5195155" y="53900"/>
                  <a:pt x="5195155" y="120388"/>
                </a:cubicBezTo>
                <a:lnTo>
                  <a:pt x="5195155" y="601924"/>
                </a:lnTo>
                <a:cubicBezTo>
                  <a:pt x="5195155" y="668412"/>
                  <a:pt x="5141255" y="722312"/>
                  <a:pt x="5074767" y="722312"/>
                </a:cubicBezTo>
                <a:lnTo>
                  <a:pt x="120388" y="722312"/>
                </a:lnTo>
                <a:cubicBezTo>
                  <a:pt x="53900" y="722312"/>
                  <a:pt x="0" y="668412"/>
                  <a:pt x="0" y="601924"/>
                </a:cubicBezTo>
                <a:lnTo>
                  <a:pt x="0" y="120388"/>
                </a:ln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220" tIns="96220" rIns="96220" bIns="96220"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微软雅黑" panose="020B0503020204020204" pitchFamily="34" charset="-122"/>
                <a:sym typeface="+mn-ea"/>
              </a:rPr>
              <a:t>体现了</a:t>
            </a:r>
            <a:r>
              <a:rPr lang="zh-CN" altLang="en-US" noProof="1">
                <a:solidFill>
                  <a:srgbClr val="000000"/>
                </a:solidFill>
                <a:highlight>
                  <a:srgbClr val="FFFF00"/>
                </a:highlight>
                <a:latin typeface="微软雅黑" panose="020B0503020204020204" pitchFamily="34" charset="-122"/>
                <a:sym typeface="+mn-ea"/>
              </a:rPr>
              <a:t>唯物主义自然观与唯物主义历史观</a:t>
            </a:r>
            <a:r>
              <a:rPr lang="zh-CN" altLang="en-US" noProof="1">
                <a:solidFill>
                  <a:srgbClr val="000000"/>
                </a:solidFill>
                <a:latin typeface="微软雅黑" panose="020B0503020204020204" pitchFamily="34" charset="-122"/>
                <a:sym typeface="+mn-ea"/>
              </a:rPr>
              <a:t>的统一，为彻底的唯物主义奠定了理论基础</a:t>
            </a:r>
          </a:p>
        </p:txBody>
      </p:sp>
      <p:sp>
        <p:nvSpPr>
          <p:cNvPr id="9" name="文本框 8">
            <a:extLst>
              <a:ext uri="{FF2B5EF4-FFF2-40B4-BE49-F238E27FC236}">
                <a16:creationId xmlns:a16="http://schemas.microsoft.com/office/drawing/2014/main" id="{B5C33649-6E8F-4123-B6BF-F642F9364A68}"/>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一、物质及其存在方式</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6002" y="30355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11" name="圆角矩形 15"/>
          <p:cNvSpPr/>
          <p:nvPr/>
        </p:nvSpPr>
        <p:spPr bwMode="auto">
          <a:xfrm>
            <a:off x="200275" y="1344406"/>
            <a:ext cx="3096377"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12" name="圆角矩形 11"/>
          <p:cNvSpPr/>
          <p:nvPr/>
        </p:nvSpPr>
        <p:spPr>
          <a:xfrm>
            <a:off x="700088" y="3639741"/>
            <a:ext cx="926306" cy="43338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a:t>
            </a:r>
          </a:p>
        </p:txBody>
      </p:sp>
      <p:sp>
        <p:nvSpPr>
          <p:cNvPr id="13" name="左大括号 12"/>
          <p:cNvSpPr/>
          <p:nvPr/>
        </p:nvSpPr>
        <p:spPr>
          <a:xfrm>
            <a:off x="2053829" y="2839641"/>
            <a:ext cx="320278" cy="2000250"/>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14" name="圆角矩形 13"/>
          <p:cNvSpPr/>
          <p:nvPr/>
        </p:nvSpPr>
        <p:spPr>
          <a:xfrm>
            <a:off x="2651522" y="3701653"/>
            <a:ext cx="2456259"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根本属性或存在方式</a:t>
            </a:r>
          </a:p>
        </p:txBody>
      </p:sp>
      <p:sp>
        <p:nvSpPr>
          <p:cNvPr id="16" name="圆角矩形 15"/>
          <p:cNvSpPr/>
          <p:nvPr/>
        </p:nvSpPr>
        <p:spPr>
          <a:xfrm>
            <a:off x="2651522" y="4701778"/>
            <a:ext cx="3237309" cy="3940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运动着的物质的基本存在形式</a:t>
            </a:r>
          </a:p>
        </p:txBody>
      </p:sp>
      <p:sp>
        <p:nvSpPr>
          <p:cNvPr id="17" name="右箭头 16"/>
          <p:cNvSpPr/>
          <p:nvPr/>
        </p:nvSpPr>
        <p:spPr>
          <a:xfrm>
            <a:off x="5385198" y="3805238"/>
            <a:ext cx="402431" cy="20716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8" name="圆角矩形 17"/>
          <p:cNvSpPr/>
          <p:nvPr/>
        </p:nvSpPr>
        <p:spPr>
          <a:xfrm>
            <a:off x="6065044" y="3701653"/>
            <a:ext cx="876300"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运动</a:t>
            </a:r>
          </a:p>
        </p:txBody>
      </p:sp>
      <p:sp>
        <p:nvSpPr>
          <p:cNvPr id="19" name="右箭头 18"/>
          <p:cNvSpPr/>
          <p:nvPr/>
        </p:nvSpPr>
        <p:spPr>
          <a:xfrm>
            <a:off x="6166248" y="4826794"/>
            <a:ext cx="401240" cy="20836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0" name="圆角矩形 19"/>
          <p:cNvSpPr/>
          <p:nvPr/>
        </p:nvSpPr>
        <p:spPr>
          <a:xfrm>
            <a:off x="6844904" y="4723210"/>
            <a:ext cx="1468040" cy="41552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时间和空间</a:t>
            </a:r>
          </a:p>
        </p:txBody>
      </p:sp>
      <p:sp>
        <p:nvSpPr>
          <p:cNvPr id="21" name="圆角矩形 20"/>
          <p:cNvSpPr/>
          <p:nvPr/>
        </p:nvSpPr>
        <p:spPr>
          <a:xfrm>
            <a:off x="2651522" y="2674144"/>
            <a:ext cx="966788"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特性</a:t>
            </a:r>
          </a:p>
        </p:txBody>
      </p:sp>
      <p:sp>
        <p:nvSpPr>
          <p:cNvPr id="22" name="右箭头 21"/>
          <p:cNvSpPr/>
          <p:nvPr/>
        </p:nvSpPr>
        <p:spPr>
          <a:xfrm>
            <a:off x="3890963" y="2790825"/>
            <a:ext cx="402431" cy="20716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圆角矩形 22"/>
          <p:cNvSpPr/>
          <p:nvPr/>
        </p:nvSpPr>
        <p:spPr>
          <a:xfrm>
            <a:off x="4566047" y="2674144"/>
            <a:ext cx="1498997"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客观实在性</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539" y="317465"/>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grpSp>
        <p:nvGrpSpPr>
          <p:cNvPr id="41986" name="组合 2"/>
          <p:cNvGrpSpPr>
            <a:grpSpLocks/>
          </p:cNvGrpSpPr>
          <p:nvPr/>
        </p:nvGrpSpPr>
        <p:grpSpPr bwMode="auto">
          <a:xfrm>
            <a:off x="978694" y="3694511"/>
            <a:ext cx="6838950" cy="2062604"/>
            <a:chOff x="235774" y="4069976"/>
            <a:chExt cx="8585941" cy="2204712"/>
          </a:xfrm>
        </p:grpSpPr>
        <p:sp>
          <p:nvSpPr>
            <p:cNvPr id="5" name="任意多边形 6"/>
            <p:cNvSpPr/>
            <p:nvPr/>
          </p:nvSpPr>
          <p:spPr>
            <a:xfrm>
              <a:off x="2225309" y="4069976"/>
              <a:ext cx="2168906" cy="1506825"/>
            </a:xfrm>
            <a:custGeom>
              <a:avLst/>
              <a:gdLst>
                <a:gd name="connsiteX0" fmla="*/ 120494 w 2017703"/>
                <a:gd name="connsiteY0" fmla="*/ 0 h 1506173"/>
                <a:gd name="connsiteX1" fmla="*/ 1897209 w 2017703"/>
                <a:gd name="connsiteY1" fmla="*/ 0 h 1506173"/>
                <a:gd name="connsiteX2" fmla="*/ 2017703 w 2017703"/>
                <a:gd name="connsiteY2" fmla="*/ 120494 h 1506173"/>
                <a:gd name="connsiteX3" fmla="*/ 2017703 w 2017703"/>
                <a:gd name="connsiteY3" fmla="*/ 1506173 h 1506173"/>
                <a:gd name="connsiteX4" fmla="*/ 2017703 w 2017703"/>
                <a:gd name="connsiteY4" fmla="*/ 1506173 h 1506173"/>
                <a:gd name="connsiteX5" fmla="*/ 0 w 2017703"/>
                <a:gd name="connsiteY5" fmla="*/ 1506173 h 1506173"/>
                <a:gd name="connsiteX6" fmla="*/ 0 w 2017703"/>
                <a:gd name="connsiteY6" fmla="*/ 1506173 h 1506173"/>
                <a:gd name="connsiteX7" fmla="*/ 0 w 2017703"/>
                <a:gd name="connsiteY7" fmla="*/ 120494 h 1506173"/>
                <a:gd name="connsiteX8" fmla="*/ 120494 w 2017703"/>
                <a:gd name="connsiteY8" fmla="*/ 0 h 150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703" h="1506173">
                  <a:moveTo>
                    <a:pt x="120494" y="0"/>
                  </a:moveTo>
                  <a:lnTo>
                    <a:pt x="1897209" y="0"/>
                  </a:lnTo>
                  <a:cubicBezTo>
                    <a:pt x="1963756" y="0"/>
                    <a:pt x="2017703" y="53947"/>
                    <a:pt x="2017703" y="120494"/>
                  </a:cubicBezTo>
                  <a:lnTo>
                    <a:pt x="2017703" y="1506173"/>
                  </a:lnTo>
                  <a:lnTo>
                    <a:pt x="2017703" y="1506173"/>
                  </a:lnTo>
                  <a:lnTo>
                    <a:pt x="0" y="1506173"/>
                  </a:lnTo>
                  <a:lnTo>
                    <a:pt x="0" y="1506173"/>
                  </a:lnTo>
                  <a:lnTo>
                    <a:pt x="0" y="120494"/>
                  </a:lnTo>
                  <a:cubicBezTo>
                    <a:pt x="0" y="53947"/>
                    <a:pt x="53947" y="0"/>
                    <a:pt x="120494" y="0"/>
                  </a:cubicBezTo>
                  <a:close/>
                </a:path>
              </a:pathLst>
            </a:custGeom>
            <a:solidFill>
              <a:srgbClr val="FFFFFF">
                <a:alpha val="89804"/>
              </a:srgbClr>
            </a:solidFill>
            <a:ln>
              <a:solidFill>
                <a:schemeClr val="accent6">
                  <a:lumMod val="40000"/>
                  <a:lumOff val="6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80468" tIns="189000" rIns="41708" bIns="15240"/>
            <a:lstStyle>
              <a:lvl1pPr marL="342900" indent="-342900" defTabSz="711200">
                <a:defRPr>
                  <a:solidFill>
                    <a:schemeClr val="tx1"/>
                  </a:solidFill>
                  <a:latin typeface="Arial" panose="020B0604020202020204" pitchFamily="34" charset="0"/>
                  <a:ea typeface="微软雅黑" panose="020B0503020204020204" pitchFamily="34" charset="-122"/>
                </a:defRPr>
              </a:lvl1pPr>
              <a:lvl2pPr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algn="just" fontAlgn="auto">
                <a:spcBef>
                  <a:spcPct val="50000"/>
                </a:spcBef>
                <a:spcAft>
                  <a:spcPct val="15000"/>
                </a:spcAft>
                <a:defRPr/>
              </a:pPr>
              <a:r>
                <a:rPr lang="zh-CN" altLang="en-US" sz="1500" noProof="1">
                  <a:solidFill>
                    <a:srgbClr val="C00000"/>
                  </a:solidFill>
                  <a:latin typeface="Microsoft YaHei" panose="020B0503020204020204" pitchFamily="34" charset="-122"/>
                  <a:ea typeface="Microsoft YaHei" panose="020B0503020204020204" pitchFamily="34" charset="-122"/>
                  <a:sym typeface="+mn-ea"/>
                </a:rPr>
                <a:t>物质的根本属性是运动</a:t>
              </a:r>
              <a:r>
                <a:rPr lang="zh-CN" altLang="en-US" sz="1500" noProof="1">
                  <a:solidFill>
                    <a:srgbClr val="000000"/>
                  </a:solidFill>
                  <a:latin typeface="Microsoft YaHei" panose="020B0503020204020204" pitchFamily="34" charset="-122"/>
                  <a:ea typeface="Microsoft YaHei" panose="020B0503020204020204" pitchFamily="34" charset="-122"/>
                  <a:sym typeface="+mn-ea"/>
                </a:rPr>
                <a:t>。物质是运动着的物质，脱离运动的物质是不存在的</a:t>
              </a:r>
            </a:p>
          </p:txBody>
        </p:sp>
        <p:sp>
          <p:nvSpPr>
            <p:cNvPr id="6" name="任意多边形 7"/>
            <p:cNvSpPr/>
            <p:nvPr/>
          </p:nvSpPr>
          <p:spPr>
            <a:xfrm>
              <a:off x="2225309" y="5576801"/>
              <a:ext cx="2168906" cy="491245"/>
            </a:xfrm>
            <a:custGeom>
              <a:avLst/>
              <a:gdLst>
                <a:gd name="connsiteX0" fmla="*/ 0 w 2017703"/>
                <a:gd name="connsiteY0" fmla="*/ 0 h 647654"/>
                <a:gd name="connsiteX1" fmla="*/ 2017703 w 2017703"/>
                <a:gd name="connsiteY1" fmla="*/ 0 h 647654"/>
                <a:gd name="connsiteX2" fmla="*/ 2017703 w 2017703"/>
                <a:gd name="connsiteY2" fmla="*/ 647654 h 647654"/>
                <a:gd name="connsiteX3" fmla="*/ 0 w 2017703"/>
                <a:gd name="connsiteY3" fmla="*/ 647654 h 647654"/>
                <a:gd name="connsiteX4" fmla="*/ 0 w 2017703"/>
                <a:gd name="connsiteY4" fmla="*/ 0 h 647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03" h="647654">
                  <a:moveTo>
                    <a:pt x="0" y="0"/>
                  </a:moveTo>
                  <a:lnTo>
                    <a:pt x="2017703" y="0"/>
                  </a:lnTo>
                  <a:lnTo>
                    <a:pt x="2017703" y="647654"/>
                  </a:lnTo>
                  <a:lnTo>
                    <a:pt x="0" y="647654"/>
                  </a:lnTo>
                  <a:lnTo>
                    <a:pt x="0" y="0"/>
                  </a:lnTo>
                  <a:close/>
                </a:path>
              </a:pathLst>
            </a:custGeom>
            <a:solidFill>
              <a:schemeClr val="accent6">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7158" tIns="0" rIns="486641" bIns="0" spcCol="1270" anchor="ctr"/>
            <a:lstStyle/>
            <a:p>
              <a:pPr defTabSz="1366838" fontAlgn="auto">
                <a:lnSpc>
                  <a:spcPct val="90000"/>
                </a:lnSpc>
                <a:spcBef>
                  <a:spcPts val="0"/>
                </a:spcBef>
                <a:spcAft>
                  <a:spcPct val="35000"/>
                </a:spcAft>
                <a:defRPr/>
              </a:pPr>
              <a:endParaRPr lang="zh-CN" altLang="en-US" sz="3075">
                <a:latin typeface="Microsoft YaHei" panose="020B0503020204020204" pitchFamily="34" charset="-122"/>
                <a:ea typeface="Microsoft YaHei" panose="020B0503020204020204" pitchFamily="34" charset="-122"/>
              </a:endParaRPr>
            </a:p>
          </p:txBody>
        </p:sp>
        <p:sp>
          <p:nvSpPr>
            <p:cNvPr id="7" name="任意多边形 11"/>
            <p:cNvSpPr/>
            <p:nvPr/>
          </p:nvSpPr>
          <p:spPr>
            <a:xfrm>
              <a:off x="4736518" y="4069976"/>
              <a:ext cx="2168906" cy="1729539"/>
            </a:xfrm>
            <a:custGeom>
              <a:avLst/>
              <a:gdLst>
                <a:gd name="connsiteX0" fmla="*/ 120494 w 2017703"/>
                <a:gd name="connsiteY0" fmla="*/ 0 h 1506173"/>
                <a:gd name="connsiteX1" fmla="*/ 1897209 w 2017703"/>
                <a:gd name="connsiteY1" fmla="*/ 0 h 1506173"/>
                <a:gd name="connsiteX2" fmla="*/ 2017703 w 2017703"/>
                <a:gd name="connsiteY2" fmla="*/ 120494 h 1506173"/>
                <a:gd name="connsiteX3" fmla="*/ 2017703 w 2017703"/>
                <a:gd name="connsiteY3" fmla="*/ 1506173 h 1506173"/>
                <a:gd name="connsiteX4" fmla="*/ 2017703 w 2017703"/>
                <a:gd name="connsiteY4" fmla="*/ 1506173 h 1506173"/>
                <a:gd name="connsiteX5" fmla="*/ 0 w 2017703"/>
                <a:gd name="connsiteY5" fmla="*/ 1506173 h 1506173"/>
                <a:gd name="connsiteX6" fmla="*/ 0 w 2017703"/>
                <a:gd name="connsiteY6" fmla="*/ 1506173 h 1506173"/>
                <a:gd name="connsiteX7" fmla="*/ 0 w 2017703"/>
                <a:gd name="connsiteY7" fmla="*/ 120494 h 1506173"/>
                <a:gd name="connsiteX8" fmla="*/ 120494 w 2017703"/>
                <a:gd name="connsiteY8" fmla="*/ 0 h 150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703" h="1506173">
                  <a:moveTo>
                    <a:pt x="120494" y="0"/>
                  </a:moveTo>
                  <a:lnTo>
                    <a:pt x="1897209" y="0"/>
                  </a:lnTo>
                  <a:cubicBezTo>
                    <a:pt x="1963756" y="0"/>
                    <a:pt x="2017703" y="53947"/>
                    <a:pt x="2017703" y="120494"/>
                  </a:cubicBezTo>
                  <a:lnTo>
                    <a:pt x="2017703" y="1506173"/>
                  </a:lnTo>
                  <a:lnTo>
                    <a:pt x="2017703" y="1506173"/>
                  </a:lnTo>
                  <a:lnTo>
                    <a:pt x="0" y="1506173"/>
                  </a:lnTo>
                  <a:lnTo>
                    <a:pt x="0" y="1506173"/>
                  </a:lnTo>
                  <a:lnTo>
                    <a:pt x="0" y="120494"/>
                  </a:lnTo>
                  <a:cubicBezTo>
                    <a:pt x="0" y="53947"/>
                    <a:pt x="53947" y="0"/>
                    <a:pt x="120494" y="0"/>
                  </a:cubicBezTo>
                  <a:close/>
                </a:path>
              </a:pathLst>
            </a:custGeom>
            <a:solidFill>
              <a:srgbClr val="FFFFFF">
                <a:alpha val="89804"/>
              </a:srgbClr>
            </a:solidFill>
            <a:ln>
              <a:solidFill>
                <a:schemeClr val="accent6">
                  <a:lumMod val="40000"/>
                  <a:lumOff val="6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80468" tIns="189000" rIns="41708" bIns="15240"/>
            <a:lstStyle>
              <a:lvl1pPr marL="342900" indent="-342900" defTabSz="711200">
                <a:defRPr>
                  <a:solidFill>
                    <a:schemeClr val="tx1"/>
                  </a:solidFill>
                  <a:latin typeface="Arial" panose="020B0604020202020204" pitchFamily="34" charset="0"/>
                  <a:ea typeface="微软雅黑" panose="020B0503020204020204" pitchFamily="34" charset="-122"/>
                </a:defRPr>
              </a:lvl1pPr>
              <a:lvl2pPr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fontAlgn="auto">
                <a:spcBef>
                  <a:spcPct val="50000"/>
                </a:spcBef>
                <a:spcAft>
                  <a:spcPct val="15000"/>
                </a:spcAft>
                <a:defRPr/>
              </a:pPr>
              <a:r>
                <a:rPr lang="zh-CN" altLang="en-US" sz="1500" noProof="1">
                  <a:solidFill>
                    <a:srgbClr val="000000"/>
                  </a:solidFill>
                  <a:latin typeface="Microsoft YaHei" panose="020B0503020204020204" pitchFamily="34" charset="-122"/>
                  <a:ea typeface="Microsoft YaHei" panose="020B0503020204020204" pitchFamily="34" charset="-122"/>
                  <a:sym typeface="+mn-ea"/>
                </a:rPr>
                <a:t>物质是一切运动变化和发展过程的实在基础和承担者，世界上没有离开物质的运动</a:t>
              </a:r>
            </a:p>
          </p:txBody>
        </p:sp>
        <p:sp>
          <p:nvSpPr>
            <p:cNvPr id="8" name="任意多边形 12"/>
            <p:cNvSpPr/>
            <p:nvPr/>
          </p:nvSpPr>
          <p:spPr>
            <a:xfrm>
              <a:off x="4736518" y="5576801"/>
              <a:ext cx="2168906" cy="491245"/>
            </a:xfrm>
            <a:custGeom>
              <a:avLst/>
              <a:gdLst>
                <a:gd name="connsiteX0" fmla="*/ 0 w 2017703"/>
                <a:gd name="connsiteY0" fmla="*/ 0 h 647654"/>
                <a:gd name="connsiteX1" fmla="*/ 2017703 w 2017703"/>
                <a:gd name="connsiteY1" fmla="*/ 0 h 647654"/>
                <a:gd name="connsiteX2" fmla="*/ 2017703 w 2017703"/>
                <a:gd name="connsiteY2" fmla="*/ 647654 h 647654"/>
                <a:gd name="connsiteX3" fmla="*/ 0 w 2017703"/>
                <a:gd name="connsiteY3" fmla="*/ 647654 h 647654"/>
                <a:gd name="connsiteX4" fmla="*/ 0 w 2017703"/>
                <a:gd name="connsiteY4" fmla="*/ 0 h 647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703" h="647654">
                  <a:moveTo>
                    <a:pt x="0" y="0"/>
                  </a:moveTo>
                  <a:lnTo>
                    <a:pt x="2017703" y="0"/>
                  </a:lnTo>
                  <a:lnTo>
                    <a:pt x="2017703" y="647654"/>
                  </a:lnTo>
                  <a:lnTo>
                    <a:pt x="0" y="647654"/>
                  </a:lnTo>
                  <a:lnTo>
                    <a:pt x="0" y="0"/>
                  </a:lnTo>
                  <a:close/>
                </a:path>
              </a:pathLst>
            </a:custGeom>
            <a:solidFill>
              <a:schemeClr val="accent6">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7158" tIns="0" rIns="486641" bIns="0" spcCol="1270" anchor="ctr"/>
            <a:lstStyle/>
            <a:p>
              <a:pPr defTabSz="1366838" fontAlgn="auto">
                <a:lnSpc>
                  <a:spcPct val="90000"/>
                </a:lnSpc>
                <a:spcBef>
                  <a:spcPts val="0"/>
                </a:spcBef>
                <a:spcAft>
                  <a:spcPct val="35000"/>
                </a:spcAft>
                <a:defRPr/>
              </a:pPr>
              <a:endParaRPr lang="zh-CN" altLang="en-US" sz="3075" dirty="0">
                <a:latin typeface="Microsoft YaHei" panose="020B0503020204020204" pitchFamily="34" charset="-122"/>
                <a:ea typeface="Microsoft YaHei" panose="020B0503020204020204" pitchFamily="34" charset="-122"/>
              </a:endParaRPr>
            </a:p>
          </p:txBody>
        </p:sp>
        <p:sp>
          <p:nvSpPr>
            <p:cNvPr id="9" name="圆角矩形标注 14"/>
            <p:cNvSpPr/>
            <p:nvPr/>
          </p:nvSpPr>
          <p:spPr>
            <a:xfrm>
              <a:off x="235774" y="4880189"/>
              <a:ext cx="1799699" cy="1394499"/>
            </a:xfrm>
            <a:prstGeom prst="wedgeRoundRectCallout">
              <a:avLst>
                <a:gd name="adj1" fmla="val 54056"/>
                <a:gd name="adj2" fmla="val -50880"/>
                <a:gd name="adj3" fmla="val 16667"/>
              </a:avLst>
            </a:prstGeom>
            <a:solidFill>
              <a:schemeClr val="accent4">
                <a:lumMod val="20000"/>
                <a:lumOff val="80000"/>
              </a:schemeClr>
            </a:solidFill>
            <a:ln w="9525">
              <a:noFill/>
            </a:ln>
          </p:spPr>
          <p:txBody>
            <a:bodyPr lIns="67628" tIns="35243" rIns="67628" bIns="35243"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auto">
                <a:spcBef>
                  <a:spcPts val="0"/>
                </a:spcBef>
                <a:spcAft>
                  <a:spcPts val="0"/>
                </a:spcAft>
                <a:defRPr/>
              </a:pPr>
              <a:r>
                <a:rPr lang="zh-CN" altLang="en-US" dirty="0">
                  <a:latin typeface="Microsoft YaHei" panose="020B0503020204020204" pitchFamily="34" charset="-122"/>
                  <a:ea typeface="Microsoft YaHei" panose="020B0503020204020204" pitchFamily="34" charset="-122"/>
                  <a:cs typeface="+mn-cs"/>
                  <a:sym typeface="+mn-ea"/>
                </a:rPr>
                <a:t>设想不运动的物质，将导致形而上学</a:t>
              </a:r>
            </a:p>
          </p:txBody>
        </p:sp>
        <p:sp>
          <p:nvSpPr>
            <p:cNvPr id="10" name="圆角矩形标注 9"/>
            <p:cNvSpPr/>
            <p:nvPr/>
          </p:nvSpPr>
          <p:spPr>
            <a:xfrm>
              <a:off x="7095260" y="4880188"/>
              <a:ext cx="1726455" cy="1394498"/>
            </a:xfrm>
            <a:prstGeom prst="wedgeRoundRectCallout">
              <a:avLst>
                <a:gd name="adj1" fmla="val -57722"/>
                <a:gd name="adj2" fmla="val -47921"/>
                <a:gd name="adj3" fmla="val 16667"/>
              </a:avLst>
            </a:prstGeom>
            <a:solidFill>
              <a:schemeClr val="accent4">
                <a:lumMod val="20000"/>
                <a:lumOff val="80000"/>
              </a:schemeClr>
            </a:solidFill>
            <a:ln w="9525">
              <a:noFill/>
            </a:ln>
          </p:spPr>
          <p:txBody>
            <a:bodyPr lIns="67628" tIns="35243" rIns="67628" bIns="35243"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auto">
                <a:spcBef>
                  <a:spcPts val="0"/>
                </a:spcBef>
                <a:spcAft>
                  <a:spcPts val="0"/>
                </a:spcAft>
                <a:defRPr/>
              </a:pPr>
              <a:r>
                <a:rPr lang="zh-CN" altLang="en-US" dirty="0">
                  <a:latin typeface="Microsoft YaHei" panose="020B0503020204020204" pitchFamily="34" charset="-122"/>
                  <a:ea typeface="Microsoft YaHei" panose="020B0503020204020204" pitchFamily="34" charset="-122"/>
                  <a:cs typeface="+mn-cs"/>
                  <a:sym typeface="+mn-ea"/>
                </a:rPr>
                <a:t>设想没物质的运动，将导致唯心主义</a:t>
              </a:r>
            </a:p>
          </p:txBody>
        </p:sp>
      </p:grpSp>
      <p:sp>
        <p:nvSpPr>
          <p:cNvPr id="11" name="圆角矩形 15"/>
          <p:cNvSpPr/>
          <p:nvPr/>
        </p:nvSpPr>
        <p:spPr bwMode="auto">
          <a:xfrm>
            <a:off x="176213" y="1375992"/>
            <a:ext cx="3168567"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18" name="圆角矩形 17"/>
          <p:cNvSpPr/>
          <p:nvPr/>
        </p:nvSpPr>
        <p:spPr>
          <a:xfrm>
            <a:off x="176213" y="2358629"/>
            <a:ext cx="8655844" cy="1143000"/>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dirty="0">
                <a:solidFill>
                  <a:schemeClr val="tx1"/>
                </a:solidFill>
                <a:highlight>
                  <a:srgbClr val="FFFF00"/>
                </a:highlight>
                <a:latin typeface="Microsoft YaHei" panose="020B0503020204020204" pitchFamily="34" charset="-122"/>
                <a:ea typeface="Microsoft YaHei" panose="020B0503020204020204" pitchFamily="34" charset="-122"/>
              </a:rPr>
              <a:t>运动</a:t>
            </a:r>
            <a:r>
              <a:rPr lang="zh-CN" altLang="en-US" dirty="0">
                <a:solidFill>
                  <a:schemeClr val="tx1"/>
                </a:solidFill>
                <a:latin typeface="Microsoft YaHei" panose="020B0503020204020204" pitchFamily="34" charset="-122"/>
                <a:ea typeface="Microsoft YaHei" panose="020B0503020204020204" pitchFamily="34" charset="-122"/>
              </a:rPr>
              <a:t>，就它被理解为</a:t>
            </a:r>
            <a:r>
              <a:rPr lang="zh-CN" altLang="en-US" dirty="0">
                <a:solidFill>
                  <a:schemeClr val="tx1"/>
                </a:solidFill>
                <a:highlight>
                  <a:srgbClr val="FFFF00"/>
                </a:highlight>
                <a:latin typeface="Microsoft YaHei" panose="020B0503020204020204" pitchFamily="34" charset="-122"/>
                <a:ea typeface="Microsoft YaHei" panose="020B0503020204020204" pitchFamily="34" charset="-122"/>
              </a:rPr>
              <a:t>物质的存在方式、物质的固有属性</a:t>
            </a:r>
            <a:r>
              <a:rPr lang="zh-CN" altLang="en-US" dirty="0">
                <a:solidFill>
                  <a:schemeClr val="tx1"/>
                </a:solidFill>
                <a:latin typeface="Microsoft YaHei" panose="020B0503020204020204" pitchFamily="34" charset="-122"/>
                <a:ea typeface="Microsoft YaHei" panose="020B0503020204020204" pitchFamily="34" charset="-122"/>
              </a:rPr>
              <a:t>这一最一般的意义来说，涵盖宇宙中发生的一切变化和过程，从单纯的位置变动直至思维。</a:t>
            </a:r>
            <a:endParaRPr lang="en-US" altLang="zh-CN" dirty="0">
              <a:solidFill>
                <a:schemeClr val="tx1"/>
              </a:solidFill>
              <a:latin typeface="Microsoft YaHei" panose="020B0503020204020204" pitchFamily="34" charset="-122"/>
              <a:ea typeface="Microsoft YaHei" panose="020B0503020204020204" pitchFamily="34" charset="-122"/>
            </a:endParaRPr>
          </a:p>
          <a:p>
            <a:pPr algn="r" fontAlgn="auto">
              <a:lnSpc>
                <a:spcPts val="2250"/>
              </a:lnSpc>
              <a:spcBef>
                <a:spcPts val="1050"/>
              </a:spcBef>
              <a:spcAft>
                <a:spcPts val="0"/>
              </a:spcAft>
              <a:defRPr/>
            </a:pP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恩格斯：</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自然辩证法</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a:solidFill>
                  <a:schemeClr val="tx1"/>
                </a:solidFill>
                <a:latin typeface="Microsoft YaHei" panose="020B0503020204020204" pitchFamily="34" charset="-122"/>
                <a:ea typeface="Microsoft YaHei" panose="020B0503020204020204" pitchFamily="34" charset="-122"/>
              </a:rPr>
              <a:t>1873—1886</a:t>
            </a:r>
            <a:r>
              <a:rPr lang="zh-CN" altLang="en-US" dirty="0">
                <a:solidFill>
                  <a:schemeClr val="tx1"/>
                </a:solidFill>
                <a:latin typeface="Microsoft YaHei" panose="020B0503020204020204" pitchFamily="34" charset="-122"/>
                <a:ea typeface="Microsoft YaHei" panose="020B0503020204020204" pitchFamily="34" charset="-122"/>
              </a:rPr>
              <a:t>年。</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539" y="292643"/>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11" name="圆角矩形 15"/>
          <p:cNvSpPr/>
          <p:nvPr/>
        </p:nvSpPr>
        <p:spPr bwMode="auto">
          <a:xfrm>
            <a:off x="176212" y="1666875"/>
            <a:ext cx="3031332"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18" name="圆角矩形 17"/>
          <p:cNvSpPr/>
          <p:nvPr/>
        </p:nvSpPr>
        <p:spPr>
          <a:xfrm>
            <a:off x="307181" y="2755107"/>
            <a:ext cx="2900363" cy="2069306"/>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运动是标志一切事物和现象的</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变化及其过程</a:t>
            </a:r>
            <a:r>
              <a:rPr lang="zh-CN" altLang="en-US" dirty="0">
                <a:solidFill>
                  <a:schemeClr val="tx1"/>
                </a:solidFill>
                <a:latin typeface="Microsoft YaHei" panose="020B0503020204020204" pitchFamily="34" charset="-122"/>
                <a:ea typeface="Microsoft YaHei" panose="020B0503020204020204" pitchFamily="34" charset="-122"/>
              </a:rPr>
              <a:t>的哲学范畴。</a:t>
            </a:r>
            <a:endParaRPr lang="en-US" altLang="zh-CN" dirty="0">
              <a:solidFill>
                <a:schemeClr val="tx1"/>
              </a:solidFill>
              <a:latin typeface="Microsoft YaHei" panose="020B0503020204020204" pitchFamily="34" charset="-122"/>
              <a:ea typeface="Microsoft YaHei" panose="020B0503020204020204" pitchFamily="34" charset="-122"/>
            </a:endParaRPr>
          </a:p>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运动是物质的运动，物质是运动着的物质。</a:t>
            </a:r>
          </a:p>
        </p:txBody>
      </p:sp>
      <p:pic>
        <p:nvPicPr>
          <p:cNvPr id="43012" name="图片 11" descr="表格&#10;&#10;描述已自动生成"/>
          <p:cNvPicPr>
            <a:picLocks noChangeAspect="1"/>
          </p:cNvPicPr>
          <p:nvPr/>
        </p:nvPicPr>
        <p:blipFill>
          <a:blip r:embed="rId2"/>
          <a:srcRect/>
          <a:stretch>
            <a:fillRect/>
          </a:stretch>
        </p:blipFill>
        <p:spPr bwMode="auto">
          <a:xfrm>
            <a:off x="3407569" y="2586038"/>
            <a:ext cx="5429250" cy="2571750"/>
          </a:xfrm>
          <a:prstGeom prst="rect">
            <a:avLst/>
          </a:prstGeom>
          <a:noFill/>
          <a:ln w="9525">
            <a:noFill/>
            <a:miter lim="800000"/>
            <a:headEnd/>
            <a:tailEnd/>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539" y="383165"/>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11" name="圆角矩形 15"/>
          <p:cNvSpPr/>
          <p:nvPr/>
        </p:nvSpPr>
        <p:spPr bwMode="auto">
          <a:xfrm>
            <a:off x="125879" y="1340859"/>
            <a:ext cx="3229718"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6" name="圆角矩形 5"/>
          <p:cNvSpPr/>
          <p:nvPr/>
        </p:nvSpPr>
        <p:spPr>
          <a:xfrm>
            <a:off x="745332" y="2474119"/>
            <a:ext cx="7380685" cy="8286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物质在运动过程中有某种</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相对的静止</a:t>
            </a:r>
            <a:r>
              <a:rPr lang="zh-CN" altLang="en-US" dirty="0">
                <a:solidFill>
                  <a:schemeClr val="tx1"/>
                </a:solidFill>
                <a:latin typeface="Microsoft YaHei" panose="020B0503020204020204" pitchFamily="34" charset="-122"/>
                <a:ea typeface="Microsoft YaHei" panose="020B0503020204020204" pitchFamily="34" charset="-122"/>
              </a:rPr>
              <a:t>。相对静止是物质运动在一定条件下的稳定状态。</a:t>
            </a:r>
          </a:p>
        </p:txBody>
      </p:sp>
      <p:grpSp>
        <p:nvGrpSpPr>
          <p:cNvPr id="44036" name="组合 2"/>
          <p:cNvGrpSpPr>
            <a:grpSpLocks/>
          </p:cNvGrpSpPr>
          <p:nvPr/>
        </p:nvGrpSpPr>
        <p:grpSpPr bwMode="auto">
          <a:xfrm>
            <a:off x="360760" y="3937398"/>
            <a:ext cx="5066109" cy="1253728"/>
            <a:chOff x="1200150" y="4445000"/>
            <a:chExt cx="7000875" cy="1671955"/>
          </a:xfrm>
        </p:grpSpPr>
        <p:sp>
          <p:nvSpPr>
            <p:cNvPr id="8" name="任意多边形 19"/>
            <p:cNvSpPr/>
            <p:nvPr/>
          </p:nvSpPr>
          <p:spPr>
            <a:xfrm>
              <a:off x="3752055" y="5269069"/>
              <a:ext cx="552831" cy="603365"/>
            </a:xfrm>
            <a:custGeom>
              <a:avLst/>
              <a:gdLst/>
              <a:ahLst/>
              <a:cxnLst/>
              <a:rect l="0" t="0" r="0" b="0"/>
              <a:pathLst>
                <a:path>
                  <a:moveTo>
                    <a:pt x="0" y="0"/>
                  </a:moveTo>
                  <a:lnTo>
                    <a:pt x="276820" y="0"/>
                  </a:lnTo>
                  <a:lnTo>
                    <a:pt x="276820" y="602010"/>
                  </a:lnTo>
                  <a:lnTo>
                    <a:pt x="553640" y="602010"/>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20"/>
            <p:cNvSpPr/>
            <p:nvPr/>
          </p:nvSpPr>
          <p:spPr>
            <a:xfrm>
              <a:off x="3752055" y="4689522"/>
              <a:ext cx="552831" cy="579547"/>
            </a:xfrm>
            <a:custGeom>
              <a:avLst/>
              <a:gdLst/>
              <a:ahLst/>
              <a:cxnLst/>
              <a:rect l="0" t="0" r="0" b="0"/>
              <a:pathLst>
                <a:path>
                  <a:moveTo>
                    <a:pt x="0" y="579957"/>
                  </a:moveTo>
                  <a:lnTo>
                    <a:pt x="276820" y="579957"/>
                  </a:lnTo>
                  <a:lnTo>
                    <a:pt x="276820" y="0"/>
                  </a:lnTo>
                  <a:lnTo>
                    <a:pt x="553640" y="0"/>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21"/>
            <p:cNvSpPr/>
            <p:nvPr/>
          </p:nvSpPr>
          <p:spPr>
            <a:xfrm>
              <a:off x="1200150" y="5005494"/>
              <a:ext cx="2551905" cy="528739"/>
            </a:xfrm>
            <a:custGeom>
              <a:avLst/>
              <a:gdLst>
                <a:gd name="connsiteX0" fmla="*/ 0 w 2768203"/>
                <a:gd name="connsiteY0" fmla="*/ 0 h 528203"/>
                <a:gd name="connsiteX1" fmla="*/ 2768203 w 2768203"/>
                <a:gd name="connsiteY1" fmla="*/ 0 h 528203"/>
                <a:gd name="connsiteX2" fmla="*/ 2768203 w 2768203"/>
                <a:gd name="connsiteY2" fmla="*/ 528203 h 528203"/>
                <a:gd name="connsiteX3" fmla="*/ 0 w 2768203"/>
                <a:gd name="connsiteY3" fmla="*/ 528203 h 528203"/>
                <a:gd name="connsiteX4" fmla="*/ 0 w 2768203"/>
                <a:gd name="connsiteY4" fmla="*/ 0 h 52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528203">
                  <a:moveTo>
                    <a:pt x="0" y="0"/>
                  </a:moveTo>
                  <a:lnTo>
                    <a:pt x="2768203" y="0"/>
                  </a:lnTo>
                  <a:lnTo>
                    <a:pt x="2768203" y="528203"/>
                  </a:lnTo>
                  <a:lnTo>
                    <a:pt x="0" y="528203"/>
                  </a:lnTo>
                  <a:lnTo>
                    <a:pt x="0" y="0"/>
                  </a:ln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573" tIns="8573" rIns="8573" bIns="8573"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lnSpc>
                  <a:spcPct val="90000"/>
                </a:lnSpc>
                <a:spcBef>
                  <a:spcPct val="50000"/>
                </a:spcBef>
                <a:spcAft>
                  <a:spcPct val="35000"/>
                </a:spcAft>
                <a:buFont typeface="Arial" panose="020B0604020202020204" pitchFamily="34" charset="0"/>
                <a:buNone/>
                <a:defRPr/>
              </a:pPr>
              <a:r>
                <a:rPr lang="zh-CN" altLang="en-US" b="1" noProof="1">
                  <a:solidFill>
                    <a:srgbClr val="FFFFFF"/>
                  </a:solidFill>
                  <a:latin typeface="微软雅黑" panose="020B0503020204020204" pitchFamily="34" charset="-122"/>
                  <a:sym typeface="+mn-ea"/>
                </a:rPr>
                <a:t>静止的表现形式</a:t>
              </a:r>
            </a:p>
          </p:txBody>
        </p:sp>
        <p:sp>
          <p:nvSpPr>
            <p:cNvPr id="13" name="任意多边形 22"/>
            <p:cNvSpPr/>
            <p:nvPr/>
          </p:nvSpPr>
          <p:spPr>
            <a:xfrm>
              <a:off x="4304886" y="4445000"/>
              <a:ext cx="3896139" cy="489043"/>
            </a:xfrm>
            <a:custGeom>
              <a:avLst/>
              <a:gdLst>
                <a:gd name="connsiteX0" fmla="*/ 0 w 2768203"/>
                <a:gd name="connsiteY0" fmla="*/ 0 h 489999"/>
                <a:gd name="connsiteX1" fmla="*/ 2768203 w 2768203"/>
                <a:gd name="connsiteY1" fmla="*/ 0 h 489999"/>
                <a:gd name="connsiteX2" fmla="*/ 2768203 w 2768203"/>
                <a:gd name="connsiteY2" fmla="*/ 489999 h 489999"/>
                <a:gd name="connsiteX3" fmla="*/ 0 w 2768203"/>
                <a:gd name="connsiteY3" fmla="*/ 489999 h 489999"/>
                <a:gd name="connsiteX4" fmla="*/ 0 w 2768203"/>
                <a:gd name="connsiteY4" fmla="*/ 0 h 48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489999">
                  <a:moveTo>
                    <a:pt x="0" y="0"/>
                  </a:moveTo>
                  <a:lnTo>
                    <a:pt x="2768203" y="0"/>
                  </a:lnTo>
                  <a:lnTo>
                    <a:pt x="2768203" y="489999"/>
                  </a:lnTo>
                  <a:lnTo>
                    <a:pt x="0" y="489999"/>
                  </a:lnTo>
                  <a:lnTo>
                    <a:pt x="0" y="0"/>
                  </a:ln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573" tIns="8573" rIns="8573" bIns="8573"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lnSpc>
                  <a:spcPct val="90000"/>
                </a:lnSpc>
                <a:spcBef>
                  <a:spcPts val="0"/>
                </a:spcBef>
                <a:spcAft>
                  <a:spcPct val="35000"/>
                </a:spcAft>
                <a:defRPr/>
              </a:pPr>
              <a:r>
                <a:rPr lang="zh-CN" altLang="en-US">
                  <a:solidFill>
                    <a:srgbClr val="FFFFFF"/>
                  </a:solidFill>
                  <a:latin typeface="微软雅黑" panose="020B0503020204020204" pitchFamily="34" charset="-122"/>
                  <a:sym typeface="+mn-ea"/>
                </a:rPr>
                <a:t>空间的相对位置暂时不变</a:t>
              </a:r>
            </a:p>
          </p:txBody>
        </p:sp>
        <p:sp>
          <p:nvSpPr>
            <p:cNvPr id="14" name="任意多边形 23"/>
            <p:cNvSpPr/>
            <p:nvPr/>
          </p:nvSpPr>
          <p:spPr>
            <a:xfrm>
              <a:off x="4304886" y="5626325"/>
              <a:ext cx="3896139" cy="490630"/>
            </a:xfrm>
            <a:custGeom>
              <a:avLst/>
              <a:gdLst>
                <a:gd name="connsiteX0" fmla="*/ 0 w 2768203"/>
                <a:gd name="connsiteY0" fmla="*/ 0 h 489999"/>
                <a:gd name="connsiteX1" fmla="*/ 2768203 w 2768203"/>
                <a:gd name="connsiteY1" fmla="*/ 0 h 489999"/>
                <a:gd name="connsiteX2" fmla="*/ 2768203 w 2768203"/>
                <a:gd name="connsiteY2" fmla="*/ 489999 h 489999"/>
                <a:gd name="connsiteX3" fmla="*/ 0 w 2768203"/>
                <a:gd name="connsiteY3" fmla="*/ 489999 h 489999"/>
                <a:gd name="connsiteX4" fmla="*/ 0 w 2768203"/>
                <a:gd name="connsiteY4" fmla="*/ 0 h 48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203" h="489999">
                  <a:moveTo>
                    <a:pt x="0" y="0"/>
                  </a:moveTo>
                  <a:lnTo>
                    <a:pt x="2768203" y="0"/>
                  </a:lnTo>
                  <a:lnTo>
                    <a:pt x="2768203" y="489999"/>
                  </a:lnTo>
                  <a:lnTo>
                    <a:pt x="0" y="489999"/>
                  </a:lnTo>
                  <a:lnTo>
                    <a:pt x="0" y="0"/>
                  </a:ln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573" tIns="8573" rIns="8573" bIns="8573"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lnSpc>
                  <a:spcPct val="90000"/>
                </a:lnSpc>
                <a:spcBef>
                  <a:spcPts val="0"/>
                </a:spcBef>
                <a:spcAft>
                  <a:spcPct val="35000"/>
                </a:spcAft>
                <a:defRPr/>
              </a:pPr>
              <a:r>
                <a:rPr lang="zh-CN" altLang="en-US" dirty="0">
                  <a:solidFill>
                    <a:srgbClr val="FFFFFF"/>
                  </a:solidFill>
                  <a:latin typeface="微软雅黑" panose="020B0503020204020204" pitchFamily="34" charset="-122"/>
                  <a:sym typeface="+mn-ea"/>
                </a:rPr>
                <a:t>事物的根本性质暂时不变</a:t>
              </a:r>
            </a:p>
          </p:txBody>
        </p:sp>
      </p:grpSp>
      <p:pic>
        <p:nvPicPr>
          <p:cNvPr id="44037" name="图片 14" descr="图片包含 图形用户界面&#10;&#10;描述已自动生成"/>
          <p:cNvPicPr>
            <a:picLocks noChangeAspect="1"/>
          </p:cNvPicPr>
          <p:nvPr/>
        </p:nvPicPr>
        <p:blipFill>
          <a:blip r:embed="rId2"/>
          <a:srcRect/>
          <a:stretch>
            <a:fillRect/>
          </a:stretch>
        </p:blipFill>
        <p:spPr bwMode="auto">
          <a:xfrm>
            <a:off x="5931694" y="3777853"/>
            <a:ext cx="2708672" cy="1556147"/>
          </a:xfrm>
          <a:prstGeom prst="rect">
            <a:avLst/>
          </a:prstGeom>
          <a:noFill/>
          <a:ln w="9525">
            <a:noFill/>
            <a:miter lim="800000"/>
            <a:headEnd/>
            <a:tailEnd/>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5539" y="35556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3" name="圆角矩形 15"/>
          <p:cNvSpPr/>
          <p:nvPr/>
        </p:nvSpPr>
        <p:spPr bwMode="auto">
          <a:xfrm>
            <a:off x="176212" y="1666875"/>
            <a:ext cx="3019994"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4" name="圆角矩形 3"/>
          <p:cNvSpPr/>
          <p:nvPr/>
        </p:nvSpPr>
        <p:spPr>
          <a:xfrm>
            <a:off x="1037035" y="2850356"/>
            <a:ext cx="2075259" cy="123825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承认相对静止的积极意义</a:t>
            </a:r>
          </a:p>
        </p:txBody>
      </p:sp>
      <p:sp>
        <p:nvSpPr>
          <p:cNvPr id="5" name="左大括号 4"/>
          <p:cNvSpPr/>
          <p:nvPr/>
        </p:nvSpPr>
        <p:spPr>
          <a:xfrm>
            <a:off x="3645694" y="2424113"/>
            <a:ext cx="225029" cy="2039541"/>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
        <p:nvSpPr>
          <p:cNvPr id="6" name="圆角矩形 5"/>
          <p:cNvSpPr/>
          <p:nvPr/>
        </p:nvSpPr>
        <p:spPr>
          <a:xfrm>
            <a:off x="4235054" y="3220641"/>
            <a:ext cx="4254103"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相对静止是人们认识和利用事物的前提</a:t>
            </a:r>
          </a:p>
        </p:txBody>
      </p:sp>
      <p:sp>
        <p:nvSpPr>
          <p:cNvPr id="7" name="圆角矩形 6"/>
          <p:cNvSpPr/>
          <p:nvPr/>
        </p:nvSpPr>
        <p:spPr>
          <a:xfrm>
            <a:off x="4235054" y="4220766"/>
            <a:ext cx="4254103" cy="3940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相对静止是理解和衡量运动的尺度</a:t>
            </a:r>
          </a:p>
        </p:txBody>
      </p:sp>
      <p:sp>
        <p:nvSpPr>
          <p:cNvPr id="9" name="圆角矩形 8"/>
          <p:cNvSpPr/>
          <p:nvPr/>
        </p:nvSpPr>
        <p:spPr>
          <a:xfrm>
            <a:off x="4235054" y="2193131"/>
            <a:ext cx="4254103"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相对静止是事物存在和发展的必要条件</a:t>
            </a:r>
          </a:p>
        </p:txBody>
      </p:sp>
      <p:sp>
        <p:nvSpPr>
          <p:cNvPr id="10" name="圆角矩形 9"/>
          <p:cNvSpPr/>
          <p:nvPr/>
        </p:nvSpPr>
        <p:spPr>
          <a:xfrm>
            <a:off x="2165212" y="5200650"/>
            <a:ext cx="4436924" cy="575072"/>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静止是运动的结果和未来运动的出发点。</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图片 8" descr="卡通人物&#10;&#10;低可信度描述已自动生成"/>
          <p:cNvPicPr>
            <a:picLocks noChangeAspect="1"/>
          </p:cNvPicPr>
          <p:nvPr/>
        </p:nvPicPr>
        <p:blipFill>
          <a:blip r:embed="rId2"/>
          <a:srcRect/>
          <a:stretch>
            <a:fillRect/>
          </a:stretch>
        </p:blipFill>
        <p:spPr bwMode="auto">
          <a:xfrm>
            <a:off x="24220" y="4808935"/>
            <a:ext cx="3882629" cy="1509713"/>
          </a:xfrm>
          <a:prstGeom prst="rect">
            <a:avLst/>
          </a:prstGeom>
          <a:noFill/>
          <a:ln w="9525">
            <a:noFill/>
            <a:miter lim="800000"/>
            <a:headEnd/>
            <a:tailEnd/>
          </a:ln>
        </p:spPr>
      </p:pic>
      <p:sp>
        <p:nvSpPr>
          <p:cNvPr id="2" name="文本框 1"/>
          <p:cNvSpPr txBox="1"/>
          <p:nvPr/>
        </p:nvSpPr>
        <p:spPr>
          <a:xfrm>
            <a:off x="1455539" y="333006"/>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3" name="圆角矩形 15"/>
          <p:cNvSpPr/>
          <p:nvPr/>
        </p:nvSpPr>
        <p:spPr bwMode="auto">
          <a:xfrm>
            <a:off x="176212" y="1666875"/>
            <a:ext cx="3078716"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4" name="圆角矩形 3"/>
          <p:cNvSpPr/>
          <p:nvPr/>
        </p:nvSpPr>
        <p:spPr>
          <a:xfrm>
            <a:off x="976313" y="2350294"/>
            <a:ext cx="7191375" cy="633413"/>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无条件的绝对运动和有条件的相对静止构成了</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对立统一</a:t>
            </a:r>
            <a:r>
              <a:rPr lang="zh-CN" altLang="en-US" dirty="0">
                <a:solidFill>
                  <a:schemeClr val="tx1"/>
                </a:solidFill>
                <a:latin typeface="Microsoft YaHei" panose="020B0503020204020204" pitchFamily="34" charset="-122"/>
                <a:ea typeface="Microsoft YaHei" panose="020B0503020204020204" pitchFamily="34" charset="-122"/>
              </a:rPr>
              <a:t>的关系。</a:t>
            </a:r>
          </a:p>
        </p:txBody>
      </p:sp>
      <p:sp>
        <p:nvSpPr>
          <p:cNvPr id="5" name="圆角矩形 4"/>
          <p:cNvSpPr/>
          <p:nvPr/>
        </p:nvSpPr>
        <p:spPr>
          <a:xfrm>
            <a:off x="3365898" y="3150394"/>
            <a:ext cx="5392340" cy="82867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       对立性：运动的绝对性体现了物质运动的变动性、无条件性，静止的相对性体现了物质运动的稳定性、有条件性。</a:t>
            </a:r>
          </a:p>
        </p:txBody>
      </p:sp>
      <p:sp>
        <p:nvSpPr>
          <p:cNvPr id="6" name="圆角矩形 5"/>
          <p:cNvSpPr/>
          <p:nvPr/>
        </p:nvSpPr>
        <p:spPr>
          <a:xfrm>
            <a:off x="1335506" y="3724275"/>
            <a:ext cx="1260058" cy="56078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对立统一</a:t>
            </a:r>
          </a:p>
        </p:txBody>
      </p:sp>
      <p:sp>
        <p:nvSpPr>
          <p:cNvPr id="7" name="左大括号 6"/>
          <p:cNvSpPr/>
          <p:nvPr/>
        </p:nvSpPr>
        <p:spPr>
          <a:xfrm>
            <a:off x="2913460" y="3568304"/>
            <a:ext cx="163115" cy="939403"/>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
        <p:nvSpPr>
          <p:cNvPr id="8" name="圆角矩形 7"/>
          <p:cNvSpPr/>
          <p:nvPr/>
        </p:nvSpPr>
        <p:spPr>
          <a:xfrm>
            <a:off x="3365898" y="4181475"/>
            <a:ext cx="5392340" cy="62746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       统一性：运动和静止相互依赖、相互渗透、相互包含，“动中有静”、“静中有动”。</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2" descr="图片包含 图示&#10;&#10;描述已自动生成"/>
          <p:cNvPicPr>
            <a:picLocks noChangeAspect="1"/>
          </p:cNvPicPr>
          <p:nvPr/>
        </p:nvPicPr>
        <p:blipFill>
          <a:blip r:embed="rId2"/>
          <a:srcRect/>
          <a:stretch>
            <a:fillRect/>
          </a:stretch>
        </p:blipFill>
        <p:spPr bwMode="auto">
          <a:xfrm>
            <a:off x="328613" y="1984773"/>
            <a:ext cx="3532585" cy="2736056"/>
          </a:xfrm>
          <a:prstGeom prst="rect">
            <a:avLst/>
          </a:prstGeom>
          <a:noFill/>
          <a:ln w="9525">
            <a:noFill/>
            <a:miter lim="800000"/>
            <a:headEnd/>
            <a:tailEnd/>
          </a:ln>
        </p:spPr>
      </p:pic>
      <p:sp>
        <p:nvSpPr>
          <p:cNvPr id="4" name="文本框 3"/>
          <p:cNvSpPr txBox="1"/>
          <p:nvPr/>
        </p:nvSpPr>
        <p:spPr>
          <a:xfrm>
            <a:off x="1421733" y="336651"/>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76212" y="1666875"/>
            <a:ext cx="2988093"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6" name="圆角矩形 5"/>
          <p:cNvSpPr/>
          <p:nvPr/>
        </p:nvSpPr>
        <p:spPr>
          <a:xfrm>
            <a:off x="1437085" y="4685110"/>
            <a:ext cx="1270020" cy="502444"/>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刻舟求剑</a:t>
            </a:r>
          </a:p>
        </p:txBody>
      </p:sp>
      <p:sp>
        <p:nvSpPr>
          <p:cNvPr id="9" name="圆角矩形标注 14"/>
          <p:cNvSpPr/>
          <p:nvPr/>
        </p:nvSpPr>
        <p:spPr bwMode="auto">
          <a:xfrm>
            <a:off x="3861442" y="2804629"/>
            <a:ext cx="4929263" cy="487369"/>
          </a:xfrm>
          <a:prstGeom prst="wedgeRoundRectCallout">
            <a:avLst>
              <a:gd name="adj1" fmla="val 50923"/>
              <a:gd name="adj2" fmla="val -50880"/>
              <a:gd name="adj3" fmla="val 16667"/>
            </a:avLst>
          </a:prstGeom>
          <a:solidFill>
            <a:schemeClr val="bg1"/>
          </a:solidFill>
          <a:ln w="9525">
            <a:noFill/>
          </a:ln>
        </p:spPr>
        <p:txBody>
          <a:bodyPr lIns="67628" tIns="35243" rIns="67628" bIns="35243" anchor="ctr">
            <a:spAutoFit/>
            <a:scene3d>
              <a:camera prst="orthographicFront"/>
              <a:lightRig rig="soft" dir="t">
                <a:rot lat="0" lon="0" rev="15600000"/>
              </a:lightRig>
            </a:scene3d>
            <a:sp3d extrusionH="57150" prstMaterial="softEdge">
              <a:bevelT w="25400" h="38100"/>
            </a:sp3d>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auto">
              <a:spcBef>
                <a:spcPts val="0"/>
              </a:spcBef>
              <a:spcAft>
                <a:spcPts val="0"/>
              </a:spcAft>
              <a:defRPr/>
            </a:pPr>
            <a:r>
              <a:rPr lang="zh-CN" altLang="en-US" sz="2400" b="1" dirty="0">
                <a:ln w="10160">
                  <a:solidFill>
                    <a:schemeClr val="accent2">
                      <a:lumMod val="75000"/>
                    </a:schemeClr>
                  </a:solidFill>
                  <a:prstDash val="solid"/>
                </a:ln>
                <a:solidFill>
                  <a:schemeClr val="accent2">
                    <a:lumMod val="50000"/>
                  </a:schemeClr>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sym typeface="+mn-ea"/>
              </a:rPr>
              <a:t>坐地日行八万里，巡天遥看一千河</a:t>
            </a:r>
          </a:p>
        </p:txBody>
      </p:sp>
      <p:sp>
        <p:nvSpPr>
          <p:cNvPr id="10" name="圆角矩形 9"/>
          <p:cNvSpPr/>
          <p:nvPr/>
        </p:nvSpPr>
        <p:spPr>
          <a:xfrm>
            <a:off x="4316015" y="3740944"/>
            <a:ext cx="1663679" cy="4095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运动的绝对性</a:t>
            </a:r>
          </a:p>
        </p:txBody>
      </p:sp>
      <p:sp>
        <p:nvSpPr>
          <p:cNvPr id="11" name="圆角矩形 10"/>
          <p:cNvSpPr/>
          <p:nvPr/>
        </p:nvSpPr>
        <p:spPr>
          <a:xfrm>
            <a:off x="6696074" y="3740944"/>
            <a:ext cx="1750093" cy="4095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静止的相对性</a:t>
            </a:r>
          </a:p>
        </p:txBody>
      </p:sp>
      <p:sp>
        <p:nvSpPr>
          <p:cNvPr id="2" name="下箭头 1"/>
          <p:cNvSpPr/>
          <p:nvPr/>
        </p:nvSpPr>
        <p:spPr>
          <a:xfrm>
            <a:off x="4995863" y="3368279"/>
            <a:ext cx="202406" cy="21074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2" name="下箭头 11"/>
          <p:cNvSpPr/>
          <p:nvPr/>
        </p:nvSpPr>
        <p:spPr>
          <a:xfrm>
            <a:off x="7384257" y="3368279"/>
            <a:ext cx="202406" cy="21074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3" name="圆角矩形 12"/>
          <p:cNvSpPr/>
          <p:nvPr/>
        </p:nvSpPr>
        <p:spPr>
          <a:xfrm>
            <a:off x="4817866" y="4795338"/>
            <a:ext cx="3532584" cy="4095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绝对运动与相对静止的对立统一</a:t>
            </a:r>
          </a:p>
        </p:txBody>
      </p:sp>
      <p:sp>
        <p:nvSpPr>
          <p:cNvPr id="18" name="左大括号 17"/>
          <p:cNvSpPr/>
          <p:nvPr/>
        </p:nvSpPr>
        <p:spPr>
          <a:xfrm rot="16200000">
            <a:off x="6244233" y="3205758"/>
            <a:ext cx="163116" cy="2424113"/>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4628" y="47311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76212" y="1666875"/>
            <a:ext cx="3024188"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14" name="圆角矩形 13"/>
          <p:cNvSpPr/>
          <p:nvPr/>
        </p:nvSpPr>
        <p:spPr>
          <a:xfrm>
            <a:off x="528638" y="2476500"/>
            <a:ext cx="3771900" cy="1296591"/>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zh-CN" b="1" dirty="0">
                <a:solidFill>
                  <a:schemeClr val="accent2">
                    <a:lumMod val="50000"/>
                  </a:schemeClr>
                </a:solidFill>
                <a:latin typeface="Microsoft YaHei" panose="020B0503020204020204" pitchFamily="34" charset="-122"/>
                <a:ea typeface="Microsoft YaHei" panose="020B0503020204020204" pitchFamily="34" charset="-122"/>
              </a:rPr>
              <a:t>时间</a:t>
            </a:r>
            <a:r>
              <a:rPr lang="zh-CN" altLang="zh-CN" dirty="0">
                <a:solidFill>
                  <a:schemeClr val="tx1"/>
                </a:solidFill>
                <a:latin typeface="Microsoft YaHei" panose="020B0503020204020204" pitchFamily="34" charset="-122"/>
                <a:ea typeface="Microsoft YaHei" panose="020B0503020204020204" pitchFamily="34" charset="-122"/>
              </a:rPr>
              <a:t>是指物质运动的持续性、顺序性，特点是一维性，即时间的流逝一去不复返。 </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5" name="圆角矩形 14"/>
          <p:cNvSpPr/>
          <p:nvPr/>
        </p:nvSpPr>
        <p:spPr>
          <a:xfrm>
            <a:off x="3423047" y="1666875"/>
            <a:ext cx="4833938" cy="5619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时间和空间是运动着的物质的</a:t>
            </a:r>
            <a:r>
              <a:rPr lang="zh-CN" altLang="en-US" dirty="0">
                <a:solidFill>
                  <a:schemeClr val="accent2">
                    <a:lumMod val="50000"/>
                  </a:schemeClr>
                </a:solidFill>
                <a:latin typeface="Microsoft YaHei" panose="020B0503020204020204" pitchFamily="34" charset="-122"/>
                <a:ea typeface="Microsoft YaHei" panose="020B0503020204020204" pitchFamily="34" charset="-122"/>
              </a:rPr>
              <a:t>基本存在形式</a:t>
            </a:r>
            <a:r>
              <a:rPr lang="zh-CN" altLang="en-US" dirty="0">
                <a:solidFill>
                  <a:schemeClr val="tx1"/>
                </a:solidFill>
                <a:latin typeface="Microsoft YaHei" panose="020B0503020204020204" pitchFamily="34" charset="-122"/>
                <a:ea typeface="Microsoft YaHei" panose="020B0503020204020204" pitchFamily="34" charset="-122"/>
              </a:rPr>
              <a:t>。</a:t>
            </a:r>
          </a:p>
        </p:txBody>
      </p:sp>
      <p:sp>
        <p:nvSpPr>
          <p:cNvPr id="16" name="圆角矩形 15"/>
          <p:cNvSpPr/>
          <p:nvPr/>
        </p:nvSpPr>
        <p:spPr>
          <a:xfrm>
            <a:off x="528638" y="3961210"/>
            <a:ext cx="3771900" cy="163830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b="1" dirty="0">
                <a:solidFill>
                  <a:schemeClr val="accent2">
                    <a:lumMod val="50000"/>
                  </a:schemeClr>
                </a:solidFill>
                <a:latin typeface="Microsoft YaHei" panose="020B0503020204020204" pitchFamily="34" charset="-122"/>
                <a:ea typeface="Microsoft YaHei" panose="020B0503020204020204" pitchFamily="34" charset="-122"/>
              </a:rPr>
              <a:t>空间</a:t>
            </a:r>
            <a:r>
              <a:rPr lang="zh-CN" altLang="zh-CN" dirty="0">
                <a:solidFill>
                  <a:schemeClr val="tx1"/>
                </a:solidFill>
                <a:latin typeface="Microsoft YaHei" panose="020B0503020204020204" pitchFamily="34" charset="-122"/>
                <a:ea typeface="Microsoft YaHei" panose="020B0503020204020204" pitchFamily="34" charset="-122"/>
              </a:rPr>
              <a:t>是指物质运动的广延性、伸张性，特点是三维性，即空间具有长、宽、高三方面的规定性。</a:t>
            </a:r>
            <a:endParaRPr lang="en-US" altLang="zh-CN" dirty="0">
              <a:solidFill>
                <a:schemeClr val="tx1"/>
              </a:solidFill>
              <a:latin typeface="Microsoft YaHei" panose="020B0503020204020204" pitchFamily="34" charset="-122"/>
              <a:ea typeface="Microsoft YaHei" panose="020B0503020204020204" pitchFamily="34" charset="-122"/>
            </a:endParaRPr>
          </a:p>
        </p:txBody>
      </p:sp>
      <p:pic>
        <p:nvPicPr>
          <p:cNvPr id="48134" name="图片 16" descr="图片包含 游戏机&#10;&#10;描述已自动生成"/>
          <p:cNvPicPr>
            <a:picLocks noChangeAspect="1"/>
          </p:cNvPicPr>
          <p:nvPr/>
        </p:nvPicPr>
        <p:blipFill>
          <a:blip r:embed="rId2"/>
          <a:srcRect/>
          <a:stretch>
            <a:fillRect/>
          </a:stretch>
        </p:blipFill>
        <p:spPr bwMode="auto">
          <a:xfrm>
            <a:off x="4843463" y="2792016"/>
            <a:ext cx="1754981" cy="2339578"/>
          </a:xfrm>
          <a:prstGeom prst="rect">
            <a:avLst/>
          </a:prstGeom>
          <a:noFill/>
          <a:ln w="9525">
            <a:noFill/>
            <a:miter lim="800000"/>
            <a:headEnd/>
            <a:tailEnd/>
          </a:ln>
        </p:spPr>
      </p:pic>
      <p:pic>
        <p:nvPicPr>
          <p:cNvPr id="48135" name="图片 18" descr="图片包含 大, 蓝色&#10;&#10;描述已自动生成"/>
          <p:cNvPicPr>
            <a:picLocks noChangeAspect="1"/>
          </p:cNvPicPr>
          <p:nvPr/>
        </p:nvPicPr>
        <p:blipFill>
          <a:blip r:embed="rId3"/>
          <a:srcRect/>
          <a:stretch>
            <a:fillRect/>
          </a:stretch>
        </p:blipFill>
        <p:spPr bwMode="auto">
          <a:xfrm>
            <a:off x="7002067" y="2792016"/>
            <a:ext cx="1754981" cy="2339578"/>
          </a:xfrm>
          <a:prstGeom prst="rect">
            <a:avLst/>
          </a:prstGeom>
          <a:noFill/>
          <a:ln w="9525">
            <a:noFill/>
            <a:miter lim="800000"/>
            <a:headEnd/>
            <a:tailEnd/>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5539" y="289442"/>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59434" y="1385887"/>
            <a:ext cx="2978049"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7" name="圆角矩形 6"/>
          <p:cNvSpPr/>
          <p:nvPr/>
        </p:nvSpPr>
        <p:spPr>
          <a:xfrm>
            <a:off x="3408541" y="1385887"/>
            <a:ext cx="4880372" cy="5619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物质运动总是在一定的时间和空间中进行的。</a:t>
            </a:r>
          </a:p>
        </p:txBody>
      </p:sp>
      <p:sp>
        <p:nvSpPr>
          <p:cNvPr id="8" name="圆角矩形 7"/>
          <p:cNvSpPr/>
          <p:nvPr/>
        </p:nvSpPr>
        <p:spPr>
          <a:xfrm>
            <a:off x="528638" y="2476500"/>
            <a:ext cx="3725466" cy="15966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dirty="0">
                <a:solidFill>
                  <a:schemeClr val="tx1"/>
                </a:solidFill>
                <a:latin typeface="Microsoft YaHei" panose="020B0503020204020204" pitchFamily="34" charset="-122"/>
                <a:ea typeface="Microsoft YaHei" panose="020B0503020204020204" pitchFamily="34" charset="-122"/>
              </a:rPr>
              <a:t>首先，</a:t>
            </a:r>
            <a:r>
              <a:rPr lang="zh-CN" altLang="en-US" b="1" dirty="0">
                <a:solidFill>
                  <a:schemeClr val="tx1"/>
                </a:solidFill>
                <a:latin typeface="Microsoft YaHei" panose="020B0503020204020204" pitchFamily="34" charset="-122"/>
                <a:ea typeface="Microsoft YaHei" panose="020B0503020204020204" pitchFamily="34" charset="-122"/>
              </a:rPr>
              <a:t>时间和空间离不开物质的运动，</a:t>
            </a:r>
            <a:r>
              <a:rPr lang="zh-CN" altLang="en-US" dirty="0">
                <a:solidFill>
                  <a:schemeClr val="tx1"/>
                </a:solidFill>
                <a:latin typeface="Microsoft YaHei" panose="020B0503020204020204" pitchFamily="34" charset="-122"/>
                <a:ea typeface="Microsoft YaHei" panose="020B0503020204020204" pitchFamily="34" charset="-122"/>
              </a:rPr>
              <a:t>离开物质运动的时间和空间是不存在的。时间是以物质在空间的运动来度量和认识的。</a:t>
            </a:r>
            <a:r>
              <a:rPr lang="zh-CN" altLang="zh-CN" dirty="0">
                <a:solidFill>
                  <a:schemeClr val="tx1"/>
                </a:solidFill>
                <a:latin typeface="Microsoft YaHei" panose="020B0503020204020204" pitchFamily="34" charset="-122"/>
                <a:ea typeface="Microsoft YaHei" panose="020B0503020204020204" pitchFamily="34" charset="-122"/>
              </a:rPr>
              <a:t> </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9" name="圆角矩形 8"/>
          <p:cNvSpPr/>
          <p:nvPr/>
        </p:nvSpPr>
        <p:spPr>
          <a:xfrm>
            <a:off x="4708922" y="2476500"/>
            <a:ext cx="3724275" cy="15966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dirty="0">
                <a:solidFill>
                  <a:schemeClr val="tx1"/>
                </a:solidFill>
                <a:latin typeface="Microsoft YaHei" panose="020B0503020204020204" pitchFamily="34" charset="-122"/>
                <a:ea typeface="Microsoft YaHei" panose="020B0503020204020204" pitchFamily="34" charset="-122"/>
              </a:rPr>
              <a:t>其次，</a:t>
            </a:r>
            <a:r>
              <a:rPr lang="zh-CN" altLang="en-US" b="1" dirty="0">
                <a:solidFill>
                  <a:schemeClr val="tx1"/>
                </a:solidFill>
                <a:latin typeface="Microsoft YaHei" panose="020B0503020204020204" pitchFamily="34" charset="-122"/>
                <a:ea typeface="Microsoft YaHei" panose="020B0503020204020204" pitchFamily="34" charset="-122"/>
              </a:rPr>
              <a:t>物质运动也离不开时间和空间</a:t>
            </a:r>
            <a:r>
              <a:rPr lang="zh-CN" altLang="en-US" dirty="0">
                <a:solidFill>
                  <a:schemeClr val="tx1"/>
                </a:solidFill>
                <a:latin typeface="Microsoft YaHei" panose="020B0503020204020204" pitchFamily="34" charset="-122"/>
                <a:ea typeface="Microsoft YaHei" panose="020B0503020204020204" pitchFamily="34" charset="-122"/>
              </a:rPr>
              <a:t>，离开时间和空间的物质运动是不存在的。物质运动总是在一定的时间和空间中进行的。</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0" name="左大括号 9"/>
          <p:cNvSpPr/>
          <p:nvPr/>
        </p:nvSpPr>
        <p:spPr>
          <a:xfrm rot="16200000">
            <a:off x="4347567" y="2202062"/>
            <a:ext cx="283369" cy="4570809"/>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
        <p:nvSpPr>
          <p:cNvPr id="11" name="圆角矩形 10"/>
          <p:cNvSpPr/>
          <p:nvPr/>
        </p:nvSpPr>
        <p:spPr>
          <a:xfrm>
            <a:off x="1135856" y="4977250"/>
            <a:ext cx="6872288" cy="56197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物质运动与时间和空间的不可分割，证明了时间和空间的</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客观性</a:t>
            </a:r>
            <a:r>
              <a:rPr lang="zh-CN" altLang="en-US" dirty="0">
                <a:solidFill>
                  <a:schemeClr val="tx1"/>
                </a:solidFill>
                <a:latin typeface="Microsoft YaHei" panose="020B0503020204020204" pitchFamily="34" charset="-122"/>
                <a:ea typeface="Microsoft YaHei" panose="020B0503020204020204" pitchFamily="34" charset="-122"/>
              </a:rPr>
              <a:t>。</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0345422-0571-4A8B-B4E3-1DBF37D86DA4}"/>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123" name="图片 10">
            <a:extLst>
              <a:ext uri="{FF2B5EF4-FFF2-40B4-BE49-F238E27FC236}">
                <a16:creationId xmlns:a16="http://schemas.microsoft.com/office/drawing/2014/main" id="{28522376-4394-4F21-B4BF-1DC48E20B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F63D9AC-B55B-4FFB-B0F1-4BAA5FC196D9}"/>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世界多样性与物质统一性 </a:t>
            </a:r>
          </a:p>
        </p:txBody>
      </p:sp>
      <p:sp>
        <p:nvSpPr>
          <p:cNvPr id="13" name="1">
            <a:extLst>
              <a:ext uri="{FF2B5EF4-FFF2-40B4-BE49-F238E27FC236}">
                <a16:creationId xmlns:a16="http://schemas.microsoft.com/office/drawing/2014/main" id="{016155B0-593D-4D7F-BF2A-4BCD4CB135F2}"/>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第一节</a:t>
            </a:r>
          </a:p>
        </p:txBody>
      </p:sp>
      <p:sp>
        <p:nvSpPr>
          <p:cNvPr id="2" name="文本框 1">
            <a:hlinkClick r:id="rId3" action="ppaction://hlinksldjump"/>
            <a:extLst>
              <a:ext uri="{FF2B5EF4-FFF2-40B4-BE49-F238E27FC236}">
                <a16:creationId xmlns:a16="http://schemas.microsoft.com/office/drawing/2014/main" id="{0D60A61B-76F1-4E0C-A3CC-3A3A44640CAA}"/>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5539" y="229143"/>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76212" y="1666875"/>
            <a:ext cx="3084346"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7" name="圆角矩形 6"/>
          <p:cNvSpPr/>
          <p:nvPr/>
        </p:nvSpPr>
        <p:spPr>
          <a:xfrm>
            <a:off x="2527698" y="2391966"/>
            <a:ext cx="4088606" cy="595313"/>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时间和空间是</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绝对性和相对性的统一</a:t>
            </a:r>
            <a:r>
              <a:rPr lang="zh-CN" altLang="en-US" dirty="0">
                <a:solidFill>
                  <a:schemeClr val="tx1"/>
                </a:solidFill>
                <a:latin typeface="Microsoft YaHei" panose="020B0503020204020204" pitchFamily="34" charset="-122"/>
                <a:ea typeface="Microsoft YaHei" panose="020B0503020204020204" pitchFamily="34" charset="-122"/>
              </a:rPr>
              <a:t>。</a:t>
            </a:r>
          </a:p>
        </p:txBody>
      </p:sp>
      <p:sp>
        <p:nvSpPr>
          <p:cNvPr id="8" name="圆角矩形 7"/>
          <p:cNvSpPr/>
          <p:nvPr/>
        </p:nvSpPr>
        <p:spPr>
          <a:xfrm>
            <a:off x="547688" y="3788569"/>
            <a:ext cx="3850481" cy="15966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dirty="0">
                <a:solidFill>
                  <a:schemeClr val="tx1"/>
                </a:solidFill>
                <a:latin typeface="Microsoft YaHei" panose="020B0503020204020204" pitchFamily="34" charset="-122"/>
                <a:ea typeface="Microsoft YaHei" panose="020B0503020204020204" pitchFamily="34" charset="-122"/>
              </a:rPr>
              <a:t>首先，</a:t>
            </a:r>
            <a:r>
              <a:rPr lang="zh-CN" altLang="en-US" b="1" dirty="0">
                <a:solidFill>
                  <a:schemeClr val="tx1"/>
                </a:solidFill>
                <a:latin typeface="Microsoft YaHei" panose="020B0503020204020204" pitchFamily="34" charset="-122"/>
                <a:ea typeface="Microsoft YaHei" panose="020B0503020204020204" pitchFamily="34" charset="-122"/>
              </a:rPr>
              <a:t>时间和空间的绝对性</a:t>
            </a:r>
            <a:r>
              <a:rPr lang="zh-CN" altLang="en-US" dirty="0">
                <a:solidFill>
                  <a:schemeClr val="tx1"/>
                </a:solidFill>
                <a:latin typeface="Microsoft YaHei" panose="020B0503020204020204" pitchFamily="34" charset="-122"/>
                <a:ea typeface="Microsoft YaHei" panose="020B0503020204020204" pitchFamily="34" charset="-122"/>
              </a:rPr>
              <a:t>是指</a:t>
            </a:r>
            <a:r>
              <a:rPr lang="zh-CN" altLang="en-US" b="1"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时间和空间作为运动着的物质的存在形式，它的客观实在性是不变的、无条件的，因而是绝对的。</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9" name="圆角矩形 8"/>
          <p:cNvSpPr/>
          <p:nvPr/>
        </p:nvSpPr>
        <p:spPr>
          <a:xfrm>
            <a:off x="4691063" y="3788569"/>
            <a:ext cx="3850481" cy="15966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dirty="0">
                <a:solidFill>
                  <a:schemeClr val="tx1"/>
                </a:solidFill>
                <a:latin typeface="Microsoft YaHei" panose="020B0503020204020204" pitchFamily="34" charset="-122"/>
                <a:ea typeface="Microsoft YaHei" panose="020B0503020204020204" pitchFamily="34" charset="-122"/>
              </a:rPr>
              <a:t>其次，</a:t>
            </a:r>
            <a:r>
              <a:rPr lang="zh-CN" altLang="en-US" b="1" dirty="0">
                <a:solidFill>
                  <a:schemeClr val="tx1"/>
                </a:solidFill>
                <a:latin typeface="Microsoft YaHei" panose="020B0503020204020204" pitchFamily="34" charset="-122"/>
                <a:ea typeface="Microsoft YaHei" panose="020B0503020204020204" pitchFamily="34" charset="-122"/>
              </a:rPr>
              <a:t>时间和空间的相对性</a:t>
            </a:r>
            <a:r>
              <a:rPr lang="zh-CN" altLang="en-US" dirty="0">
                <a:solidFill>
                  <a:schemeClr val="tx1"/>
                </a:solidFill>
                <a:latin typeface="Microsoft YaHei" panose="020B0503020204020204" pitchFamily="34" charset="-122"/>
                <a:ea typeface="Microsoft YaHei" panose="020B0503020204020204" pitchFamily="34" charset="-122"/>
              </a:rPr>
              <a:t>是指，不同事物的时间和空间的具体特性是可变的，有条件的。时间和空间因物质形态的不同而不相同。</a:t>
            </a:r>
            <a:endParaRPr lang="en-US" altLang="zh-CN" dirty="0">
              <a:solidFill>
                <a:schemeClr val="tx1"/>
              </a:solidFill>
              <a:latin typeface="Microsoft YaHei" panose="020B0503020204020204" pitchFamily="34" charset="-122"/>
              <a:ea typeface="Microsoft YaHei" panose="020B0503020204020204" pitchFamily="34" charset="-122"/>
            </a:endParaRPr>
          </a:p>
        </p:txBody>
      </p:sp>
      <p:sp>
        <p:nvSpPr>
          <p:cNvPr id="10" name="左大括号 9"/>
          <p:cNvSpPr/>
          <p:nvPr/>
        </p:nvSpPr>
        <p:spPr>
          <a:xfrm rot="5400000">
            <a:off x="4430316" y="1103710"/>
            <a:ext cx="283369" cy="4569619"/>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5539" y="39409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76212" y="1666875"/>
            <a:ext cx="2951999"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7" name="圆角矩形 6"/>
          <p:cNvSpPr/>
          <p:nvPr/>
        </p:nvSpPr>
        <p:spPr>
          <a:xfrm>
            <a:off x="176213" y="3501628"/>
            <a:ext cx="1677592" cy="975122"/>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时间和空间是</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无限性和有限性的统一</a:t>
            </a:r>
            <a:r>
              <a:rPr lang="zh-CN" altLang="en-US" dirty="0">
                <a:solidFill>
                  <a:schemeClr val="tx1"/>
                </a:solidFill>
                <a:latin typeface="Microsoft YaHei" panose="020B0503020204020204" pitchFamily="34" charset="-122"/>
                <a:ea typeface="Microsoft YaHei" panose="020B0503020204020204" pitchFamily="34" charset="-122"/>
              </a:rPr>
              <a:t>。</a:t>
            </a:r>
          </a:p>
        </p:txBody>
      </p:sp>
      <p:sp>
        <p:nvSpPr>
          <p:cNvPr id="8" name="圆角矩形 7"/>
          <p:cNvSpPr/>
          <p:nvPr/>
        </p:nvSpPr>
        <p:spPr>
          <a:xfrm>
            <a:off x="2526506" y="2352675"/>
            <a:ext cx="3725466" cy="159781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sz="1650"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sz="1650" b="1" dirty="0">
                <a:solidFill>
                  <a:schemeClr val="tx1"/>
                </a:solidFill>
                <a:latin typeface="Microsoft YaHei" panose="020B0503020204020204" pitchFamily="34" charset="-122"/>
                <a:ea typeface="Microsoft YaHei" panose="020B0503020204020204" pitchFamily="34" charset="-122"/>
              </a:rPr>
              <a:t>时间的无限性</a:t>
            </a:r>
            <a:r>
              <a:rPr lang="zh-CN" altLang="en-US" sz="1650" dirty="0">
                <a:solidFill>
                  <a:schemeClr val="tx1"/>
                </a:solidFill>
                <a:latin typeface="Microsoft YaHei" panose="020B0503020204020204" pitchFamily="34" charset="-122"/>
                <a:ea typeface="Microsoft YaHei" panose="020B0503020204020204" pitchFamily="34" charset="-122"/>
              </a:rPr>
              <a:t>是指</a:t>
            </a:r>
            <a:r>
              <a:rPr lang="zh-CN" altLang="en-US" sz="1650" b="1" dirty="0">
                <a:solidFill>
                  <a:schemeClr val="tx1"/>
                </a:solidFill>
                <a:latin typeface="Microsoft YaHei" panose="020B0503020204020204" pitchFamily="34" charset="-122"/>
                <a:ea typeface="Microsoft YaHei" panose="020B0503020204020204" pitchFamily="34" charset="-122"/>
              </a:rPr>
              <a:t>，</a:t>
            </a:r>
            <a:r>
              <a:rPr lang="zh-CN" altLang="en-US" sz="1650" dirty="0">
                <a:solidFill>
                  <a:schemeClr val="tx1"/>
                </a:solidFill>
                <a:latin typeface="Microsoft YaHei" panose="020B0503020204020204" pitchFamily="34" charset="-122"/>
                <a:ea typeface="Microsoft YaHei" panose="020B0503020204020204" pitchFamily="34" charset="-122"/>
              </a:rPr>
              <a:t>物质运动在持续性方面是无限的，整个宇宙的时间是无始无终的。</a:t>
            </a:r>
            <a:r>
              <a:rPr lang="zh-CN" altLang="en-US" sz="1650" b="1" dirty="0">
                <a:solidFill>
                  <a:schemeClr val="tx1"/>
                </a:solidFill>
                <a:latin typeface="Microsoft YaHei" panose="020B0503020204020204" pitchFamily="34" charset="-122"/>
                <a:ea typeface="Microsoft YaHei" panose="020B0503020204020204" pitchFamily="34" charset="-122"/>
              </a:rPr>
              <a:t>时间的有限性</a:t>
            </a:r>
            <a:r>
              <a:rPr lang="zh-CN" altLang="en-US" sz="1650" dirty="0">
                <a:solidFill>
                  <a:schemeClr val="tx1"/>
                </a:solidFill>
                <a:latin typeface="Microsoft YaHei" panose="020B0503020204020204" pitchFamily="34" charset="-122"/>
                <a:ea typeface="Microsoft YaHei" panose="020B0503020204020204" pitchFamily="34" charset="-122"/>
              </a:rPr>
              <a:t>是指，每一具体的事物，其发展过程都是有始有终的。</a:t>
            </a:r>
            <a:endParaRPr lang="en-US" altLang="zh-CN" sz="1650" b="1" dirty="0">
              <a:solidFill>
                <a:schemeClr val="tx1"/>
              </a:solidFill>
              <a:latin typeface="Microsoft YaHei" panose="020B0503020204020204" pitchFamily="34" charset="-122"/>
              <a:ea typeface="Microsoft YaHei" panose="020B0503020204020204" pitchFamily="34" charset="-122"/>
            </a:endParaRPr>
          </a:p>
        </p:txBody>
      </p:sp>
      <p:sp>
        <p:nvSpPr>
          <p:cNvPr id="9" name="圆角矩形 8"/>
          <p:cNvSpPr/>
          <p:nvPr/>
        </p:nvSpPr>
        <p:spPr>
          <a:xfrm>
            <a:off x="2526506" y="4086225"/>
            <a:ext cx="3725466" cy="15966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ts val="1050"/>
              </a:spcBef>
              <a:spcAft>
                <a:spcPts val="0"/>
              </a:spcAft>
              <a:defRPr/>
            </a:pPr>
            <a:r>
              <a:rPr lang="zh-CN" altLang="en-US" sz="1650"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en-US" sz="1650" b="1" dirty="0">
                <a:solidFill>
                  <a:schemeClr val="tx1"/>
                </a:solidFill>
                <a:latin typeface="Microsoft YaHei" panose="020B0503020204020204" pitchFamily="34" charset="-122"/>
                <a:ea typeface="Microsoft YaHei" panose="020B0503020204020204" pitchFamily="34" charset="-122"/>
              </a:rPr>
              <a:t>空间的无限性</a:t>
            </a:r>
            <a:r>
              <a:rPr lang="zh-CN" altLang="en-US" sz="1650" dirty="0">
                <a:solidFill>
                  <a:schemeClr val="tx1"/>
                </a:solidFill>
                <a:latin typeface="Microsoft YaHei" panose="020B0503020204020204" pitchFamily="34" charset="-122"/>
                <a:ea typeface="Microsoft YaHei" panose="020B0503020204020204" pitchFamily="34" charset="-122"/>
              </a:rPr>
              <a:t>是指，物质世界在广延性方面是无边无际的，整个宇宙是没有尽头的。</a:t>
            </a:r>
            <a:r>
              <a:rPr lang="zh-CN" altLang="en-US" sz="1650" b="1" dirty="0">
                <a:solidFill>
                  <a:schemeClr val="tx1"/>
                </a:solidFill>
                <a:latin typeface="Microsoft YaHei" panose="020B0503020204020204" pitchFamily="34" charset="-122"/>
                <a:ea typeface="Microsoft YaHei" panose="020B0503020204020204" pitchFamily="34" charset="-122"/>
              </a:rPr>
              <a:t>空间的有限性</a:t>
            </a:r>
            <a:r>
              <a:rPr lang="zh-CN" altLang="en-US" sz="1650" dirty="0">
                <a:solidFill>
                  <a:schemeClr val="tx1"/>
                </a:solidFill>
                <a:latin typeface="Microsoft YaHei" panose="020B0503020204020204" pitchFamily="34" charset="-122"/>
                <a:ea typeface="Microsoft YaHei" panose="020B0503020204020204" pitchFamily="34" charset="-122"/>
              </a:rPr>
              <a:t>是指，每一具体的事物，所占有的空间位置、其广延性是有限的。</a:t>
            </a:r>
            <a:endParaRPr lang="en-US" altLang="zh-CN" sz="1650" dirty="0">
              <a:solidFill>
                <a:schemeClr val="tx1"/>
              </a:solidFill>
              <a:latin typeface="Microsoft YaHei" panose="020B0503020204020204" pitchFamily="34" charset="-122"/>
              <a:ea typeface="Microsoft YaHei" panose="020B0503020204020204" pitchFamily="34" charset="-122"/>
            </a:endParaRPr>
          </a:p>
        </p:txBody>
      </p:sp>
      <p:sp>
        <p:nvSpPr>
          <p:cNvPr id="10" name="左大括号 9"/>
          <p:cNvSpPr/>
          <p:nvPr/>
        </p:nvSpPr>
        <p:spPr>
          <a:xfrm>
            <a:off x="2021682" y="2759869"/>
            <a:ext cx="283369" cy="2405063"/>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
        <p:nvSpPr>
          <p:cNvPr id="11" name="左大括号 10"/>
          <p:cNvSpPr/>
          <p:nvPr/>
        </p:nvSpPr>
        <p:spPr>
          <a:xfrm rot="10800000">
            <a:off x="6431756" y="2742010"/>
            <a:ext cx="282179" cy="2405063"/>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dirty="0">
              <a:latin typeface="Microsoft YaHei" panose="020B0503020204020204" pitchFamily="34" charset="-122"/>
              <a:ea typeface="Microsoft YaHei" panose="020B0503020204020204" pitchFamily="34" charset="-122"/>
            </a:endParaRPr>
          </a:p>
        </p:txBody>
      </p:sp>
      <p:sp>
        <p:nvSpPr>
          <p:cNvPr id="12" name="圆角矩形 11"/>
          <p:cNvSpPr/>
          <p:nvPr/>
        </p:nvSpPr>
        <p:spPr>
          <a:xfrm>
            <a:off x="7000876" y="2611042"/>
            <a:ext cx="1758113" cy="2755106"/>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时间和空间的无限性和有限性的辩证统一关系是：</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无限由有限构成</a:t>
            </a:r>
            <a:r>
              <a:rPr lang="zh-CN" altLang="en-US" b="1" dirty="0">
                <a:solidFill>
                  <a:schemeClr val="tx1"/>
                </a:solidFill>
                <a:latin typeface="Microsoft YaHei" panose="020B0503020204020204" pitchFamily="34" charset="-122"/>
                <a:ea typeface="Microsoft YaHei" panose="020B0503020204020204" pitchFamily="34" charset="-122"/>
              </a:rPr>
              <a:t>，</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有限也包含和体现无限</a:t>
            </a:r>
            <a:r>
              <a:rPr lang="zh-CN" altLang="en-US" dirty="0">
                <a:solidFill>
                  <a:schemeClr val="tx1"/>
                </a:solidFill>
                <a:latin typeface="Microsoft YaHei" panose="020B0503020204020204" pitchFamily="34" charset="-122"/>
                <a:ea typeface="Microsoft YaHei" panose="020B0503020204020204" pitchFamily="34" charset="-122"/>
              </a:rPr>
              <a:t>。</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55539" y="39285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一、物质及其存在方式</a:t>
            </a:r>
          </a:p>
        </p:txBody>
      </p:sp>
      <p:sp>
        <p:nvSpPr>
          <p:cNvPr id="5" name="圆角矩形 15"/>
          <p:cNvSpPr/>
          <p:nvPr/>
        </p:nvSpPr>
        <p:spPr bwMode="auto">
          <a:xfrm>
            <a:off x="176212" y="1666875"/>
            <a:ext cx="3114676" cy="5619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（二）物质的存在方式</a:t>
            </a:r>
          </a:p>
        </p:txBody>
      </p:sp>
      <p:sp>
        <p:nvSpPr>
          <p:cNvPr id="6" name="圆角矩形 5"/>
          <p:cNvSpPr/>
          <p:nvPr/>
        </p:nvSpPr>
        <p:spPr>
          <a:xfrm>
            <a:off x="194072" y="3183731"/>
            <a:ext cx="751284" cy="48577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a:t>
            </a:r>
          </a:p>
        </p:txBody>
      </p:sp>
      <p:sp>
        <p:nvSpPr>
          <p:cNvPr id="7" name="左大括号 6"/>
          <p:cNvSpPr/>
          <p:nvPr/>
        </p:nvSpPr>
        <p:spPr>
          <a:xfrm>
            <a:off x="1179910" y="2601517"/>
            <a:ext cx="280988" cy="1678781"/>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8" name="圆角矩形 7"/>
          <p:cNvSpPr/>
          <p:nvPr/>
        </p:nvSpPr>
        <p:spPr>
          <a:xfrm>
            <a:off x="1543050" y="3231356"/>
            <a:ext cx="2456260"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根本属性或存在方式</a:t>
            </a:r>
          </a:p>
        </p:txBody>
      </p:sp>
      <p:sp>
        <p:nvSpPr>
          <p:cNvPr id="9" name="圆角矩形 8"/>
          <p:cNvSpPr/>
          <p:nvPr/>
        </p:nvSpPr>
        <p:spPr>
          <a:xfrm>
            <a:off x="1543050" y="4040982"/>
            <a:ext cx="3236119" cy="3940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运动着的物质的基本存在形式</a:t>
            </a:r>
          </a:p>
        </p:txBody>
      </p:sp>
      <p:sp>
        <p:nvSpPr>
          <p:cNvPr id="10" name="右箭头 9"/>
          <p:cNvSpPr/>
          <p:nvPr/>
        </p:nvSpPr>
        <p:spPr>
          <a:xfrm>
            <a:off x="4185048" y="3318272"/>
            <a:ext cx="402431" cy="20835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1" name="圆角矩形 10"/>
          <p:cNvSpPr/>
          <p:nvPr/>
        </p:nvSpPr>
        <p:spPr>
          <a:xfrm>
            <a:off x="4814888" y="3231356"/>
            <a:ext cx="875110"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运动</a:t>
            </a:r>
          </a:p>
        </p:txBody>
      </p:sp>
      <p:sp>
        <p:nvSpPr>
          <p:cNvPr id="12" name="右箭头 11"/>
          <p:cNvSpPr/>
          <p:nvPr/>
        </p:nvSpPr>
        <p:spPr>
          <a:xfrm>
            <a:off x="4911329" y="4135041"/>
            <a:ext cx="402431" cy="20716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3" name="圆角矩形 12"/>
          <p:cNvSpPr/>
          <p:nvPr/>
        </p:nvSpPr>
        <p:spPr>
          <a:xfrm>
            <a:off x="5445919" y="4040981"/>
            <a:ext cx="1466850"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时间和空间</a:t>
            </a:r>
          </a:p>
        </p:txBody>
      </p:sp>
      <p:sp>
        <p:nvSpPr>
          <p:cNvPr id="14" name="圆角矩形 13"/>
          <p:cNvSpPr/>
          <p:nvPr/>
        </p:nvSpPr>
        <p:spPr>
          <a:xfrm>
            <a:off x="1543050" y="2412206"/>
            <a:ext cx="966788"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特性</a:t>
            </a:r>
          </a:p>
        </p:txBody>
      </p:sp>
      <p:sp>
        <p:nvSpPr>
          <p:cNvPr id="15" name="右箭头 14"/>
          <p:cNvSpPr/>
          <p:nvPr/>
        </p:nvSpPr>
        <p:spPr>
          <a:xfrm>
            <a:off x="2692004" y="2513410"/>
            <a:ext cx="402431" cy="20716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圆角矩形 15"/>
          <p:cNvSpPr/>
          <p:nvPr/>
        </p:nvSpPr>
        <p:spPr>
          <a:xfrm>
            <a:off x="3290888" y="2394347"/>
            <a:ext cx="1498997"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客观实在性</a:t>
            </a:r>
          </a:p>
        </p:txBody>
      </p:sp>
      <p:sp>
        <p:nvSpPr>
          <p:cNvPr id="17" name="左大括号 16"/>
          <p:cNvSpPr/>
          <p:nvPr/>
        </p:nvSpPr>
        <p:spPr>
          <a:xfrm rot="10800000">
            <a:off x="7046119" y="2606279"/>
            <a:ext cx="280988" cy="1678781"/>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18" name="圆角矩形 17"/>
          <p:cNvSpPr/>
          <p:nvPr/>
        </p:nvSpPr>
        <p:spPr>
          <a:xfrm>
            <a:off x="7508147" y="2733675"/>
            <a:ext cx="1615612" cy="152400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物质、运动、时间、空间具有内在的统一性</a:t>
            </a:r>
          </a:p>
        </p:txBody>
      </p:sp>
      <p:sp>
        <p:nvSpPr>
          <p:cNvPr id="19" name="圆角矩形 18"/>
          <p:cNvSpPr/>
          <p:nvPr/>
        </p:nvSpPr>
        <p:spPr>
          <a:xfrm>
            <a:off x="1065610" y="4827985"/>
            <a:ext cx="7191375" cy="744140"/>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25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方法论意义</a:t>
            </a:r>
            <a:r>
              <a:rPr lang="zh-CN" altLang="en-US" dirty="0">
                <a:solidFill>
                  <a:schemeClr val="tx1"/>
                </a:solidFill>
                <a:latin typeface="Microsoft YaHei" panose="020B0503020204020204" pitchFamily="34" charset="-122"/>
                <a:ea typeface="Microsoft YaHei" panose="020B0503020204020204" pitchFamily="34" charset="-122"/>
              </a:rPr>
              <a:t>：马克思主义的时空观，要求我们想问题、办事情都要以具体的时间、地点和条件为转移。</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10589B62-B902-4C34-A82A-24615D63460A}"/>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grpSp>
        <p:nvGrpSpPr>
          <p:cNvPr id="26628" name="组合 14">
            <a:extLst>
              <a:ext uri="{FF2B5EF4-FFF2-40B4-BE49-F238E27FC236}">
                <a16:creationId xmlns:a16="http://schemas.microsoft.com/office/drawing/2014/main" id="{92E3B6B8-5DBF-4E8B-9F73-7D194811FD05}"/>
              </a:ext>
            </a:extLst>
          </p:cNvPr>
          <p:cNvGrpSpPr>
            <a:grpSpLocks/>
          </p:cNvGrpSpPr>
          <p:nvPr/>
        </p:nvGrpSpPr>
        <p:grpSpPr bwMode="auto">
          <a:xfrm>
            <a:off x="484188" y="3792538"/>
            <a:ext cx="8175625" cy="2332037"/>
            <a:chOff x="645321" y="3677955"/>
            <a:chExt cx="8174158" cy="2332537"/>
          </a:xfrm>
        </p:grpSpPr>
        <p:sp>
          <p:nvSpPr>
            <p:cNvPr id="4" name="任意多边形 3">
              <a:extLst>
                <a:ext uri="{FF2B5EF4-FFF2-40B4-BE49-F238E27FC236}">
                  <a16:creationId xmlns:a16="http://schemas.microsoft.com/office/drawing/2014/main" id="{E319366A-1BFF-4491-B8C5-E77769CBFC2D}"/>
                </a:ext>
              </a:extLst>
            </p:cNvPr>
            <p:cNvSpPr/>
            <p:nvPr/>
          </p:nvSpPr>
          <p:spPr>
            <a:xfrm>
              <a:off x="645321" y="4419476"/>
              <a:ext cx="1788791" cy="925711"/>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343485" spcCol="1270"/>
            <a:lstStyle/>
            <a:p>
              <a:pPr marL="0" lvl="1" algn="ctr" defTabSz="800100" eaLnBrk="1" hangingPunct="1">
                <a:lnSpc>
                  <a:spcPct val="90000"/>
                </a:lnSpc>
                <a:spcAft>
                  <a:spcPct val="15000"/>
                </a:spcAft>
                <a:buFont typeface="Arial" panose="020B0604020202020204" pitchFamily="34" charset="0"/>
                <a:buNone/>
                <a:defRPr/>
              </a:pPr>
              <a:r>
                <a:rPr lang="zh-CN" altLang="en-US" sz="2400" dirty="0">
                  <a:latin typeface="+mj-ea"/>
                  <a:ea typeface="+mj-ea"/>
                  <a:sym typeface="微软雅黑" panose="020B0503020204020204" pitchFamily="34" charset="-122"/>
                </a:rPr>
                <a:t>反应特性</a:t>
              </a:r>
              <a:endParaRPr lang="zh-CN" altLang="en-US" sz="2400" dirty="0">
                <a:latin typeface="+mj-ea"/>
                <a:ea typeface="+mj-ea"/>
                <a:sym typeface="+mn-ea"/>
              </a:endParaRPr>
            </a:p>
          </p:txBody>
        </p:sp>
        <p:sp>
          <p:nvSpPr>
            <p:cNvPr id="5" name="形状 4">
              <a:extLst>
                <a:ext uri="{FF2B5EF4-FFF2-40B4-BE49-F238E27FC236}">
                  <a16:creationId xmlns:a16="http://schemas.microsoft.com/office/drawing/2014/main" id="{F7828FF7-27FC-4568-A59D-61777E0A993E}"/>
                </a:ext>
              </a:extLst>
            </p:cNvPr>
            <p:cNvSpPr/>
            <p:nvPr/>
          </p:nvSpPr>
          <p:spPr>
            <a:xfrm>
              <a:off x="1942075" y="4451233"/>
              <a:ext cx="1557059" cy="1559259"/>
            </a:xfrm>
            <a:prstGeom prst="leftCircularArrow">
              <a:avLst>
                <a:gd name="adj1" fmla="val 2183"/>
                <a:gd name="adj2" fmla="val 262661"/>
                <a:gd name="adj3" fmla="val 2038171"/>
                <a:gd name="adj4" fmla="val 9024489"/>
                <a:gd name="adj5" fmla="val 2547"/>
              </a:avLst>
            </a:prstGeom>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6" name="任意多边形 5">
              <a:extLst>
                <a:ext uri="{FF2B5EF4-FFF2-40B4-BE49-F238E27FC236}">
                  <a16:creationId xmlns:a16="http://schemas.microsoft.com/office/drawing/2014/main" id="{71EC2DCB-114D-43E0-BC64-CBA8D98CA1DB}"/>
                </a:ext>
              </a:extLst>
            </p:cNvPr>
            <p:cNvSpPr/>
            <p:nvPr/>
          </p:nvSpPr>
          <p:spPr>
            <a:xfrm>
              <a:off x="649802" y="5296767"/>
              <a:ext cx="1789340" cy="508721"/>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FFC000"/>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bg1"/>
                  </a:solidFill>
                  <a:latin typeface="+mj-ea"/>
                  <a:ea typeface="+mj-ea"/>
                  <a:sym typeface="微软雅黑" panose="020B0503020204020204" pitchFamily="34" charset="-122"/>
                </a:rPr>
                <a:t>一切物质的</a:t>
              </a:r>
              <a:endParaRPr lang="zh-CN" altLang="en-US" sz="2400" b="1" noProof="1">
                <a:solidFill>
                  <a:schemeClr val="bg1"/>
                </a:solidFill>
                <a:latin typeface="+mj-ea"/>
                <a:ea typeface="+mj-ea"/>
                <a:sym typeface="+mn-ea"/>
              </a:endParaRPr>
            </a:p>
          </p:txBody>
        </p:sp>
        <p:sp>
          <p:nvSpPr>
            <p:cNvPr id="7" name="任意多边形 6">
              <a:extLst>
                <a:ext uri="{FF2B5EF4-FFF2-40B4-BE49-F238E27FC236}">
                  <a16:creationId xmlns:a16="http://schemas.microsoft.com/office/drawing/2014/main" id="{81BC25A3-83B4-4F94-B973-5A69F9D29B66}"/>
                </a:ext>
              </a:extLst>
            </p:cNvPr>
            <p:cNvSpPr/>
            <p:nvPr/>
          </p:nvSpPr>
          <p:spPr>
            <a:xfrm>
              <a:off x="2813457" y="4321030"/>
              <a:ext cx="1764983" cy="1275036"/>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145127" spcCol="1270"/>
            <a:lstStyle/>
            <a:p>
              <a:pPr marL="0" lvl="1" algn="ctr" defTabSz="800100" eaLnBrk="1" hangingPunct="1">
                <a:lnSpc>
                  <a:spcPct val="90000"/>
                </a:lnSpc>
                <a:spcAft>
                  <a:spcPct val="15000"/>
                </a:spcAft>
                <a:buFont typeface="Arial" panose="020B0604020202020204" pitchFamily="34" charset="0"/>
                <a:buNone/>
                <a:defRPr/>
              </a:pPr>
              <a:r>
                <a:rPr lang="zh-CN" altLang="en-US" sz="2400" dirty="0">
                  <a:latin typeface="+mj-ea"/>
                  <a:ea typeface="+mj-ea"/>
                  <a:sym typeface="微软雅黑" panose="020B0503020204020204" pitchFamily="34" charset="-122"/>
                </a:rPr>
                <a:t>刺激感应性</a:t>
              </a:r>
              <a:endParaRPr lang="zh-CN" altLang="en-US" sz="2400" dirty="0">
                <a:latin typeface="+mj-ea"/>
                <a:ea typeface="+mj-ea"/>
                <a:sym typeface="+mn-ea"/>
              </a:endParaRPr>
            </a:p>
          </p:txBody>
        </p:sp>
        <p:sp>
          <p:nvSpPr>
            <p:cNvPr id="8" name="环形箭头 7">
              <a:extLst>
                <a:ext uri="{FF2B5EF4-FFF2-40B4-BE49-F238E27FC236}">
                  <a16:creationId xmlns:a16="http://schemas.microsoft.com/office/drawing/2014/main" id="{DA1CA600-8709-462F-A9F9-796D159771E0}"/>
                </a:ext>
              </a:extLst>
            </p:cNvPr>
            <p:cNvSpPr/>
            <p:nvPr/>
          </p:nvSpPr>
          <p:spPr>
            <a:xfrm>
              <a:off x="3756263" y="3677955"/>
              <a:ext cx="1506267" cy="1506860"/>
            </a:xfrm>
            <a:prstGeom prst="circularArrow">
              <a:avLst>
                <a:gd name="adj1" fmla="val 1975"/>
                <a:gd name="adj2" fmla="val 236525"/>
                <a:gd name="adj3" fmla="val 19587965"/>
                <a:gd name="adj4" fmla="val 12575511"/>
                <a:gd name="adj5" fmla="val 2305"/>
              </a:avLst>
            </a:prstGeom>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pPr>
                <a:defRPr/>
              </a:pPr>
              <a:endParaRPr lang="zh-CN" altLang="en-US" dirty="0"/>
            </a:p>
          </p:txBody>
        </p:sp>
        <p:sp>
          <p:nvSpPr>
            <p:cNvPr id="9" name="任意多边形 8">
              <a:extLst>
                <a:ext uri="{FF2B5EF4-FFF2-40B4-BE49-F238E27FC236}">
                  <a16:creationId xmlns:a16="http://schemas.microsoft.com/office/drawing/2014/main" id="{26287C3B-4A0F-4E64-8E56-227488384227}"/>
                </a:ext>
              </a:extLst>
            </p:cNvPr>
            <p:cNvSpPr/>
            <p:nvPr/>
          </p:nvSpPr>
          <p:spPr>
            <a:xfrm>
              <a:off x="2813717" y="4010026"/>
              <a:ext cx="1765175" cy="508724"/>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FFC000"/>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hangingPunct="1">
                <a:lnSpc>
                  <a:spcPct val="90000"/>
                </a:lnSpc>
                <a:spcBef>
                  <a:spcPct val="50000"/>
                </a:spcBef>
                <a:spcAft>
                  <a:spcPct val="35000"/>
                </a:spcAft>
                <a:defRPr/>
              </a:pPr>
              <a:r>
                <a:rPr lang="zh-CN" altLang="en-US" sz="2400" b="1" noProof="1">
                  <a:solidFill>
                    <a:schemeClr val="bg1"/>
                  </a:solidFill>
                  <a:latin typeface="+mj-ea"/>
                  <a:ea typeface="+mj-ea"/>
                  <a:sym typeface="微软雅黑" panose="020B0503020204020204" pitchFamily="34" charset="-122"/>
                </a:rPr>
                <a:t>低等生物</a:t>
              </a:r>
              <a:endParaRPr lang="zh-CN" altLang="en-US" sz="2400" b="1" noProof="1">
                <a:solidFill>
                  <a:schemeClr val="bg1"/>
                </a:solidFill>
                <a:latin typeface="+mj-ea"/>
                <a:ea typeface="+mj-ea"/>
                <a:sym typeface="+mn-ea"/>
              </a:endParaRPr>
            </a:p>
          </p:txBody>
        </p:sp>
        <p:sp>
          <p:nvSpPr>
            <p:cNvPr id="10" name="任意多边形 9">
              <a:extLst>
                <a:ext uri="{FF2B5EF4-FFF2-40B4-BE49-F238E27FC236}">
                  <a16:creationId xmlns:a16="http://schemas.microsoft.com/office/drawing/2014/main" id="{B1CE11C0-6A60-423D-AA41-89E2F145A1B1}"/>
                </a:ext>
              </a:extLst>
            </p:cNvPr>
            <p:cNvSpPr/>
            <p:nvPr/>
          </p:nvSpPr>
          <p:spPr>
            <a:xfrm>
              <a:off x="4933976" y="4086029"/>
              <a:ext cx="1764983" cy="1160712"/>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343485" spcCol="1270"/>
            <a:lstStyle/>
            <a:p>
              <a:pPr marL="0" lvl="1" algn="ctr" defTabSz="800100" eaLnBrk="1" hangingPunct="1">
                <a:lnSpc>
                  <a:spcPct val="90000"/>
                </a:lnSpc>
                <a:spcAft>
                  <a:spcPct val="15000"/>
                </a:spcAft>
                <a:buFont typeface="Arial" panose="020B0604020202020204" pitchFamily="34" charset="0"/>
                <a:buNone/>
                <a:defRPr/>
              </a:pPr>
              <a:r>
                <a:rPr lang="zh-CN" altLang="en-US" sz="2400" dirty="0">
                  <a:latin typeface="+mj-ea"/>
                  <a:ea typeface="+mj-ea"/>
                  <a:sym typeface="微软雅黑" panose="020B0503020204020204" pitchFamily="34" charset="-122"/>
                </a:rPr>
                <a:t>感觉和心理</a:t>
              </a:r>
              <a:endParaRPr lang="zh-CN" altLang="en-US" sz="2400" dirty="0">
                <a:latin typeface="+mj-ea"/>
                <a:ea typeface="+mj-ea"/>
                <a:sym typeface="+mn-ea"/>
              </a:endParaRPr>
            </a:p>
          </p:txBody>
        </p:sp>
        <p:sp>
          <p:nvSpPr>
            <p:cNvPr id="11" name="形状 10">
              <a:extLst>
                <a:ext uri="{FF2B5EF4-FFF2-40B4-BE49-F238E27FC236}">
                  <a16:creationId xmlns:a16="http://schemas.microsoft.com/office/drawing/2014/main" id="{927212F0-A3D8-45BF-A791-EDD4904B2E76}"/>
                </a:ext>
              </a:extLst>
            </p:cNvPr>
            <p:cNvSpPr/>
            <p:nvPr/>
          </p:nvSpPr>
          <p:spPr>
            <a:xfrm>
              <a:off x="6130737" y="4419476"/>
              <a:ext cx="1612611" cy="1556084"/>
            </a:xfrm>
            <a:prstGeom prst="leftCircularArrow">
              <a:avLst>
                <a:gd name="adj1" fmla="val 2183"/>
                <a:gd name="adj2" fmla="val 262661"/>
                <a:gd name="adj3" fmla="val 2038171"/>
                <a:gd name="adj4" fmla="val 9024489"/>
                <a:gd name="adj5" fmla="val 2547"/>
              </a:avLst>
            </a:prstGeom>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12" name="任意多边形 11">
              <a:extLst>
                <a:ext uri="{FF2B5EF4-FFF2-40B4-BE49-F238E27FC236}">
                  <a16:creationId xmlns:a16="http://schemas.microsoft.com/office/drawing/2014/main" id="{38856D16-2B3B-47C4-85A4-4C7875F0433F}"/>
                </a:ext>
              </a:extLst>
            </p:cNvPr>
            <p:cNvSpPr/>
            <p:nvPr/>
          </p:nvSpPr>
          <p:spPr>
            <a:xfrm>
              <a:off x="4934015" y="5198684"/>
              <a:ext cx="1765170" cy="508720"/>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FFC000"/>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hangingPunct="1">
                <a:lnSpc>
                  <a:spcPct val="90000"/>
                </a:lnSpc>
                <a:spcBef>
                  <a:spcPct val="50000"/>
                </a:spcBef>
                <a:spcAft>
                  <a:spcPct val="35000"/>
                </a:spcAft>
                <a:defRPr/>
              </a:pPr>
              <a:r>
                <a:rPr lang="zh-CN" altLang="en-US" sz="2400" b="1" noProof="1">
                  <a:solidFill>
                    <a:schemeClr val="bg1"/>
                  </a:solidFill>
                  <a:latin typeface="+mj-ea"/>
                  <a:ea typeface="+mj-ea"/>
                  <a:sym typeface="微软雅黑" panose="020B0503020204020204" pitchFamily="34" charset="-122"/>
                </a:rPr>
                <a:t>高等动物</a:t>
              </a:r>
              <a:endParaRPr lang="zh-CN" altLang="en-US" sz="2400" b="1" noProof="1">
                <a:solidFill>
                  <a:schemeClr val="bg1"/>
                </a:solidFill>
                <a:latin typeface="+mj-ea"/>
                <a:ea typeface="+mj-ea"/>
                <a:sym typeface="+mn-ea"/>
              </a:endParaRPr>
            </a:p>
          </p:txBody>
        </p:sp>
        <p:sp>
          <p:nvSpPr>
            <p:cNvPr id="13" name="任意多边形 12">
              <a:extLst>
                <a:ext uri="{FF2B5EF4-FFF2-40B4-BE49-F238E27FC236}">
                  <a16:creationId xmlns:a16="http://schemas.microsoft.com/office/drawing/2014/main" id="{ADDD785F-9632-47A4-8529-BBD157237C32}"/>
                </a:ext>
              </a:extLst>
            </p:cNvPr>
            <p:cNvSpPr/>
            <p:nvPr/>
          </p:nvSpPr>
          <p:spPr>
            <a:xfrm>
              <a:off x="7097350" y="4519510"/>
              <a:ext cx="1722129" cy="1076556"/>
            </a:xfrm>
            <a:custGeom>
              <a:avLst/>
              <a:gdLst>
                <a:gd name="connsiteX0" fmla="*/ 0 w 1122310"/>
                <a:gd name="connsiteY0" fmla="*/ 92567 h 925671"/>
                <a:gd name="connsiteX1" fmla="*/ 92567 w 1122310"/>
                <a:gd name="connsiteY1" fmla="*/ 0 h 925671"/>
                <a:gd name="connsiteX2" fmla="*/ 1029743 w 1122310"/>
                <a:gd name="connsiteY2" fmla="*/ 0 h 925671"/>
                <a:gd name="connsiteX3" fmla="*/ 1122310 w 1122310"/>
                <a:gd name="connsiteY3" fmla="*/ 92567 h 925671"/>
                <a:gd name="connsiteX4" fmla="*/ 1122310 w 1122310"/>
                <a:gd name="connsiteY4" fmla="*/ 833104 h 925671"/>
                <a:gd name="connsiteX5" fmla="*/ 1029743 w 1122310"/>
                <a:gd name="connsiteY5" fmla="*/ 925671 h 925671"/>
                <a:gd name="connsiteX6" fmla="*/ 92567 w 1122310"/>
                <a:gd name="connsiteY6" fmla="*/ 925671 h 925671"/>
                <a:gd name="connsiteX7" fmla="*/ 0 w 1122310"/>
                <a:gd name="connsiteY7" fmla="*/ 833104 h 925671"/>
                <a:gd name="connsiteX8" fmla="*/ 0 w 1122310"/>
                <a:gd name="connsiteY8" fmla="*/ 92567 h 92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310" h="925671">
                  <a:moveTo>
                    <a:pt x="0" y="92567"/>
                  </a:moveTo>
                  <a:cubicBezTo>
                    <a:pt x="0" y="41444"/>
                    <a:pt x="41444" y="0"/>
                    <a:pt x="92567" y="0"/>
                  </a:cubicBezTo>
                  <a:lnTo>
                    <a:pt x="1029743" y="0"/>
                  </a:lnTo>
                  <a:cubicBezTo>
                    <a:pt x="1080866" y="0"/>
                    <a:pt x="1122310" y="41444"/>
                    <a:pt x="1122310" y="92567"/>
                  </a:cubicBezTo>
                  <a:lnTo>
                    <a:pt x="1122310" y="833104"/>
                  </a:lnTo>
                  <a:cubicBezTo>
                    <a:pt x="1122310" y="884227"/>
                    <a:pt x="1080866" y="925671"/>
                    <a:pt x="1029743" y="925671"/>
                  </a:cubicBezTo>
                  <a:lnTo>
                    <a:pt x="92567" y="925671"/>
                  </a:lnTo>
                  <a:cubicBezTo>
                    <a:pt x="41444" y="925671"/>
                    <a:pt x="0" y="884227"/>
                    <a:pt x="0" y="833104"/>
                  </a:cubicBezTo>
                  <a:lnTo>
                    <a:pt x="0" y="92567"/>
                  </a:lnTo>
                  <a:close/>
                </a:path>
              </a:pathLst>
            </a:cu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000" tIns="360000" rIns="0" bIns="145127" spcCol="1270"/>
            <a:lstStyle/>
            <a:p>
              <a:pPr marL="0" lvl="1" algn="ctr" defTabSz="800100" eaLnBrk="1" hangingPunct="1">
                <a:lnSpc>
                  <a:spcPct val="90000"/>
                </a:lnSpc>
                <a:spcAft>
                  <a:spcPct val="15000"/>
                </a:spcAft>
                <a:buFont typeface="Arial" panose="020B0604020202020204" pitchFamily="34" charset="0"/>
                <a:buNone/>
                <a:defRPr/>
              </a:pPr>
              <a:r>
                <a:rPr lang="zh-CN" altLang="en-US" sz="2400" dirty="0">
                  <a:latin typeface="+mj-ea"/>
                  <a:ea typeface="+mj-ea"/>
                  <a:sym typeface="微软雅黑" panose="020B0503020204020204" pitchFamily="34" charset="-122"/>
                </a:rPr>
                <a:t>意识</a:t>
              </a:r>
              <a:endParaRPr lang="zh-CN" altLang="en-US" sz="2400" dirty="0">
                <a:latin typeface="+mj-ea"/>
                <a:ea typeface="+mj-ea"/>
                <a:sym typeface="+mn-ea"/>
              </a:endParaRPr>
            </a:p>
          </p:txBody>
        </p:sp>
        <p:sp>
          <p:nvSpPr>
            <p:cNvPr id="14" name="任意多边形 13">
              <a:extLst>
                <a:ext uri="{FF2B5EF4-FFF2-40B4-BE49-F238E27FC236}">
                  <a16:creationId xmlns:a16="http://schemas.microsoft.com/office/drawing/2014/main" id="{513719C7-FE97-4A1C-8E47-9C3F9B066377}"/>
                </a:ext>
              </a:extLst>
            </p:cNvPr>
            <p:cNvSpPr/>
            <p:nvPr/>
          </p:nvSpPr>
          <p:spPr>
            <a:xfrm>
              <a:off x="7054308" y="4086225"/>
              <a:ext cx="1765171" cy="508724"/>
            </a:xfrm>
            <a:custGeom>
              <a:avLst/>
              <a:gdLst>
                <a:gd name="connsiteX0" fmla="*/ 0 w 1338721"/>
                <a:gd name="connsiteY0" fmla="*/ 39672 h 396716"/>
                <a:gd name="connsiteX1" fmla="*/ 39672 w 1338721"/>
                <a:gd name="connsiteY1" fmla="*/ 0 h 396716"/>
                <a:gd name="connsiteX2" fmla="*/ 1299049 w 1338721"/>
                <a:gd name="connsiteY2" fmla="*/ 0 h 396716"/>
                <a:gd name="connsiteX3" fmla="*/ 1338721 w 1338721"/>
                <a:gd name="connsiteY3" fmla="*/ 39672 h 396716"/>
                <a:gd name="connsiteX4" fmla="*/ 1338721 w 1338721"/>
                <a:gd name="connsiteY4" fmla="*/ 357044 h 396716"/>
                <a:gd name="connsiteX5" fmla="*/ 1299049 w 1338721"/>
                <a:gd name="connsiteY5" fmla="*/ 396716 h 396716"/>
                <a:gd name="connsiteX6" fmla="*/ 39672 w 1338721"/>
                <a:gd name="connsiteY6" fmla="*/ 396716 h 396716"/>
                <a:gd name="connsiteX7" fmla="*/ 0 w 1338721"/>
                <a:gd name="connsiteY7" fmla="*/ 357044 h 396716"/>
                <a:gd name="connsiteX8" fmla="*/ 0 w 1338721"/>
                <a:gd name="connsiteY8" fmla="*/ 39672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21" h="396716">
                  <a:moveTo>
                    <a:pt x="0" y="39672"/>
                  </a:moveTo>
                  <a:cubicBezTo>
                    <a:pt x="0" y="17762"/>
                    <a:pt x="17762" y="0"/>
                    <a:pt x="39672" y="0"/>
                  </a:cubicBezTo>
                  <a:lnTo>
                    <a:pt x="1299049" y="0"/>
                  </a:lnTo>
                  <a:cubicBezTo>
                    <a:pt x="1320959" y="0"/>
                    <a:pt x="1338721" y="17762"/>
                    <a:pt x="1338721" y="39672"/>
                  </a:cubicBezTo>
                  <a:lnTo>
                    <a:pt x="1338721" y="357044"/>
                  </a:lnTo>
                  <a:cubicBezTo>
                    <a:pt x="1338721" y="378954"/>
                    <a:pt x="1320959" y="396716"/>
                    <a:pt x="1299049" y="396716"/>
                  </a:cubicBezTo>
                  <a:lnTo>
                    <a:pt x="39672" y="396716"/>
                  </a:lnTo>
                  <a:cubicBezTo>
                    <a:pt x="17762" y="396716"/>
                    <a:pt x="0" y="378954"/>
                    <a:pt x="0" y="357044"/>
                  </a:cubicBezTo>
                  <a:lnTo>
                    <a:pt x="0" y="39672"/>
                  </a:lnTo>
                  <a:close/>
                </a:path>
              </a:pathLst>
            </a:custGeom>
            <a:solidFill>
              <a:srgbClr val="FFC000"/>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lIns="45909" tIns="34479" rIns="11619" bIns="34479" spcCol="1270" anchor="ctr"/>
            <a:lstStyle/>
            <a:p>
              <a:pPr algn="ctr" defTabSz="800100" eaLnBrk="1" hangingPunct="1">
                <a:lnSpc>
                  <a:spcPct val="90000"/>
                </a:lnSpc>
                <a:spcBef>
                  <a:spcPct val="50000"/>
                </a:spcBef>
                <a:spcAft>
                  <a:spcPct val="35000"/>
                </a:spcAft>
                <a:defRPr/>
              </a:pPr>
              <a:r>
                <a:rPr lang="zh-CN" altLang="en-US" sz="2400" b="1" noProof="1">
                  <a:solidFill>
                    <a:schemeClr val="bg1"/>
                  </a:solidFill>
                  <a:latin typeface="+mj-ea"/>
                  <a:ea typeface="+mj-ea"/>
                  <a:sym typeface="微软雅黑" panose="020B0503020204020204" pitchFamily="34" charset="-122"/>
                </a:rPr>
                <a:t>人</a:t>
              </a:r>
              <a:endParaRPr lang="zh-CN" altLang="en-US" sz="2400" b="1" noProof="1">
                <a:solidFill>
                  <a:schemeClr val="bg1"/>
                </a:solidFill>
                <a:latin typeface="+mj-ea"/>
                <a:ea typeface="+mj-ea"/>
                <a:sym typeface="+mn-ea"/>
              </a:endParaRPr>
            </a:p>
          </p:txBody>
        </p:sp>
      </p:grpSp>
      <p:pic>
        <p:nvPicPr>
          <p:cNvPr id="17422" name="图片 17">
            <a:extLst>
              <a:ext uri="{FF2B5EF4-FFF2-40B4-BE49-F238E27FC236}">
                <a16:creationId xmlns:a16="http://schemas.microsoft.com/office/drawing/2014/main" id="{4F7857FB-42B4-4016-B6B6-83B19A506A99}"/>
              </a:ext>
            </a:extLst>
          </p:cNvPr>
          <p:cNvPicPr>
            <a:picLocks noChangeAspect="1"/>
          </p:cNvPicPr>
          <p:nvPr/>
        </p:nvPicPr>
        <p:blipFill>
          <a:blip r:embed="rId2"/>
          <a:stretch>
            <a:fillRect/>
          </a:stretch>
        </p:blipFill>
        <p:spPr>
          <a:xfrm>
            <a:off x="6003925" y="1941513"/>
            <a:ext cx="2268538" cy="1695450"/>
          </a:xfrm>
          <a:prstGeom prst="rect">
            <a:avLst/>
          </a:prstGeom>
          <a:ln>
            <a:noFill/>
          </a:ln>
          <a:effectLst>
            <a:outerShdw blurRad="292100" dist="139700" dir="2700000" algn="tl" rotWithShape="0">
              <a:srgbClr val="333333">
                <a:alpha val="65000"/>
              </a:srgbClr>
            </a:outerShdw>
          </a:effectLst>
        </p:spPr>
      </p:pic>
      <p:sp>
        <p:nvSpPr>
          <p:cNvPr id="26630" name="文本框 2">
            <a:extLst>
              <a:ext uri="{FF2B5EF4-FFF2-40B4-BE49-F238E27FC236}">
                <a16:creationId xmlns:a16="http://schemas.microsoft.com/office/drawing/2014/main" id="{DF2B0366-46E4-4C01-80FD-B737B23E1364}"/>
              </a:ext>
            </a:extLst>
          </p:cNvPr>
          <p:cNvSpPr txBox="1">
            <a:spLocks noChangeArrowheads="1"/>
          </p:cNvSpPr>
          <p:nvPr/>
        </p:nvSpPr>
        <p:spPr bwMode="auto">
          <a:xfrm>
            <a:off x="911225" y="2182813"/>
            <a:ext cx="434340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意识是物质世界长期发展的产物，是人脑的机能和属性，是客观世界的主观映象。</a:t>
            </a:r>
          </a:p>
        </p:txBody>
      </p:sp>
      <p:sp>
        <p:nvSpPr>
          <p:cNvPr id="2" name="文本框 1">
            <a:extLst>
              <a:ext uri="{FF2B5EF4-FFF2-40B4-BE49-F238E27FC236}">
                <a16:creationId xmlns:a16="http://schemas.microsoft.com/office/drawing/2014/main" id="{9D4EDB9D-4695-4E7B-A24F-4C6949D66E1A}"/>
              </a:ext>
            </a:extLst>
          </p:cNvPr>
          <p:cNvSpPr txBox="1"/>
          <p:nvPr/>
        </p:nvSpPr>
        <p:spPr bwMode="auto">
          <a:xfrm>
            <a:off x="5254625" y="5869700"/>
            <a:ext cx="749300" cy="277961"/>
          </a:xfrm>
          <a:prstGeom prst="rect">
            <a:avLst/>
          </a:prstGeom>
          <a:noFill/>
          <a:ln>
            <a:noFill/>
          </a:ln>
        </p:spPr>
        <p:txBody>
          <a:bodyPr wrap="square" rtlCol="0">
            <a:spAutoFit/>
          </a:bodyPr>
          <a:lstStyle/>
          <a:p>
            <a:pPr algn="just">
              <a:lnSpc>
                <a:spcPct val="120000"/>
              </a:lnSpc>
              <a:spcBef>
                <a:spcPts val="1400"/>
              </a:spcBef>
            </a:pPr>
            <a:r>
              <a:rPr lang="zh-CN" altLang="en-US" sz="1100" dirty="0">
                <a:hlinkClick r:id="rId3"/>
              </a:rPr>
              <a:t>动物玩火</a:t>
            </a:r>
            <a:endParaRPr lang="zh-CN" altLang="en-US" sz="1100" dirty="0"/>
          </a:p>
        </p:txBody>
      </p:sp>
      <p:sp>
        <p:nvSpPr>
          <p:cNvPr id="20" name="文本框 19">
            <a:extLst>
              <a:ext uri="{FF2B5EF4-FFF2-40B4-BE49-F238E27FC236}">
                <a16:creationId xmlns:a16="http://schemas.microsoft.com/office/drawing/2014/main" id="{7FE5B235-274B-428E-8431-3166ABC0162C}"/>
              </a:ext>
            </a:extLst>
          </p:cNvPr>
          <p:cNvSpPr txBox="1"/>
          <p:nvPr/>
        </p:nvSpPr>
        <p:spPr bwMode="auto">
          <a:xfrm>
            <a:off x="5281613" y="6147661"/>
            <a:ext cx="749300" cy="277961"/>
          </a:xfrm>
          <a:prstGeom prst="rect">
            <a:avLst/>
          </a:prstGeom>
          <a:noFill/>
          <a:ln>
            <a:noFill/>
          </a:ln>
        </p:spPr>
        <p:txBody>
          <a:bodyPr wrap="square" rtlCol="0">
            <a:spAutoFit/>
          </a:bodyPr>
          <a:lstStyle/>
          <a:p>
            <a:pPr algn="just">
              <a:lnSpc>
                <a:spcPct val="120000"/>
              </a:lnSpc>
              <a:spcBef>
                <a:spcPts val="1400"/>
              </a:spcBef>
            </a:pPr>
            <a:r>
              <a:rPr lang="zh-CN" altLang="en-US" sz="1100" dirty="0">
                <a:hlinkClick r:id="rId4"/>
              </a:rPr>
              <a:t>河狸筑坝</a:t>
            </a:r>
            <a:endParaRPr lang="zh-CN" altLang="en-US" sz="1100" dirty="0"/>
          </a:p>
        </p:txBody>
      </p:sp>
      <p:sp>
        <p:nvSpPr>
          <p:cNvPr id="21" name="圆角矩形 15">
            <a:extLst>
              <a:ext uri="{FF2B5EF4-FFF2-40B4-BE49-F238E27FC236}">
                <a16:creationId xmlns:a16="http://schemas.microsoft.com/office/drawing/2014/main" id="{A1C7B1DA-CDF0-46D1-848D-1ED3C2E9BC8D}"/>
              </a:ext>
            </a:extLst>
          </p:cNvPr>
          <p:cNvSpPr/>
          <p:nvPr/>
        </p:nvSpPr>
        <p:spPr bwMode="auto">
          <a:xfrm>
            <a:off x="392113" y="1290271"/>
            <a:ext cx="26908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物质决定意识</a:t>
            </a:r>
          </a:p>
        </p:txBody>
      </p:sp>
      <p:sp>
        <p:nvSpPr>
          <p:cNvPr id="3" name="文本框 2">
            <a:extLst>
              <a:ext uri="{FF2B5EF4-FFF2-40B4-BE49-F238E27FC236}">
                <a16:creationId xmlns:a16="http://schemas.microsoft.com/office/drawing/2014/main" id="{3E4CCEB4-B7EF-48F8-B09F-03DE11405431}"/>
              </a:ext>
            </a:extLst>
          </p:cNvPr>
          <p:cNvSpPr txBox="1"/>
          <p:nvPr/>
        </p:nvSpPr>
        <p:spPr bwMode="auto">
          <a:xfrm>
            <a:off x="4033808" y="1416232"/>
            <a:ext cx="889233" cy="494751"/>
          </a:xfrm>
          <a:prstGeom prst="rect">
            <a:avLst/>
          </a:prstGeom>
          <a:noFill/>
          <a:ln>
            <a:noFill/>
          </a:ln>
        </p:spPr>
        <p:txBody>
          <a:bodyPr wrap="square" rtlCol="0">
            <a:spAutoFit/>
          </a:bodyPr>
          <a:lstStyle/>
          <a:p>
            <a:pPr algn="just">
              <a:lnSpc>
                <a:spcPct val="120000"/>
              </a:lnSpc>
              <a:spcBef>
                <a:spcPts val="1400"/>
              </a:spcBef>
            </a:pPr>
            <a:r>
              <a:rPr lang="zh-CN" altLang="en-US" sz="2400" dirty="0">
                <a:solidFill>
                  <a:srgbClr val="FF0000"/>
                </a:solidFill>
              </a:rPr>
              <a:t>起源</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E7B7492F-4DCC-43C6-97BA-C7D9144FE770}"/>
              </a:ext>
            </a:extLst>
          </p:cNvPr>
          <p:cNvSpPr/>
          <p:nvPr/>
        </p:nvSpPr>
        <p:spPr bwMode="auto">
          <a:xfrm>
            <a:off x="538163" y="1325563"/>
            <a:ext cx="26908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物质决定意识</a:t>
            </a:r>
          </a:p>
        </p:txBody>
      </p:sp>
      <p:pic>
        <p:nvPicPr>
          <p:cNvPr id="27651" name="Picture 2" descr="http://pic21.nipic.com/20120617/4362359_102051364000_2.jpg">
            <a:extLst>
              <a:ext uri="{FF2B5EF4-FFF2-40B4-BE49-F238E27FC236}">
                <a16:creationId xmlns:a16="http://schemas.microsoft.com/office/drawing/2014/main" id="{700A1D2D-9B58-4256-B108-7AA2B2AAA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448"/>
          <a:stretch>
            <a:fillRect/>
          </a:stretch>
        </p:blipFill>
        <p:spPr bwMode="auto">
          <a:xfrm>
            <a:off x="1419225" y="3676650"/>
            <a:ext cx="63055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F637A061-EEE1-4AD7-BD9B-3507F5F9E666}"/>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27653" name="文本框 1">
            <a:extLst>
              <a:ext uri="{FF2B5EF4-FFF2-40B4-BE49-F238E27FC236}">
                <a16:creationId xmlns:a16="http://schemas.microsoft.com/office/drawing/2014/main" id="{BA5A1DDE-9283-42CF-A4AF-348268A558A4}"/>
              </a:ext>
            </a:extLst>
          </p:cNvPr>
          <p:cNvSpPr txBox="1">
            <a:spLocks noChangeArrowheads="1"/>
          </p:cNvSpPr>
          <p:nvPr/>
        </p:nvSpPr>
        <p:spPr bwMode="auto">
          <a:xfrm>
            <a:off x="957263" y="2220913"/>
            <a:ext cx="722947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意识不仅是</a:t>
            </a:r>
            <a:r>
              <a:rPr lang="zh-CN" altLang="en-US" sz="2400" b="1" dirty="0">
                <a:solidFill>
                  <a:srgbClr val="014D23"/>
                </a:solidFill>
              </a:rPr>
              <a:t>自然界长期发展的产物，</a:t>
            </a:r>
            <a:r>
              <a:rPr lang="zh-CN" altLang="en-US" sz="2400" dirty="0"/>
              <a:t>而且是</a:t>
            </a:r>
            <a:r>
              <a:rPr lang="zh-CN" altLang="en-US" sz="2400" b="1" dirty="0">
                <a:solidFill>
                  <a:srgbClr val="FF0000"/>
                </a:solidFill>
              </a:rPr>
              <a:t>社会历史发展的产物</a:t>
            </a:r>
            <a:r>
              <a:rPr lang="zh-CN" altLang="en-US" sz="2400" b="1" dirty="0">
                <a:solidFill>
                  <a:srgbClr val="014D23"/>
                </a:solidFill>
              </a:rPr>
              <a:t>。</a:t>
            </a:r>
            <a:r>
              <a:rPr lang="zh-CN" altLang="en-US" sz="2400" dirty="0"/>
              <a:t>社会实践，特别是劳动，在意识的产生和发展中起着决定性的作用。</a:t>
            </a:r>
          </a:p>
        </p:txBody>
      </p:sp>
      <p:sp>
        <p:nvSpPr>
          <p:cNvPr id="6" name="文本框 5">
            <a:extLst>
              <a:ext uri="{FF2B5EF4-FFF2-40B4-BE49-F238E27FC236}">
                <a16:creationId xmlns:a16="http://schemas.microsoft.com/office/drawing/2014/main" id="{3507F79C-2E16-49B0-AAA0-8D5CBE509E0D}"/>
              </a:ext>
            </a:extLst>
          </p:cNvPr>
          <p:cNvSpPr txBox="1"/>
          <p:nvPr/>
        </p:nvSpPr>
        <p:spPr bwMode="auto">
          <a:xfrm>
            <a:off x="4033808" y="1416232"/>
            <a:ext cx="889233" cy="494751"/>
          </a:xfrm>
          <a:prstGeom prst="rect">
            <a:avLst/>
          </a:prstGeom>
          <a:noFill/>
          <a:ln>
            <a:noFill/>
          </a:ln>
        </p:spPr>
        <p:txBody>
          <a:bodyPr wrap="square" rtlCol="0">
            <a:spAutoFit/>
          </a:bodyPr>
          <a:lstStyle/>
          <a:p>
            <a:pPr algn="just">
              <a:lnSpc>
                <a:spcPct val="120000"/>
              </a:lnSpc>
              <a:spcBef>
                <a:spcPts val="1400"/>
              </a:spcBef>
            </a:pPr>
            <a:r>
              <a:rPr lang="zh-CN" altLang="en-US" sz="2400" dirty="0">
                <a:solidFill>
                  <a:srgbClr val="FF0000"/>
                </a:solidFill>
              </a:rPr>
              <a:t>起源</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A96D3570-A7B0-43FE-8D72-089D7580E610}"/>
              </a:ext>
            </a:extLst>
          </p:cNvPr>
          <p:cNvSpPr/>
          <p:nvPr/>
        </p:nvSpPr>
        <p:spPr bwMode="auto">
          <a:xfrm>
            <a:off x="538163" y="1263650"/>
            <a:ext cx="26908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物质决定意识</a:t>
            </a:r>
          </a:p>
        </p:txBody>
      </p:sp>
      <p:grpSp>
        <p:nvGrpSpPr>
          <p:cNvPr id="28675" name="组合 2">
            <a:extLst>
              <a:ext uri="{FF2B5EF4-FFF2-40B4-BE49-F238E27FC236}">
                <a16:creationId xmlns:a16="http://schemas.microsoft.com/office/drawing/2014/main" id="{E9BB276E-8D63-4F9D-9B20-6165198CB435}"/>
              </a:ext>
            </a:extLst>
          </p:cNvPr>
          <p:cNvGrpSpPr>
            <a:grpSpLocks/>
          </p:cNvGrpSpPr>
          <p:nvPr/>
        </p:nvGrpSpPr>
        <p:grpSpPr bwMode="auto">
          <a:xfrm>
            <a:off x="679450" y="3743325"/>
            <a:ext cx="7785100" cy="1946275"/>
            <a:chOff x="1213531" y="3742902"/>
            <a:chExt cx="6583362" cy="1646237"/>
          </a:xfrm>
        </p:grpSpPr>
        <p:pic>
          <p:nvPicPr>
            <p:cNvPr id="28680" name="图片 1">
              <a:extLst>
                <a:ext uri="{FF2B5EF4-FFF2-40B4-BE49-F238E27FC236}">
                  <a16:creationId xmlns:a16="http://schemas.microsoft.com/office/drawing/2014/main" id="{3FADD933-24A3-4168-9005-D7F4856E5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788"/>
            <a:stretch>
              <a:fillRect/>
            </a:stretch>
          </p:blipFill>
          <p:spPr bwMode="auto">
            <a:xfrm>
              <a:off x="5317218" y="3742902"/>
              <a:ext cx="247967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图片 2">
              <a:extLst>
                <a:ext uri="{FF2B5EF4-FFF2-40B4-BE49-F238E27FC236}">
                  <a16:creationId xmlns:a16="http://schemas.microsoft.com/office/drawing/2014/main" id="{211758B4-A88A-40EF-86A7-C189F2047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531" y="3743695"/>
              <a:ext cx="233521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图片 3">
              <a:extLst>
                <a:ext uri="{FF2B5EF4-FFF2-40B4-BE49-F238E27FC236}">
                  <a16:creationId xmlns:a16="http://schemas.microsoft.com/office/drawing/2014/main" id="{B77CB759-E1BF-4075-A443-FAE2D9CEC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380" y="395642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9CD002D7-0CFB-48F2-9FE2-A6E88E1952C0}"/>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28677" name="文本框 1">
            <a:extLst>
              <a:ext uri="{FF2B5EF4-FFF2-40B4-BE49-F238E27FC236}">
                <a16:creationId xmlns:a16="http://schemas.microsoft.com/office/drawing/2014/main" id="{4086C93C-9180-4FA9-9E48-84348E501CD3}"/>
              </a:ext>
            </a:extLst>
          </p:cNvPr>
          <p:cNvSpPr txBox="1">
            <a:spLocks noChangeArrowheads="1"/>
          </p:cNvSpPr>
          <p:nvPr/>
        </p:nvSpPr>
        <p:spPr bwMode="auto">
          <a:xfrm>
            <a:off x="679450" y="2116440"/>
            <a:ext cx="7459663" cy="113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1600" b="1" dirty="0">
                <a:solidFill>
                  <a:srgbClr val="014D23"/>
                </a:solidFill>
              </a:rPr>
              <a:t>       意识是人脑这样一种特殊物质的机能和属性，是客观世界的主观映像。</a:t>
            </a:r>
            <a:r>
              <a:rPr lang="zh-CN" altLang="en-US" sz="1600" dirty="0"/>
              <a:t>意识是客观内容和主观形式的统一。意识是物质的产物，但又不是物质本身。</a:t>
            </a:r>
            <a:endParaRPr lang="en-US" altLang="zh-CN" sz="1600" dirty="0"/>
          </a:p>
          <a:p>
            <a:pPr algn="just">
              <a:lnSpc>
                <a:spcPct val="120000"/>
              </a:lnSpc>
              <a:spcBef>
                <a:spcPts val="1400"/>
              </a:spcBef>
              <a:buFont typeface="Arial" panose="020B0604020202020204" pitchFamily="34" charset="0"/>
              <a:buNone/>
            </a:pPr>
            <a:r>
              <a:rPr lang="zh-CN" altLang="en-US" sz="1600" dirty="0"/>
              <a:t>“观念的东西不外是移入人的头脑并在人的头脑中改造过的物质的东西而已。”</a:t>
            </a:r>
          </a:p>
        </p:txBody>
      </p:sp>
      <p:sp>
        <p:nvSpPr>
          <p:cNvPr id="28678" name="文本框 3">
            <a:extLst>
              <a:ext uri="{FF2B5EF4-FFF2-40B4-BE49-F238E27FC236}">
                <a16:creationId xmlns:a16="http://schemas.microsoft.com/office/drawing/2014/main" id="{D77DEC2C-BA6B-4FC0-A68C-C03733E41B7A}"/>
              </a:ext>
            </a:extLst>
          </p:cNvPr>
          <p:cNvSpPr txBox="1">
            <a:spLocks noChangeArrowheads="1"/>
          </p:cNvSpPr>
          <p:nvPr/>
        </p:nvSpPr>
        <p:spPr bwMode="auto">
          <a:xfrm>
            <a:off x="381000" y="5824538"/>
            <a:ext cx="33591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意识的内容是客观的</a:t>
            </a:r>
          </a:p>
        </p:txBody>
      </p:sp>
      <p:sp>
        <p:nvSpPr>
          <p:cNvPr id="28679" name="文本框 16">
            <a:extLst>
              <a:ext uri="{FF2B5EF4-FFF2-40B4-BE49-F238E27FC236}">
                <a16:creationId xmlns:a16="http://schemas.microsoft.com/office/drawing/2014/main" id="{B5498889-CD5D-4702-AF0B-4F6827627BF9}"/>
              </a:ext>
            </a:extLst>
          </p:cNvPr>
          <p:cNvSpPr txBox="1">
            <a:spLocks noChangeArrowheads="1"/>
          </p:cNvSpPr>
          <p:nvPr/>
        </p:nvSpPr>
        <p:spPr bwMode="auto">
          <a:xfrm>
            <a:off x="5319713" y="5851525"/>
            <a:ext cx="335756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意识的形式是主观的</a:t>
            </a:r>
          </a:p>
        </p:txBody>
      </p:sp>
      <p:sp>
        <p:nvSpPr>
          <p:cNvPr id="13" name="文本框 12">
            <a:extLst>
              <a:ext uri="{FF2B5EF4-FFF2-40B4-BE49-F238E27FC236}">
                <a16:creationId xmlns:a16="http://schemas.microsoft.com/office/drawing/2014/main" id="{47D74263-DCEF-4EE4-A14E-7359202623F2}"/>
              </a:ext>
            </a:extLst>
          </p:cNvPr>
          <p:cNvSpPr txBox="1"/>
          <p:nvPr/>
        </p:nvSpPr>
        <p:spPr bwMode="auto">
          <a:xfrm>
            <a:off x="4033808" y="1416232"/>
            <a:ext cx="889233" cy="494751"/>
          </a:xfrm>
          <a:prstGeom prst="rect">
            <a:avLst/>
          </a:prstGeom>
          <a:noFill/>
          <a:ln>
            <a:noFill/>
          </a:ln>
        </p:spPr>
        <p:txBody>
          <a:bodyPr wrap="square" rtlCol="0">
            <a:spAutoFit/>
          </a:bodyPr>
          <a:lstStyle/>
          <a:p>
            <a:pPr algn="just">
              <a:lnSpc>
                <a:spcPct val="120000"/>
              </a:lnSpc>
              <a:spcBef>
                <a:spcPts val="1400"/>
              </a:spcBef>
            </a:pPr>
            <a:r>
              <a:rPr lang="zh-CN" altLang="en-US" sz="2400" dirty="0"/>
              <a:t>本质</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A657B02A-E98B-4D4C-8760-D0F8EF89109A}"/>
              </a:ext>
            </a:extLst>
          </p:cNvPr>
          <p:cNvSpPr/>
          <p:nvPr/>
        </p:nvSpPr>
        <p:spPr bwMode="auto">
          <a:xfrm>
            <a:off x="538163" y="1416050"/>
            <a:ext cx="36703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意识对物质具有反作用 </a:t>
            </a:r>
          </a:p>
        </p:txBody>
      </p:sp>
      <p:sp>
        <p:nvSpPr>
          <p:cNvPr id="6" name="文本框 5">
            <a:extLst>
              <a:ext uri="{FF2B5EF4-FFF2-40B4-BE49-F238E27FC236}">
                <a16:creationId xmlns:a16="http://schemas.microsoft.com/office/drawing/2014/main" id="{2EBA70D5-0A9B-46DC-A8A6-DD5F43CB7E75}"/>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grpSp>
        <p:nvGrpSpPr>
          <p:cNvPr id="29700" name="组合 3">
            <a:extLst>
              <a:ext uri="{FF2B5EF4-FFF2-40B4-BE49-F238E27FC236}">
                <a16:creationId xmlns:a16="http://schemas.microsoft.com/office/drawing/2014/main" id="{06890658-2630-41EB-B732-78FE8CEB17DF}"/>
              </a:ext>
            </a:extLst>
          </p:cNvPr>
          <p:cNvGrpSpPr>
            <a:grpSpLocks/>
          </p:cNvGrpSpPr>
          <p:nvPr/>
        </p:nvGrpSpPr>
        <p:grpSpPr bwMode="auto">
          <a:xfrm>
            <a:off x="254000" y="2073275"/>
            <a:ext cx="8636000" cy="3743325"/>
            <a:chOff x="329894" y="1724118"/>
            <a:chExt cx="8637252" cy="3744353"/>
          </a:xfrm>
        </p:grpSpPr>
        <p:grpSp>
          <p:nvGrpSpPr>
            <p:cNvPr id="29701" name="组合 45">
              <a:extLst>
                <a:ext uri="{FF2B5EF4-FFF2-40B4-BE49-F238E27FC236}">
                  <a16:creationId xmlns:a16="http://schemas.microsoft.com/office/drawing/2014/main" id="{A2C9CE74-60F6-4CFD-AFEA-7AAFF2C2C8AC}"/>
                </a:ext>
              </a:extLst>
            </p:cNvPr>
            <p:cNvGrpSpPr>
              <a:grpSpLocks/>
            </p:cNvGrpSpPr>
            <p:nvPr/>
          </p:nvGrpSpPr>
          <p:grpSpPr bwMode="auto">
            <a:xfrm>
              <a:off x="3197740" y="2913879"/>
              <a:ext cx="3488413" cy="2554592"/>
              <a:chOff x="4403562" y="2072139"/>
              <a:chExt cx="5589821" cy="4093468"/>
            </a:xfrm>
          </p:grpSpPr>
          <p:cxnSp>
            <p:nvCxnSpPr>
              <p:cNvPr id="29706" name="肘形连接符 43">
                <a:extLst>
                  <a:ext uri="{FF2B5EF4-FFF2-40B4-BE49-F238E27FC236}">
                    <a16:creationId xmlns:a16="http://schemas.microsoft.com/office/drawing/2014/main" id="{FD4A1FA2-B520-440E-98C9-7A9D61866512}"/>
                  </a:ext>
                </a:extLst>
              </p:cNvPr>
              <p:cNvCxnSpPr>
                <a:cxnSpLocks noChangeShapeType="1"/>
              </p:cNvCxnSpPr>
              <p:nvPr/>
            </p:nvCxnSpPr>
            <p:spPr bwMode="auto">
              <a:xfrm rot="10800000" flipH="1">
                <a:off x="8165779" y="2072139"/>
                <a:ext cx="97575" cy="1919283"/>
              </a:xfrm>
              <a:prstGeom prst="bentConnector2">
                <a:avLst/>
              </a:prstGeom>
              <a:noFill/>
              <a:ln w="9525">
                <a:solidFill>
                  <a:srgbClr val="63B96C"/>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29707" name="肘形连接符 17">
                <a:extLst>
                  <a:ext uri="{FF2B5EF4-FFF2-40B4-BE49-F238E27FC236}">
                    <a16:creationId xmlns:a16="http://schemas.microsoft.com/office/drawing/2014/main" id="{6BD824F0-DB1A-47AB-8AED-A1F7FEEB5BA1}"/>
                  </a:ext>
                </a:extLst>
              </p:cNvPr>
              <p:cNvCxnSpPr>
                <a:cxnSpLocks noChangeShapeType="1"/>
              </p:cNvCxnSpPr>
              <p:nvPr/>
            </p:nvCxnSpPr>
            <p:spPr bwMode="auto">
              <a:xfrm rot="16200000" flipH="1">
                <a:off x="8040439" y="4212663"/>
                <a:ext cx="339879" cy="3566007"/>
              </a:xfrm>
              <a:prstGeom prst="bentConnector2">
                <a:avLst/>
              </a:prstGeom>
              <a:noFill/>
              <a:ln w="9525">
                <a:solidFill>
                  <a:srgbClr val="63B96C"/>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29708" name="肘形连接符 46">
                <a:extLst>
                  <a:ext uri="{FF2B5EF4-FFF2-40B4-BE49-F238E27FC236}">
                    <a16:creationId xmlns:a16="http://schemas.microsoft.com/office/drawing/2014/main" id="{9B279FAF-3D2C-424E-836B-F1B27293E28E}"/>
                  </a:ext>
                </a:extLst>
              </p:cNvPr>
              <p:cNvCxnSpPr>
                <a:cxnSpLocks noChangeShapeType="1"/>
              </p:cNvCxnSpPr>
              <p:nvPr/>
            </p:nvCxnSpPr>
            <p:spPr bwMode="auto">
              <a:xfrm rot="10800000" flipV="1">
                <a:off x="4403562" y="4157348"/>
                <a:ext cx="189833" cy="806936"/>
              </a:xfrm>
              <a:prstGeom prst="bentConnector2">
                <a:avLst/>
              </a:prstGeom>
              <a:noFill/>
              <a:ln w="9525">
                <a:solidFill>
                  <a:srgbClr val="63B96C"/>
                </a:solidFill>
                <a:prstDash val="sysDash"/>
                <a:bevel/>
                <a:headEnd type="oval" w="med" len="med"/>
                <a:tailEnd type="oval" w="med" len="med"/>
              </a:ln>
              <a:extLst>
                <a:ext uri="{909E8E84-426E-40DD-AFC4-6F175D3DCCD1}">
                  <a14:hiddenFill xmlns:a14="http://schemas.microsoft.com/office/drawing/2010/main">
                    <a:noFill/>
                  </a14:hiddenFill>
                </a:ext>
              </a:extLst>
            </p:spPr>
          </p:cxnSp>
          <p:cxnSp>
            <p:nvCxnSpPr>
              <p:cNvPr id="29709" name="肘形连接符 51">
                <a:extLst>
                  <a:ext uri="{FF2B5EF4-FFF2-40B4-BE49-F238E27FC236}">
                    <a16:creationId xmlns:a16="http://schemas.microsoft.com/office/drawing/2014/main" id="{36476670-5720-4347-9D45-345CE879175B}"/>
                  </a:ext>
                </a:extLst>
              </p:cNvPr>
              <p:cNvCxnSpPr>
                <a:cxnSpLocks noChangeShapeType="1"/>
              </p:cNvCxnSpPr>
              <p:nvPr/>
            </p:nvCxnSpPr>
            <p:spPr bwMode="auto">
              <a:xfrm rot="16200000" flipV="1">
                <a:off x="5415645" y="1493698"/>
                <a:ext cx="128132" cy="1904086"/>
              </a:xfrm>
              <a:prstGeom prst="bentConnector2">
                <a:avLst/>
              </a:prstGeom>
              <a:noFill/>
              <a:ln w="9525">
                <a:solidFill>
                  <a:srgbClr val="63B96C"/>
                </a:solidFill>
                <a:prstDash val="sysDash"/>
                <a:bevel/>
                <a:headEnd type="oval" w="med" len="med"/>
                <a:tailEnd type="oval" w="med" len="med"/>
              </a:ln>
              <a:extLst>
                <a:ext uri="{909E8E84-426E-40DD-AFC4-6F175D3DCCD1}">
                  <a14:hiddenFill xmlns:a14="http://schemas.microsoft.com/office/drawing/2010/main">
                    <a:noFill/>
                  </a14:hiddenFill>
                </a:ext>
              </a:extLst>
            </p:spPr>
          </p:cxnSp>
          <p:grpSp>
            <p:nvGrpSpPr>
              <p:cNvPr id="29710" name="Group 3">
                <a:extLst>
                  <a:ext uri="{FF2B5EF4-FFF2-40B4-BE49-F238E27FC236}">
                    <a16:creationId xmlns:a16="http://schemas.microsoft.com/office/drawing/2014/main" id="{8F4DD153-35C2-4795-BBB8-863E3890A0BC}"/>
                  </a:ext>
                </a:extLst>
              </p:cNvPr>
              <p:cNvGrpSpPr>
                <a:grpSpLocks/>
              </p:cNvGrpSpPr>
              <p:nvPr/>
            </p:nvGrpSpPr>
            <p:grpSpPr bwMode="auto">
              <a:xfrm>
                <a:off x="4689910" y="2653888"/>
                <a:ext cx="3494611" cy="3239562"/>
                <a:chOff x="3898436" y="1805128"/>
                <a:chExt cx="4494153" cy="4166154"/>
              </a:xfrm>
            </p:grpSpPr>
            <p:sp>
              <p:nvSpPr>
                <p:cNvPr id="52" name="椭圆 12">
                  <a:extLst>
                    <a:ext uri="{FF2B5EF4-FFF2-40B4-BE49-F238E27FC236}">
                      <a16:creationId xmlns:a16="http://schemas.microsoft.com/office/drawing/2014/main" id="{CEEEE883-2FAE-4500-BAF5-31277BD8D79A}"/>
                    </a:ext>
                  </a:extLst>
                </p:cNvPr>
                <p:cNvSpPr>
                  <a:spLocks noChangeArrowheads="1"/>
                </p:cNvSpPr>
                <p:nvPr/>
              </p:nvSpPr>
              <p:spPr bwMode="auto">
                <a:xfrm flipH="1">
                  <a:off x="5881825" y="1805522"/>
                  <a:ext cx="513682" cy="513751"/>
                </a:xfrm>
                <a:prstGeom prst="ellipse">
                  <a:avLst/>
                </a:prstGeom>
                <a:solidFill>
                  <a:sysClr val="window" lastClr="FFFFFF"/>
                </a:solidFill>
                <a:ln w="76200" cap="flat" cmpd="sng">
                  <a:solidFill>
                    <a:srgbClr val="FEA600"/>
                  </a:solidFill>
                  <a:bevel/>
                </a:ln>
              </p:spPr>
              <p:txBody>
                <a:bodyPr anchor="ctr"/>
                <a:lstStyle/>
                <a:p>
                  <a:pPr algn="just" defTabSz="914400" eaLnBrk="1" hangingPunct="1">
                    <a:lnSpc>
                      <a:spcPct val="120000"/>
                    </a:lnSpc>
                    <a:defRPr/>
                  </a:pPr>
                  <a:endParaRPr lang="en-US" altLang="en-US" sz="800" kern="0">
                    <a:solidFill>
                      <a:srgbClr val="000000"/>
                    </a:solidFill>
                    <a:sym typeface="Arial" panose="020B0604020202020204" pitchFamily="34" charset="0"/>
                  </a:endParaRPr>
                </a:p>
              </p:txBody>
            </p:sp>
            <p:sp>
              <p:nvSpPr>
                <p:cNvPr id="53" name="椭圆 10">
                  <a:extLst>
                    <a:ext uri="{FF2B5EF4-FFF2-40B4-BE49-F238E27FC236}">
                      <a16:creationId xmlns:a16="http://schemas.microsoft.com/office/drawing/2014/main" id="{51A1F407-C7EB-4BE2-81D6-4D99644EDA88}"/>
                    </a:ext>
                  </a:extLst>
                </p:cNvPr>
                <p:cNvSpPr>
                  <a:spLocks noChangeArrowheads="1"/>
                </p:cNvSpPr>
                <p:nvPr/>
              </p:nvSpPr>
              <p:spPr bwMode="auto">
                <a:xfrm flipH="1">
                  <a:off x="7769691" y="3503841"/>
                  <a:ext cx="516955" cy="517022"/>
                </a:xfrm>
                <a:prstGeom prst="ellipse">
                  <a:avLst/>
                </a:prstGeom>
                <a:solidFill>
                  <a:sysClr val="window" lastClr="FFFFFF"/>
                </a:solidFill>
                <a:ln w="76200" cap="flat" cmpd="sng">
                  <a:solidFill>
                    <a:srgbClr val="A6A6A6"/>
                  </a:solidFill>
                  <a:bevel/>
                </a:ln>
              </p:spPr>
              <p:txBody>
                <a:bodyPr anchor="ctr"/>
                <a:lstStyle/>
                <a:p>
                  <a:pPr algn="just" defTabSz="914400" eaLnBrk="1" hangingPunct="1">
                    <a:lnSpc>
                      <a:spcPct val="120000"/>
                    </a:lnSpc>
                    <a:defRPr/>
                  </a:pPr>
                  <a:endParaRPr lang="en-US" altLang="en-US" sz="800" kern="0">
                    <a:solidFill>
                      <a:srgbClr val="000000"/>
                    </a:solidFill>
                    <a:sym typeface="Arial" panose="020B0604020202020204" pitchFamily="34" charset="0"/>
                  </a:endParaRPr>
                </a:p>
              </p:txBody>
            </p:sp>
            <p:sp>
              <p:nvSpPr>
                <p:cNvPr id="54" name="椭圆 11">
                  <a:extLst>
                    <a:ext uri="{FF2B5EF4-FFF2-40B4-BE49-F238E27FC236}">
                      <a16:creationId xmlns:a16="http://schemas.microsoft.com/office/drawing/2014/main" id="{2079B27A-8190-4FE2-BFCC-9E2DCC05F6C6}"/>
                    </a:ext>
                  </a:extLst>
                </p:cNvPr>
                <p:cNvSpPr>
                  <a:spLocks noChangeArrowheads="1"/>
                </p:cNvSpPr>
                <p:nvPr/>
              </p:nvSpPr>
              <p:spPr bwMode="auto">
                <a:xfrm flipH="1">
                  <a:off x="5881825" y="5241426"/>
                  <a:ext cx="513682" cy="517022"/>
                </a:xfrm>
                <a:prstGeom prst="ellipse">
                  <a:avLst/>
                </a:prstGeom>
                <a:solidFill>
                  <a:sysClr val="window" lastClr="FFFFFF"/>
                </a:solidFill>
                <a:ln w="76200" cap="flat" cmpd="sng">
                  <a:solidFill>
                    <a:srgbClr val="A6A6A6"/>
                  </a:solidFill>
                  <a:bevel/>
                </a:ln>
              </p:spPr>
              <p:txBody>
                <a:bodyPr anchor="ctr"/>
                <a:lstStyle/>
                <a:p>
                  <a:pPr algn="just" defTabSz="914400" eaLnBrk="1" hangingPunct="1">
                    <a:lnSpc>
                      <a:spcPct val="120000"/>
                    </a:lnSpc>
                    <a:defRPr/>
                  </a:pPr>
                  <a:endParaRPr lang="en-US" altLang="en-US" sz="800" kern="0">
                    <a:solidFill>
                      <a:srgbClr val="000000"/>
                    </a:solidFill>
                    <a:sym typeface="Arial" panose="020B0604020202020204" pitchFamily="34" charset="0"/>
                  </a:endParaRPr>
                </a:p>
              </p:txBody>
            </p:sp>
            <p:sp>
              <p:nvSpPr>
                <p:cNvPr id="55" name="椭圆 44">
                  <a:extLst>
                    <a:ext uri="{FF2B5EF4-FFF2-40B4-BE49-F238E27FC236}">
                      <a16:creationId xmlns:a16="http://schemas.microsoft.com/office/drawing/2014/main" id="{0B336F0E-F850-4229-ABCA-61DD57E92D3F}"/>
                    </a:ext>
                  </a:extLst>
                </p:cNvPr>
                <p:cNvSpPr>
                  <a:spLocks noChangeArrowheads="1"/>
                </p:cNvSpPr>
                <p:nvPr/>
              </p:nvSpPr>
              <p:spPr bwMode="auto">
                <a:xfrm flipH="1">
                  <a:off x="4010316" y="3503841"/>
                  <a:ext cx="516955" cy="513749"/>
                </a:xfrm>
                <a:prstGeom prst="ellipse">
                  <a:avLst/>
                </a:prstGeom>
                <a:solidFill>
                  <a:sysClr val="window" lastClr="FFFFFF"/>
                </a:solidFill>
                <a:ln w="76200" cap="flat" cmpd="sng">
                  <a:solidFill>
                    <a:srgbClr val="FEA600"/>
                  </a:solidFill>
                  <a:bevel/>
                </a:ln>
              </p:spPr>
              <p:txBody>
                <a:bodyPr anchor="ctr"/>
                <a:lstStyle/>
                <a:p>
                  <a:pPr algn="just" defTabSz="914400" eaLnBrk="1" hangingPunct="1">
                    <a:lnSpc>
                      <a:spcPct val="120000"/>
                    </a:lnSpc>
                    <a:defRPr/>
                  </a:pPr>
                  <a:endParaRPr lang="en-US" altLang="en-US" sz="800" kern="0">
                    <a:solidFill>
                      <a:srgbClr val="000000"/>
                    </a:solidFill>
                    <a:sym typeface="Arial" panose="020B0604020202020204" pitchFamily="34" charset="0"/>
                  </a:endParaRPr>
                </a:p>
              </p:txBody>
            </p:sp>
            <p:sp>
              <p:nvSpPr>
                <p:cNvPr id="56" name="左弧形箭头 1">
                  <a:extLst>
                    <a:ext uri="{FF2B5EF4-FFF2-40B4-BE49-F238E27FC236}">
                      <a16:creationId xmlns:a16="http://schemas.microsoft.com/office/drawing/2014/main" id="{8A50BD7E-84A2-40DA-874A-5F5DDAAE0F1F}"/>
                    </a:ext>
                  </a:extLst>
                </p:cNvPr>
                <p:cNvSpPr>
                  <a:spLocks noChangeArrowheads="1"/>
                </p:cNvSpPr>
                <p:nvPr/>
              </p:nvSpPr>
              <p:spPr bwMode="auto">
                <a:xfrm>
                  <a:off x="3899073" y="1805522"/>
                  <a:ext cx="1891140" cy="4165626"/>
                </a:xfrm>
                <a:prstGeom prst="curvedRightArrow">
                  <a:avLst>
                    <a:gd name="adj1" fmla="val 24996"/>
                    <a:gd name="adj2" fmla="val 50022"/>
                    <a:gd name="adj3" fmla="val 25000"/>
                  </a:avLst>
                </a:prstGeom>
                <a:solidFill>
                  <a:srgbClr val="FEA600"/>
                </a:solidFill>
                <a:ln>
                  <a:noFill/>
                </a:ln>
              </p:spPr>
              <p:txBody>
                <a:bodyPr anchor="ctr"/>
                <a:lstStyle/>
                <a:p>
                  <a:pPr algn="just" defTabSz="914400" eaLnBrk="1" hangingPunct="1">
                    <a:lnSpc>
                      <a:spcPct val="120000"/>
                    </a:lnSpc>
                    <a:defRPr/>
                  </a:pPr>
                  <a:endParaRPr lang="en-US" altLang="en-US" sz="800" kern="0">
                    <a:solidFill>
                      <a:prstClr val="black"/>
                    </a:solidFill>
                    <a:sym typeface="Arial" panose="020B0604020202020204" pitchFamily="34" charset="0"/>
                  </a:endParaRPr>
                </a:p>
              </p:txBody>
            </p:sp>
            <p:sp>
              <p:nvSpPr>
                <p:cNvPr id="57" name="左弧形箭头 39">
                  <a:extLst>
                    <a:ext uri="{FF2B5EF4-FFF2-40B4-BE49-F238E27FC236}">
                      <a16:creationId xmlns:a16="http://schemas.microsoft.com/office/drawing/2014/main" id="{7348E9B5-68DC-4ABF-96F0-3CAD2266EB59}"/>
                    </a:ext>
                  </a:extLst>
                </p:cNvPr>
                <p:cNvSpPr>
                  <a:spLocks noChangeArrowheads="1"/>
                </p:cNvSpPr>
                <p:nvPr/>
              </p:nvSpPr>
              <p:spPr bwMode="auto">
                <a:xfrm flipH="1">
                  <a:off x="6496936" y="1805522"/>
                  <a:ext cx="1894410" cy="4165626"/>
                </a:xfrm>
                <a:prstGeom prst="curvedRightArrow">
                  <a:avLst>
                    <a:gd name="adj1" fmla="val 24980"/>
                    <a:gd name="adj2" fmla="val 49990"/>
                    <a:gd name="adj3" fmla="val 25000"/>
                  </a:avLst>
                </a:prstGeom>
                <a:solidFill>
                  <a:srgbClr val="A6A6A6"/>
                </a:solidFill>
                <a:ln>
                  <a:noFill/>
                </a:ln>
              </p:spPr>
              <p:txBody>
                <a:bodyPr anchor="ctr"/>
                <a:lstStyle/>
                <a:p>
                  <a:pPr algn="just" defTabSz="914400" eaLnBrk="1" hangingPunct="1">
                    <a:lnSpc>
                      <a:spcPct val="120000"/>
                    </a:lnSpc>
                    <a:defRPr/>
                  </a:pPr>
                  <a:endParaRPr lang="en-US" altLang="en-US" sz="800" kern="0">
                    <a:solidFill>
                      <a:prstClr val="black"/>
                    </a:solidFill>
                    <a:sym typeface="Arial" panose="020B0604020202020204" pitchFamily="34" charset="0"/>
                  </a:endParaRPr>
                </a:p>
              </p:txBody>
            </p:sp>
            <p:grpSp>
              <p:nvGrpSpPr>
                <p:cNvPr id="29717" name="Group 69">
                  <a:extLst>
                    <a:ext uri="{FF2B5EF4-FFF2-40B4-BE49-F238E27FC236}">
                      <a16:creationId xmlns:a16="http://schemas.microsoft.com/office/drawing/2014/main" id="{923D756D-CE39-44AC-A50B-8A75122CF9EA}"/>
                    </a:ext>
                  </a:extLst>
                </p:cNvPr>
                <p:cNvGrpSpPr>
                  <a:grpSpLocks/>
                </p:cNvGrpSpPr>
                <p:nvPr/>
              </p:nvGrpSpPr>
              <p:grpSpPr bwMode="auto">
                <a:xfrm>
                  <a:off x="5981622" y="5340718"/>
                  <a:ext cx="317153" cy="317695"/>
                  <a:chOff x="9145588" y="4435471"/>
                  <a:chExt cx="464344" cy="465137"/>
                </a:xfrm>
              </p:grpSpPr>
              <p:sp>
                <p:nvSpPr>
                  <p:cNvPr id="73" name="AutoShape 7">
                    <a:extLst>
                      <a:ext uri="{FF2B5EF4-FFF2-40B4-BE49-F238E27FC236}">
                        <a16:creationId xmlns:a16="http://schemas.microsoft.com/office/drawing/2014/main" id="{824B9FF4-80A9-4429-A68F-777600A83706}"/>
                      </a:ext>
                    </a:extLst>
                  </p:cNvPr>
                  <p:cNvSpPr/>
                  <p:nvPr/>
                </p:nvSpPr>
                <p:spPr bwMode="auto">
                  <a:xfrm>
                    <a:off x="9128814" y="4433826"/>
                    <a:ext cx="479033" cy="464724"/>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4" name="AutoShape 8">
                    <a:extLst>
                      <a:ext uri="{FF2B5EF4-FFF2-40B4-BE49-F238E27FC236}">
                        <a16:creationId xmlns:a16="http://schemas.microsoft.com/office/drawing/2014/main" id="{6BDBEC87-25CA-44FE-A283-E50BBB665721}"/>
                      </a:ext>
                    </a:extLst>
                  </p:cNvPr>
                  <p:cNvSpPr/>
                  <p:nvPr/>
                </p:nvSpPr>
                <p:spPr bwMode="auto">
                  <a:xfrm>
                    <a:off x="9344380" y="4635046"/>
                    <a:ext cx="62273" cy="57491"/>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5" name="AutoShape 9">
                    <a:extLst>
                      <a:ext uri="{FF2B5EF4-FFF2-40B4-BE49-F238E27FC236}">
                        <a16:creationId xmlns:a16="http://schemas.microsoft.com/office/drawing/2014/main" id="{40F2BA96-8138-4F47-9098-E9C2580C753A}"/>
                      </a:ext>
                    </a:extLst>
                  </p:cNvPr>
                  <p:cNvSpPr/>
                  <p:nvPr/>
                </p:nvSpPr>
                <p:spPr bwMode="auto">
                  <a:xfrm>
                    <a:off x="9286896" y="4577555"/>
                    <a:ext cx="177241" cy="17726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6" name="AutoShape 10">
                    <a:extLst>
                      <a:ext uri="{FF2B5EF4-FFF2-40B4-BE49-F238E27FC236}">
                        <a16:creationId xmlns:a16="http://schemas.microsoft.com/office/drawing/2014/main" id="{9C0DC953-44D6-4E54-97CC-3DC129AA9BBC}"/>
                      </a:ext>
                    </a:extLst>
                  </p:cNvPr>
                  <p:cNvSpPr/>
                  <p:nvPr/>
                </p:nvSpPr>
                <p:spPr bwMode="auto">
                  <a:xfrm>
                    <a:off x="9406653" y="4692537"/>
                    <a:ext cx="71857" cy="76655"/>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7" name="AutoShape 11">
                    <a:extLst>
                      <a:ext uri="{FF2B5EF4-FFF2-40B4-BE49-F238E27FC236}">
                        <a16:creationId xmlns:a16="http://schemas.microsoft.com/office/drawing/2014/main" id="{97BE6E9C-3C35-49AA-9B7E-8D7E8AF78040}"/>
                      </a:ext>
                    </a:extLst>
                  </p:cNvPr>
                  <p:cNvSpPr/>
                  <p:nvPr/>
                </p:nvSpPr>
                <p:spPr bwMode="auto">
                  <a:xfrm>
                    <a:off x="9435395" y="4726076"/>
                    <a:ext cx="100599" cy="105401"/>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8" name="AutoShape 12">
                    <a:extLst>
                      <a:ext uri="{FF2B5EF4-FFF2-40B4-BE49-F238E27FC236}">
                        <a16:creationId xmlns:a16="http://schemas.microsoft.com/office/drawing/2014/main" id="{95ED8590-833D-4832-BCE4-68CBC7BCC14C}"/>
                      </a:ext>
                    </a:extLst>
                  </p:cNvPr>
                  <p:cNvSpPr/>
                  <p:nvPr/>
                </p:nvSpPr>
                <p:spPr bwMode="auto">
                  <a:xfrm>
                    <a:off x="9421025" y="4711701"/>
                    <a:ext cx="86226" cy="8623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9" name="AutoShape 13">
                    <a:extLst>
                      <a:ext uri="{FF2B5EF4-FFF2-40B4-BE49-F238E27FC236}">
                        <a16:creationId xmlns:a16="http://schemas.microsoft.com/office/drawing/2014/main" id="{5A62C07D-C746-47B7-B271-706D720748C3}"/>
                      </a:ext>
                    </a:extLst>
                  </p:cNvPr>
                  <p:cNvSpPr/>
                  <p:nvPr/>
                </p:nvSpPr>
                <p:spPr bwMode="auto">
                  <a:xfrm>
                    <a:off x="9272524" y="4563183"/>
                    <a:ext cx="71857" cy="76655"/>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80" name="AutoShape 14">
                    <a:extLst>
                      <a:ext uri="{FF2B5EF4-FFF2-40B4-BE49-F238E27FC236}">
                        <a16:creationId xmlns:a16="http://schemas.microsoft.com/office/drawing/2014/main" id="{A1DCD693-9A2F-4636-9441-114FF5BE3DBF}"/>
                      </a:ext>
                    </a:extLst>
                  </p:cNvPr>
                  <p:cNvSpPr/>
                  <p:nvPr/>
                </p:nvSpPr>
                <p:spPr bwMode="auto">
                  <a:xfrm>
                    <a:off x="9215040" y="4505692"/>
                    <a:ext cx="105387" cy="105401"/>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81" name="AutoShape 15">
                    <a:extLst>
                      <a:ext uri="{FF2B5EF4-FFF2-40B4-BE49-F238E27FC236}">
                        <a16:creationId xmlns:a16="http://schemas.microsoft.com/office/drawing/2014/main" id="{7D6BF8B8-EA3E-4D8C-8050-66E9EC22F36C}"/>
                      </a:ext>
                    </a:extLst>
                  </p:cNvPr>
                  <p:cNvSpPr/>
                  <p:nvPr/>
                </p:nvSpPr>
                <p:spPr bwMode="auto">
                  <a:xfrm>
                    <a:off x="9243782" y="4534438"/>
                    <a:ext cx="91018" cy="91027"/>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grpSp>
            <p:grpSp>
              <p:nvGrpSpPr>
                <p:cNvPr id="29718" name="Group 79">
                  <a:extLst>
                    <a:ext uri="{FF2B5EF4-FFF2-40B4-BE49-F238E27FC236}">
                      <a16:creationId xmlns:a16="http://schemas.microsoft.com/office/drawing/2014/main" id="{2BF511B9-6BD1-4763-BD28-9C266BD89DFD}"/>
                    </a:ext>
                  </a:extLst>
                </p:cNvPr>
                <p:cNvGrpSpPr>
                  <a:grpSpLocks/>
                </p:cNvGrpSpPr>
                <p:nvPr/>
              </p:nvGrpSpPr>
              <p:grpSpPr bwMode="auto">
                <a:xfrm>
                  <a:off x="7864379" y="3622133"/>
                  <a:ext cx="317153" cy="317695"/>
                  <a:chOff x="7287419" y="3505994"/>
                  <a:chExt cx="464344" cy="465138"/>
                </a:xfrm>
              </p:grpSpPr>
              <p:sp>
                <p:nvSpPr>
                  <p:cNvPr id="67" name="AutoShape 37">
                    <a:extLst>
                      <a:ext uri="{FF2B5EF4-FFF2-40B4-BE49-F238E27FC236}">
                        <a16:creationId xmlns:a16="http://schemas.microsoft.com/office/drawing/2014/main" id="{4A3A4D6E-5710-4663-A4FA-BC1DDC6D6CF5}"/>
                      </a:ext>
                    </a:extLst>
                  </p:cNvPr>
                  <p:cNvSpPr/>
                  <p:nvPr/>
                </p:nvSpPr>
                <p:spPr bwMode="auto">
                  <a:xfrm>
                    <a:off x="7287709" y="3548396"/>
                    <a:ext cx="421549" cy="421604"/>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68" name="AutoShape 38">
                    <a:extLst>
                      <a:ext uri="{FF2B5EF4-FFF2-40B4-BE49-F238E27FC236}">
                        <a16:creationId xmlns:a16="http://schemas.microsoft.com/office/drawing/2014/main" id="{BF1558F2-525F-4EA1-9CF9-EF567B6948D5}"/>
                      </a:ext>
                    </a:extLst>
                  </p:cNvPr>
                  <p:cNvSpPr/>
                  <p:nvPr/>
                </p:nvSpPr>
                <p:spPr bwMode="auto">
                  <a:xfrm>
                    <a:off x="7488903" y="3740034"/>
                    <a:ext cx="76645" cy="71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69" name="AutoShape 39">
                    <a:extLst>
                      <a:ext uri="{FF2B5EF4-FFF2-40B4-BE49-F238E27FC236}">
                        <a16:creationId xmlns:a16="http://schemas.microsoft.com/office/drawing/2014/main" id="{EB4CEB4A-D89F-448C-AD4D-97CD61948075}"/>
                      </a:ext>
                    </a:extLst>
                  </p:cNvPr>
                  <p:cNvSpPr/>
                  <p:nvPr/>
                </p:nvSpPr>
                <p:spPr bwMode="auto">
                  <a:xfrm>
                    <a:off x="7680516" y="3505279"/>
                    <a:ext cx="71853" cy="71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0" name="AutoShape 40">
                    <a:extLst>
                      <a:ext uri="{FF2B5EF4-FFF2-40B4-BE49-F238E27FC236}">
                        <a16:creationId xmlns:a16="http://schemas.microsoft.com/office/drawing/2014/main" id="{8365E93B-0282-4214-9334-303EBDD9DEFB}"/>
                      </a:ext>
                    </a:extLst>
                  </p:cNvPr>
                  <p:cNvSpPr/>
                  <p:nvPr/>
                </p:nvSpPr>
                <p:spPr bwMode="auto">
                  <a:xfrm>
                    <a:off x="7402677" y="3725663"/>
                    <a:ext cx="57484" cy="574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1" name="AutoShape 41">
                    <a:extLst>
                      <a:ext uri="{FF2B5EF4-FFF2-40B4-BE49-F238E27FC236}">
                        <a16:creationId xmlns:a16="http://schemas.microsoft.com/office/drawing/2014/main" id="{78A95ADD-B68F-4FCD-86A6-78C5CDBE4D31}"/>
                      </a:ext>
                    </a:extLst>
                  </p:cNvPr>
                  <p:cNvSpPr/>
                  <p:nvPr/>
                </p:nvSpPr>
                <p:spPr bwMode="auto">
                  <a:xfrm>
                    <a:off x="7460161" y="3826272"/>
                    <a:ext cx="28742" cy="287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72" name="AutoShape 42">
                    <a:extLst>
                      <a:ext uri="{FF2B5EF4-FFF2-40B4-BE49-F238E27FC236}">
                        <a16:creationId xmlns:a16="http://schemas.microsoft.com/office/drawing/2014/main" id="{3DACF48F-EFD9-4324-97BF-0698E1174BFD}"/>
                      </a:ext>
                    </a:extLst>
                  </p:cNvPr>
                  <p:cNvSpPr/>
                  <p:nvPr/>
                </p:nvSpPr>
                <p:spPr bwMode="auto">
                  <a:xfrm>
                    <a:off x="7694886" y="3605887"/>
                    <a:ext cx="28742" cy="287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rgbClr val="A6A6A6"/>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grpSp>
            <p:grpSp>
              <p:nvGrpSpPr>
                <p:cNvPr id="29719" name="Group 86">
                  <a:extLst>
                    <a:ext uri="{FF2B5EF4-FFF2-40B4-BE49-F238E27FC236}">
                      <a16:creationId xmlns:a16="http://schemas.microsoft.com/office/drawing/2014/main" id="{E6044A67-3FF9-4BB1-BCE2-B01AE6E318AD}"/>
                    </a:ext>
                  </a:extLst>
                </p:cNvPr>
                <p:cNvGrpSpPr>
                  <a:grpSpLocks/>
                </p:cNvGrpSpPr>
                <p:nvPr/>
              </p:nvGrpSpPr>
              <p:grpSpPr bwMode="auto">
                <a:xfrm>
                  <a:off x="4146275" y="3609544"/>
                  <a:ext cx="238001" cy="317695"/>
                  <a:chOff x="2639220" y="3510754"/>
                  <a:chExt cx="348456" cy="465137"/>
                </a:xfrm>
              </p:grpSpPr>
              <p:sp>
                <p:nvSpPr>
                  <p:cNvPr id="65" name="AutoShape 115">
                    <a:extLst>
                      <a:ext uri="{FF2B5EF4-FFF2-40B4-BE49-F238E27FC236}">
                        <a16:creationId xmlns:a16="http://schemas.microsoft.com/office/drawing/2014/main" id="{9E1CEC07-8B88-49FD-BE9E-6C570B58E2FB}"/>
                      </a:ext>
                    </a:extLst>
                  </p:cNvPr>
                  <p:cNvSpPr/>
                  <p:nvPr/>
                </p:nvSpPr>
                <p:spPr bwMode="auto">
                  <a:xfrm>
                    <a:off x="2641356" y="3509305"/>
                    <a:ext cx="344904" cy="464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FEA600"/>
                  </a:solidFill>
                  <a:ln>
                    <a:noFill/>
                  </a:ln>
                  <a:effectLst/>
                </p:spPr>
                <p:txBody>
                  <a:bodyPr lIns="17445" tIns="17445" rIns="17445" bIns="17445" anchor="ctr"/>
                  <a:lstStyle/>
                  <a:p>
                    <a:pPr algn="just" defTabSz="208915" eaLnBrk="1">
                      <a:lnSpc>
                        <a:spcPct val="120000"/>
                      </a:lnSpc>
                      <a:defRPr/>
                    </a:pPr>
                    <a:endParaRPr lang="en-US" sz="800" kern="0">
                      <a:solidFill>
                        <a:srgbClr val="FFFFFF"/>
                      </a:solidFill>
                      <a:effectLst>
                        <a:outerShdw blurRad="38100" dist="38100" dir="2700000" algn="tl">
                          <a:srgbClr val="000000"/>
                        </a:outerShdw>
                      </a:effectLst>
                      <a:sym typeface="Arial" panose="020B0604020202020204" pitchFamily="34" charset="0"/>
                    </a:endParaRPr>
                  </a:p>
                </p:txBody>
              </p:sp>
              <p:sp>
                <p:nvSpPr>
                  <p:cNvPr id="66" name="AutoShape 116">
                    <a:extLst>
                      <a:ext uri="{FF2B5EF4-FFF2-40B4-BE49-F238E27FC236}">
                        <a16:creationId xmlns:a16="http://schemas.microsoft.com/office/drawing/2014/main" id="{7E9D4FBE-FAF3-40ED-9B0E-C3C49521F011}"/>
                      </a:ext>
                    </a:extLst>
                  </p:cNvPr>
                  <p:cNvSpPr/>
                  <p:nvPr/>
                </p:nvSpPr>
                <p:spPr bwMode="auto">
                  <a:xfrm>
                    <a:off x="2785067" y="3787180"/>
                    <a:ext cx="57484" cy="86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FEA600"/>
                  </a:solidFill>
                  <a:ln>
                    <a:noFill/>
                  </a:ln>
                  <a:effectLst/>
                </p:spPr>
                <p:txBody>
                  <a:bodyPr lIns="17445" tIns="17445" rIns="17445" bIns="17445" anchor="ctr"/>
                  <a:lstStyle/>
                  <a:p>
                    <a:pPr algn="just" defTabSz="208915" eaLnBrk="1">
                      <a:lnSpc>
                        <a:spcPct val="120000"/>
                      </a:lnSpc>
                      <a:defRPr/>
                    </a:pPr>
                    <a:endParaRPr lang="en-US" sz="800" kern="0">
                      <a:solidFill>
                        <a:srgbClr val="FFFFFF"/>
                      </a:solidFill>
                      <a:effectLst>
                        <a:outerShdw blurRad="38100" dist="38100" dir="2700000" algn="tl">
                          <a:srgbClr val="000000"/>
                        </a:outerShdw>
                      </a:effectLst>
                      <a:sym typeface="Arial" panose="020B0604020202020204" pitchFamily="34" charset="0"/>
                    </a:endParaRPr>
                  </a:p>
                </p:txBody>
              </p:sp>
            </p:grpSp>
            <p:grpSp>
              <p:nvGrpSpPr>
                <p:cNvPr id="29720" name="Group 89">
                  <a:extLst>
                    <a:ext uri="{FF2B5EF4-FFF2-40B4-BE49-F238E27FC236}">
                      <a16:creationId xmlns:a16="http://schemas.microsoft.com/office/drawing/2014/main" id="{4D4140D7-DF11-4F06-BD5B-7828A1FD8260}"/>
                    </a:ext>
                  </a:extLst>
                </p:cNvPr>
                <p:cNvGrpSpPr>
                  <a:grpSpLocks/>
                </p:cNvGrpSpPr>
                <p:nvPr/>
              </p:nvGrpSpPr>
              <p:grpSpPr bwMode="auto">
                <a:xfrm>
                  <a:off x="5992776" y="1913195"/>
                  <a:ext cx="317153" cy="317153"/>
                  <a:chOff x="4439444" y="1652588"/>
                  <a:chExt cx="464344" cy="464344"/>
                </a:xfrm>
              </p:grpSpPr>
              <p:sp>
                <p:nvSpPr>
                  <p:cNvPr id="62" name="AutoShape 136">
                    <a:extLst>
                      <a:ext uri="{FF2B5EF4-FFF2-40B4-BE49-F238E27FC236}">
                        <a16:creationId xmlns:a16="http://schemas.microsoft.com/office/drawing/2014/main" id="{25F7D639-2F7E-40B1-BAEF-FFDBD1CD273F}"/>
                      </a:ext>
                    </a:extLst>
                  </p:cNvPr>
                  <p:cNvSpPr/>
                  <p:nvPr/>
                </p:nvSpPr>
                <p:spPr bwMode="auto">
                  <a:xfrm>
                    <a:off x="4688970" y="1710538"/>
                    <a:ext cx="148499" cy="1533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rgbClr val="FEA600"/>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63" name="AutoShape 137">
                    <a:extLst>
                      <a:ext uri="{FF2B5EF4-FFF2-40B4-BE49-F238E27FC236}">
                        <a16:creationId xmlns:a16="http://schemas.microsoft.com/office/drawing/2014/main" id="{630D6C07-DF40-4778-8B0E-9DB1CAFCC4BE}"/>
                      </a:ext>
                    </a:extLst>
                  </p:cNvPr>
                  <p:cNvSpPr/>
                  <p:nvPr/>
                </p:nvSpPr>
                <p:spPr bwMode="auto">
                  <a:xfrm>
                    <a:off x="4439872" y="1653047"/>
                    <a:ext cx="464661" cy="464721"/>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rgbClr val="FEA600"/>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sp>
                <p:nvSpPr>
                  <p:cNvPr id="64" name="AutoShape 138">
                    <a:extLst>
                      <a:ext uri="{FF2B5EF4-FFF2-40B4-BE49-F238E27FC236}">
                        <a16:creationId xmlns:a16="http://schemas.microsoft.com/office/drawing/2014/main" id="{9D2D3053-F70F-4ECA-AAB1-51A2330EDF33}"/>
                      </a:ext>
                    </a:extLst>
                  </p:cNvPr>
                  <p:cNvSpPr/>
                  <p:nvPr/>
                </p:nvSpPr>
                <p:spPr bwMode="auto">
                  <a:xfrm>
                    <a:off x="4688970" y="1653047"/>
                    <a:ext cx="215563" cy="2155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rgbClr val="FEA600"/>
                  </a:solidFill>
                  <a:ln>
                    <a:noFill/>
                  </a:ln>
                  <a:effectLst/>
                </p:spPr>
                <p:txBody>
                  <a:bodyPr lIns="17445" tIns="17445" rIns="17445" bIns="17445" anchor="ctr"/>
                  <a:lstStyle/>
                  <a:p>
                    <a:pPr algn="just" defTabSz="208915" eaLnBrk="1">
                      <a:lnSpc>
                        <a:spcPct val="120000"/>
                      </a:lnSpc>
                      <a:defRPr/>
                    </a:pPr>
                    <a:endParaRPr lang="en-US" sz="800" kern="0">
                      <a:solidFill>
                        <a:prstClr val="black"/>
                      </a:solidFill>
                      <a:sym typeface="Arial" panose="020B0604020202020204" pitchFamily="34" charset="0"/>
                    </a:endParaRPr>
                  </a:p>
                </p:txBody>
              </p:sp>
            </p:grpSp>
          </p:grpSp>
        </p:grpSp>
        <p:sp>
          <p:nvSpPr>
            <p:cNvPr id="29702" name="文本框 2">
              <a:extLst>
                <a:ext uri="{FF2B5EF4-FFF2-40B4-BE49-F238E27FC236}">
                  <a16:creationId xmlns:a16="http://schemas.microsoft.com/office/drawing/2014/main" id="{8C34836A-C6A0-44D7-BECF-C9C9BE01CA94}"/>
                </a:ext>
              </a:extLst>
            </p:cNvPr>
            <p:cNvSpPr txBox="1">
              <a:spLocks noChangeArrowheads="1"/>
            </p:cNvSpPr>
            <p:nvPr/>
          </p:nvSpPr>
          <p:spPr bwMode="auto">
            <a:xfrm>
              <a:off x="331447" y="2676774"/>
              <a:ext cx="2698476"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en-US" altLang="zh-CN" sz="2400" dirty="0"/>
                <a:t>1.</a:t>
              </a:r>
              <a:r>
                <a:rPr lang="zh-CN" altLang="en-US" sz="2400" dirty="0"/>
                <a:t>意识具有目的性和计划性</a:t>
              </a:r>
            </a:p>
          </p:txBody>
        </p:sp>
        <p:sp>
          <p:nvSpPr>
            <p:cNvPr id="29703" name="文本框 81">
              <a:extLst>
                <a:ext uri="{FF2B5EF4-FFF2-40B4-BE49-F238E27FC236}">
                  <a16:creationId xmlns:a16="http://schemas.microsoft.com/office/drawing/2014/main" id="{2D5EA0EF-2C3F-40B8-B71B-1D23487E78CA}"/>
                </a:ext>
              </a:extLst>
            </p:cNvPr>
            <p:cNvSpPr txBox="1">
              <a:spLocks noChangeArrowheads="1"/>
            </p:cNvSpPr>
            <p:nvPr/>
          </p:nvSpPr>
          <p:spPr bwMode="auto">
            <a:xfrm>
              <a:off x="329894" y="4358113"/>
              <a:ext cx="2632195" cy="49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en-US" altLang="zh-CN" sz="2400" dirty="0"/>
                <a:t>2.</a:t>
              </a:r>
              <a:r>
                <a:rPr lang="zh-CN" altLang="en-US" sz="2400" dirty="0"/>
                <a:t>意识具有创造性</a:t>
              </a:r>
            </a:p>
          </p:txBody>
        </p:sp>
        <p:sp>
          <p:nvSpPr>
            <p:cNvPr id="29704" name="文本框 82">
              <a:extLst>
                <a:ext uri="{FF2B5EF4-FFF2-40B4-BE49-F238E27FC236}">
                  <a16:creationId xmlns:a16="http://schemas.microsoft.com/office/drawing/2014/main" id="{2C9F4CB7-BAE8-4202-BDC0-517B9A95E998}"/>
                </a:ext>
              </a:extLst>
            </p:cNvPr>
            <p:cNvSpPr txBox="1">
              <a:spLocks noChangeArrowheads="1"/>
            </p:cNvSpPr>
            <p:nvPr/>
          </p:nvSpPr>
          <p:spPr bwMode="auto">
            <a:xfrm>
              <a:off x="4934859" y="1724118"/>
              <a:ext cx="293812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en-US" altLang="zh-CN" sz="2400" dirty="0"/>
                <a:t>3.</a:t>
              </a:r>
              <a:r>
                <a:rPr lang="zh-CN" altLang="en-US" sz="2400" dirty="0"/>
                <a:t>意识具有指导实践改造客观世界的作用</a:t>
              </a:r>
            </a:p>
          </p:txBody>
        </p:sp>
        <p:sp>
          <p:nvSpPr>
            <p:cNvPr id="29705" name="文本框 83">
              <a:extLst>
                <a:ext uri="{FF2B5EF4-FFF2-40B4-BE49-F238E27FC236}">
                  <a16:creationId xmlns:a16="http://schemas.microsoft.com/office/drawing/2014/main" id="{1B1A29BA-FEFB-4BFE-A768-6EC7597B911C}"/>
                </a:ext>
              </a:extLst>
            </p:cNvPr>
            <p:cNvSpPr txBox="1">
              <a:spLocks noChangeArrowheads="1"/>
            </p:cNvSpPr>
            <p:nvPr/>
          </p:nvSpPr>
          <p:spPr bwMode="auto">
            <a:xfrm>
              <a:off x="5619632" y="4421903"/>
              <a:ext cx="3347514"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en-US" altLang="zh-CN" sz="2400" dirty="0"/>
                <a:t>4.</a:t>
              </a:r>
              <a:r>
                <a:rPr lang="zh-CN" altLang="en-US" sz="2400" dirty="0"/>
                <a:t>意识具有调控人的行为和生理活动的作用</a:t>
              </a:r>
            </a:p>
          </p:txBody>
        </p:sp>
      </p:grpSp>
      <p:sp>
        <p:nvSpPr>
          <p:cNvPr id="2" name="文本框 1">
            <a:extLst>
              <a:ext uri="{FF2B5EF4-FFF2-40B4-BE49-F238E27FC236}">
                <a16:creationId xmlns:a16="http://schemas.microsoft.com/office/drawing/2014/main" id="{F410CBFC-8B3F-4254-935E-CA03B6B859F0}"/>
              </a:ext>
            </a:extLst>
          </p:cNvPr>
          <p:cNvSpPr txBox="1"/>
          <p:nvPr/>
        </p:nvSpPr>
        <p:spPr bwMode="auto">
          <a:xfrm>
            <a:off x="4262438" y="1496591"/>
            <a:ext cx="3670300" cy="429861"/>
          </a:xfrm>
          <a:prstGeom prst="rect">
            <a:avLst/>
          </a:prstGeom>
          <a:noFill/>
          <a:ln>
            <a:noFill/>
          </a:ln>
        </p:spPr>
        <p:txBody>
          <a:bodyPr wrap="square" rtlCol="0">
            <a:spAutoFit/>
          </a:bodyPr>
          <a:lstStyle/>
          <a:p>
            <a:pPr algn="just">
              <a:lnSpc>
                <a:spcPct val="120000"/>
              </a:lnSpc>
              <a:spcBef>
                <a:spcPts val="1400"/>
              </a:spcBef>
            </a:pPr>
            <a:r>
              <a:rPr lang="zh-CN" altLang="en-US" sz="2000" dirty="0">
                <a:solidFill>
                  <a:srgbClr val="FF0000"/>
                </a:solidFill>
              </a:rPr>
              <a:t>意识的能动作用</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B5780C5B-D2B4-4253-9AD1-5D62B8581ED7}"/>
              </a:ext>
            </a:extLst>
          </p:cNvPr>
          <p:cNvSpPr/>
          <p:nvPr/>
        </p:nvSpPr>
        <p:spPr bwMode="auto">
          <a:xfrm>
            <a:off x="419100" y="1114425"/>
            <a:ext cx="48387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主观能动性和客观规律性的统一</a:t>
            </a:r>
          </a:p>
        </p:txBody>
      </p:sp>
      <p:pic>
        <p:nvPicPr>
          <p:cNvPr id="30723" name="Picture 7">
            <a:extLst>
              <a:ext uri="{FF2B5EF4-FFF2-40B4-BE49-F238E27FC236}">
                <a16:creationId xmlns:a16="http://schemas.microsoft.com/office/drawing/2014/main" id="{7FEFD8E4-9A6C-475C-8F3D-FC30628F28CB}"/>
              </a:ext>
            </a:extLst>
          </p:cNvPr>
          <p:cNvPicPr>
            <a:picLocks noChangeAspect="1" noChangeArrowheads="1"/>
          </p:cNvPicPr>
          <p:nvPr/>
        </p:nvPicPr>
        <p:blipFill>
          <a:blip r:embed="rId2">
            <a:lum bright="26000" contrast="-12000"/>
            <a:extLst>
              <a:ext uri="{28A0092B-C50C-407E-A947-70E740481C1C}">
                <a14:useLocalDpi xmlns:a14="http://schemas.microsoft.com/office/drawing/2010/main" val="0"/>
              </a:ext>
            </a:extLst>
          </a:blip>
          <a:srcRect/>
          <a:stretch>
            <a:fillRect/>
          </a:stretch>
        </p:blipFill>
        <p:spPr bwMode="auto">
          <a:xfrm>
            <a:off x="6553200" y="3324225"/>
            <a:ext cx="175736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8">
            <a:extLst>
              <a:ext uri="{FF2B5EF4-FFF2-40B4-BE49-F238E27FC236}">
                <a16:creationId xmlns:a16="http://schemas.microsoft.com/office/drawing/2014/main" id="{1C8A2F09-E47D-4AB1-A830-B6BE84C50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3459163"/>
            <a:ext cx="19732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11">
            <a:extLst>
              <a:ext uri="{FF2B5EF4-FFF2-40B4-BE49-F238E27FC236}">
                <a16:creationId xmlns:a16="http://schemas.microsoft.com/office/drawing/2014/main" id="{8C051739-40DB-4207-A876-83E1B1668029}"/>
              </a:ext>
            </a:extLst>
          </p:cNvPr>
          <p:cNvSpPr txBox="1">
            <a:spLocks noChangeArrowheads="1"/>
          </p:cNvSpPr>
          <p:nvPr/>
        </p:nvSpPr>
        <p:spPr bwMode="auto">
          <a:xfrm>
            <a:off x="3125788" y="5988050"/>
            <a:ext cx="801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a:solidFill>
                  <a:srgbClr val="993300"/>
                </a:solidFill>
                <a:latin typeface="微软雅黑" panose="020B0503020204020204" pitchFamily="34" charset="-122"/>
                <a:sym typeface="楷体" panose="02010609060101010101" pitchFamily="49" charset="-122"/>
              </a:rPr>
              <a:t>荀子</a:t>
            </a:r>
          </a:p>
        </p:txBody>
      </p:sp>
      <p:sp>
        <p:nvSpPr>
          <p:cNvPr id="30726" name="Text Box 12">
            <a:extLst>
              <a:ext uri="{FF2B5EF4-FFF2-40B4-BE49-F238E27FC236}">
                <a16:creationId xmlns:a16="http://schemas.microsoft.com/office/drawing/2014/main" id="{23198ADD-5A26-43E0-A48D-899BBD19A80F}"/>
              </a:ext>
            </a:extLst>
          </p:cNvPr>
          <p:cNvSpPr txBox="1">
            <a:spLocks noChangeArrowheads="1"/>
          </p:cNvSpPr>
          <p:nvPr/>
        </p:nvSpPr>
        <p:spPr bwMode="auto">
          <a:xfrm flipH="1">
            <a:off x="7048500" y="5916613"/>
            <a:ext cx="865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a:solidFill>
                  <a:srgbClr val="993300"/>
                </a:solidFill>
                <a:latin typeface="微软雅黑" panose="020B0503020204020204" pitchFamily="34" charset="-122"/>
                <a:sym typeface="楷体" panose="02010609060101010101" pitchFamily="49" charset="-122"/>
              </a:rPr>
              <a:t>康德</a:t>
            </a:r>
          </a:p>
        </p:txBody>
      </p:sp>
      <p:sp>
        <p:nvSpPr>
          <p:cNvPr id="33799" name="云形标注 2">
            <a:extLst>
              <a:ext uri="{FF2B5EF4-FFF2-40B4-BE49-F238E27FC236}">
                <a16:creationId xmlns:a16="http://schemas.microsoft.com/office/drawing/2014/main" id="{3CCB40B9-D8EA-49EE-A65D-662539D5EA2D}"/>
              </a:ext>
            </a:extLst>
          </p:cNvPr>
          <p:cNvSpPr/>
          <p:nvPr/>
        </p:nvSpPr>
        <p:spPr>
          <a:xfrm>
            <a:off x="719138" y="3760788"/>
            <a:ext cx="1700212" cy="1270000"/>
          </a:xfrm>
          <a:prstGeom prst="cloudCallout">
            <a:avLst>
              <a:gd name="adj1" fmla="val 81227"/>
              <a:gd name="adj2" fmla="val -15852"/>
            </a:avLst>
          </a:prstGeom>
          <a:solidFill>
            <a:schemeClr val="accent4">
              <a:lumMod val="40000"/>
              <a:lumOff val="60000"/>
            </a:schemeClr>
          </a:solidFill>
          <a:ln w="9525">
            <a:noFill/>
          </a:ln>
        </p:spPr>
        <p:txBody>
          <a:bodyPr wrap="none" lIns="288000" tIns="72000" rIns="90170" bIns="46990" anchor="ctr"/>
          <a:lstStyle/>
          <a:p>
            <a:pPr algn="ctr">
              <a:defRPr/>
            </a:pPr>
            <a:r>
              <a:rPr lang="zh-CN" altLang="en-US" dirty="0">
                <a:latin typeface="+mj-ea"/>
                <a:ea typeface="+mj-ea"/>
                <a:sym typeface="+mn-ea"/>
              </a:rPr>
              <a:t>天行有常，</a:t>
            </a:r>
          </a:p>
          <a:p>
            <a:pPr algn="ctr">
              <a:defRPr/>
            </a:pPr>
            <a:r>
              <a:rPr lang="zh-CN" altLang="en-US" dirty="0">
                <a:latin typeface="+mj-ea"/>
                <a:ea typeface="+mj-ea"/>
                <a:sym typeface="+mn-ea"/>
              </a:rPr>
              <a:t>不为尧存，</a:t>
            </a:r>
          </a:p>
          <a:p>
            <a:pPr algn="ctr">
              <a:defRPr/>
            </a:pPr>
            <a:r>
              <a:rPr lang="zh-CN" altLang="en-US" dirty="0">
                <a:latin typeface="+mj-ea"/>
                <a:ea typeface="+mj-ea"/>
                <a:sym typeface="+mn-ea"/>
              </a:rPr>
              <a:t>不为桀亡。</a:t>
            </a:r>
          </a:p>
        </p:txBody>
      </p:sp>
      <p:sp>
        <p:nvSpPr>
          <p:cNvPr id="33800" name="云形标注 16">
            <a:extLst>
              <a:ext uri="{FF2B5EF4-FFF2-40B4-BE49-F238E27FC236}">
                <a16:creationId xmlns:a16="http://schemas.microsoft.com/office/drawing/2014/main" id="{791E3C34-0D59-4FB1-B7FB-1183D2F2AEA3}"/>
              </a:ext>
            </a:extLst>
          </p:cNvPr>
          <p:cNvSpPr/>
          <p:nvPr/>
        </p:nvSpPr>
        <p:spPr>
          <a:xfrm>
            <a:off x="4494213" y="3954463"/>
            <a:ext cx="1700212" cy="1270000"/>
          </a:xfrm>
          <a:prstGeom prst="cloudCallout">
            <a:avLst>
              <a:gd name="adj1" fmla="val 71736"/>
              <a:gd name="adj2" fmla="val -21148"/>
            </a:avLst>
          </a:prstGeom>
          <a:solidFill>
            <a:schemeClr val="accent4">
              <a:lumMod val="40000"/>
              <a:lumOff val="60000"/>
            </a:schemeClr>
          </a:solidFill>
          <a:ln w="9525">
            <a:noFill/>
          </a:ln>
        </p:spPr>
        <p:txBody>
          <a:bodyPr wrap="none" lIns="288000" tIns="72000" rIns="90170" bIns="46990" anchor="ctr"/>
          <a:lstStyle/>
          <a:p>
            <a:pPr algn="ctr">
              <a:defRPr/>
            </a:pPr>
            <a:r>
              <a:rPr lang="zh-CN" altLang="en-US" dirty="0">
                <a:latin typeface="+mj-ea"/>
                <a:ea typeface="+mj-ea"/>
                <a:sym typeface="+mn-ea"/>
              </a:rPr>
              <a:t>人的理性</a:t>
            </a:r>
          </a:p>
          <a:p>
            <a:pPr algn="ctr">
              <a:defRPr/>
            </a:pPr>
            <a:r>
              <a:rPr lang="zh-CN" altLang="en-US" dirty="0">
                <a:latin typeface="+mj-ea"/>
                <a:ea typeface="+mj-ea"/>
                <a:sym typeface="+mn-ea"/>
              </a:rPr>
              <a:t>为自然立法</a:t>
            </a:r>
          </a:p>
        </p:txBody>
      </p:sp>
      <p:sp>
        <p:nvSpPr>
          <p:cNvPr id="12" name="文本框 11">
            <a:extLst>
              <a:ext uri="{FF2B5EF4-FFF2-40B4-BE49-F238E27FC236}">
                <a16:creationId xmlns:a16="http://schemas.microsoft.com/office/drawing/2014/main" id="{03A10184-2D54-4493-87AF-604C96F62F51}"/>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30730" name="文本框 1">
            <a:extLst>
              <a:ext uri="{FF2B5EF4-FFF2-40B4-BE49-F238E27FC236}">
                <a16:creationId xmlns:a16="http://schemas.microsoft.com/office/drawing/2014/main" id="{5F913FC5-2B16-42BA-B21E-443567F6BF88}"/>
              </a:ext>
            </a:extLst>
          </p:cNvPr>
          <p:cNvSpPr txBox="1">
            <a:spLocks noChangeArrowheads="1"/>
          </p:cNvSpPr>
          <p:nvPr/>
        </p:nvSpPr>
        <p:spPr bwMode="auto">
          <a:xfrm>
            <a:off x="573088" y="1838325"/>
            <a:ext cx="79978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规律是事物运动变化中本质的、必然的、稳定的联系。客观性是规律的根本特点，它的存在不依赖于人的意识。相反，人的意识活动要受规律的支配。</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B9E1B06D-0CD2-48DD-87C2-1A8D4272A080}"/>
              </a:ext>
            </a:extLst>
          </p:cNvPr>
          <p:cNvSpPr/>
          <p:nvPr/>
        </p:nvSpPr>
        <p:spPr bwMode="auto">
          <a:xfrm>
            <a:off x="419100" y="1114425"/>
            <a:ext cx="48387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主观能动性和客观规律性的统一</a:t>
            </a:r>
          </a:p>
        </p:txBody>
      </p:sp>
      <p:pic>
        <p:nvPicPr>
          <p:cNvPr id="31747" name="Picture 3">
            <a:extLst>
              <a:ext uri="{FF2B5EF4-FFF2-40B4-BE49-F238E27FC236}">
                <a16:creationId xmlns:a16="http://schemas.microsoft.com/office/drawing/2014/main" id="{E9D4C075-179B-4B0C-B69B-CAB11DDD2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763" y="2674938"/>
            <a:ext cx="22479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文本框 1">
            <a:extLst>
              <a:ext uri="{FF2B5EF4-FFF2-40B4-BE49-F238E27FC236}">
                <a16:creationId xmlns:a16="http://schemas.microsoft.com/office/drawing/2014/main" id="{3222D5E5-F3F3-4599-BEF0-9E81DE0C3851}"/>
              </a:ext>
            </a:extLst>
          </p:cNvPr>
          <p:cNvSpPr txBox="1">
            <a:spLocks noChangeArrowheads="1"/>
          </p:cNvSpPr>
          <p:nvPr/>
        </p:nvSpPr>
        <p:spPr bwMode="auto">
          <a:xfrm>
            <a:off x="557213" y="1970088"/>
            <a:ext cx="5895975" cy="4365625"/>
          </a:xfrm>
          <a:prstGeom prst="rect">
            <a:avLst/>
          </a:prstGeom>
          <a:noFill/>
          <a:ln w="19050" cap="rnd">
            <a:solidFill>
              <a:srgbClr val="014D23"/>
            </a:solidFill>
            <a:prstDash val="dot"/>
            <a:miter lim="800000"/>
            <a:headEnd/>
            <a:tailEnd/>
          </a:ln>
          <a:extLst>
            <a:ext uri="{909E8E84-426E-40DD-AFC4-6F175D3DCCD1}">
              <a14:hiddenFill xmlns:a14="http://schemas.microsoft.com/office/drawing/2010/main">
                <a:solidFill>
                  <a:srgbClr val="FFFFFF"/>
                </a:solidFill>
              </a14:hiddenFill>
            </a:ext>
          </a:extLst>
        </p:spPr>
        <p:txBody>
          <a:bodyPr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800"/>
              </a:spcBef>
              <a:buFont typeface="Arial" panose="020B0604020202020204" pitchFamily="34" charset="0"/>
              <a:buNone/>
            </a:pPr>
            <a:r>
              <a:rPr lang="zh-CN" altLang="en-US" sz="2400" dirty="0">
                <a:latin typeface="微软雅黑" panose="020B0503020204020204" pitchFamily="34" charset="-122"/>
                <a:sym typeface="楷体" panose="02010609060101010101" pitchFamily="49" charset="-122"/>
              </a:rPr>
              <a:t>英国心理学家哈德飞，曾就心理对生理的影响做过一个</a:t>
            </a:r>
            <a:r>
              <a:rPr lang="zh-CN" altLang="en-US" sz="2400" dirty="0">
                <a:highlight>
                  <a:srgbClr val="FFFF00"/>
                </a:highlight>
                <a:latin typeface="微软雅黑" panose="020B0503020204020204" pitchFamily="34" charset="-122"/>
                <a:sym typeface="楷体" panose="02010609060101010101" pitchFamily="49" charset="-122"/>
              </a:rPr>
              <a:t>实验</a:t>
            </a:r>
            <a:r>
              <a:rPr lang="zh-CN" altLang="en-US" sz="2400" dirty="0">
                <a:latin typeface="微软雅黑" panose="020B0503020204020204" pitchFamily="34" charset="-122"/>
                <a:sym typeface="楷体" panose="02010609060101010101" pitchFamily="49" charset="-122"/>
              </a:rPr>
              <a:t>，以抓紧握力计来度量。他让三个人在三种不同的条件下尽全力抓紧握力计，结果如下：</a:t>
            </a:r>
          </a:p>
          <a:p>
            <a:pPr algn="just">
              <a:spcBef>
                <a:spcPts val="800"/>
              </a:spcBef>
              <a:buFont typeface="Arial" panose="020B0604020202020204" pitchFamily="34" charset="0"/>
              <a:buNone/>
            </a:pPr>
            <a:r>
              <a:rPr lang="zh-CN" altLang="en-US" sz="2400" dirty="0">
                <a:latin typeface="微软雅黑" panose="020B0503020204020204" pitchFamily="34" charset="-122"/>
                <a:sym typeface="楷体" panose="02010609060101010101" pitchFamily="49" charset="-122"/>
              </a:rPr>
              <a:t>在一般的清醒状态下，他们平均的握力是</a:t>
            </a:r>
            <a:r>
              <a:rPr lang="en-US" altLang="zh-CN" sz="2400" dirty="0">
                <a:latin typeface="微软雅黑" panose="020B0503020204020204" pitchFamily="34" charset="-122"/>
                <a:sym typeface="楷体" panose="02010609060101010101" pitchFamily="49" charset="-122"/>
              </a:rPr>
              <a:t>101</a:t>
            </a:r>
            <a:r>
              <a:rPr lang="zh-CN" altLang="en-US" sz="2400" dirty="0">
                <a:latin typeface="微软雅黑" panose="020B0503020204020204" pitchFamily="34" charset="-122"/>
                <a:sym typeface="楷体" panose="02010609060101010101" pitchFamily="49" charset="-122"/>
              </a:rPr>
              <a:t>磅；</a:t>
            </a:r>
          </a:p>
          <a:p>
            <a:pPr algn="just">
              <a:spcBef>
                <a:spcPts val="800"/>
              </a:spcBef>
              <a:buFont typeface="Arial" panose="020B0604020202020204" pitchFamily="34" charset="0"/>
              <a:buNone/>
            </a:pPr>
            <a:r>
              <a:rPr lang="zh-CN" altLang="en-US" sz="2400" dirty="0">
                <a:latin typeface="微软雅黑" panose="020B0503020204020204" pitchFamily="34" charset="-122"/>
                <a:sym typeface="楷体" panose="02010609060101010101" pitchFamily="49" charset="-122"/>
              </a:rPr>
              <a:t>催眠并告诉他们非常地虚弱，握力只有</a:t>
            </a:r>
            <a:r>
              <a:rPr lang="en-US" altLang="zh-CN" sz="2400" dirty="0">
                <a:latin typeface="微软雅黑" panose="020B0503020204020204" pitchFamily="34" charset="-122"/>
                <a:sym typeface="楷体" panose="02010609060101010101" pitchFamily="49" charset="-122"/>
              </a:rPr>
              <a:t>29</a:t>
            </a:r>
            <a:r>
              <a:rPr lang="zh-CN" altLang="en-US" sz="2400" dirty="0">
                <a:latin typeface="微软雅黑" panose="020B0503020204020204" pitchFamily="34" charset="-122"/>
                <a:sym typeface="楷体" panose="02010609060101010101" pitchFamily="49" charset="-122"/>
              </a:rPr>
              <a:t>磅；</a:t>
            </a:r>
          </a:p>
          <a:p>
            <a:pPr algn="just">
              <a:spcBef>
                <a:spcPts val="800"/>
              </a:spcBef>
              <a:buFont typeface="Arial" panose="020B0604020202020204" pitchFamily="34" charset="0"/>
              <a:buNone/>
            </a:pPr>
            <a:r>
              <a:rPr lang="zh-CN" altLang="en-US" sz="2400" dirty="0">
                <a:latin typeface="微软雅黑" panose="020B0503020204020204" pitchFamily="34" charset="-122"/>
                <a:sym typeface="楷体" panose="02010609060101010101" pitchFamily="49" charset="-122"/>
              </a:rPr>
              <a:t>催眠之后告诉他们非常强壮，握力平均达到</a:t>
            </a:r>
            <a:r>
              <a:rPr lang="en-US" altLang="zh-CN" sz="2400" dirty="0">
                <a:latin typeface="微软雅黑" panose="020B0503020204020204" pitchFamily="34" charset="-122"/>
                <a:sym typeface="楷体" panose="02010609060101010101" pitchFamily="49" charset="-122"/>
              </a:rPr>
              <a:t>142</a:t>
            </a:r>
            <a:r>
              <a:rPr lang="zh-CN" altLang="en-US" sz="2400" dirty="0">
                <a:latin typeface="微软雅黑" panose="020B0503020204020204" pitchFamily="34" charset="-122"/>
                <a:sym typeface="楷体" panose="02010609060101010101" pitchFamily="49" charset="-122"/>
              </a:rPr>
              <a:t>磅。</a:t>
            </a:r>
          </a:p>
        </p:txBody>
      </p:sp>
      <p:sp>
        <p:nvSpPr>
          <p:cNvPr id="7" name="文本框 6">
            <a:extLst>
              <a:ext uri="{FF2B5EF4-FFF2-40B4-BE49-F238E27FC236}">
                <a16:creationId xmlns:a16="http://schemas.microsoft.com/office/drawing/2014/main" id="{B634EB63-5265-477E-B37E-B6BA10C55BA7}"/>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9DBCA4A1-4F0E-4178-96C2-051957C41CD5}"/>
              </a:ext>
            </a:extLst>
          </p:cNvPr>
          <p:cNvSpPr/>
          <p:nvPr/>
        </p:nvSpPr>
        <p:spPr bwMode="auto">
          <a:xfrm>
            <a:off x="419100" y="1403350"/>
            <a:ext cx="48387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主观能动性和客观规律性的统一</a:t>
            </a:r>
          </a:p>
        </p:txBody>
      </p:sp>
      <p:grpSp>
        <p:nvGrpSpPr>
          <p:cNvPr id="32771" name="组合 1">
            <a:extLst>
              <a:ext uri="{FF2B5EF4-FFF2-40B4-BE49-F238E27FC236}">
                <a16:creationId xmlns:a16="http://schemas.microsoft.com/office/drawing/2014/main" id="{F81F1F33-937A-4D98-8F1F-9E7937E33C16}"/>
              </a:ext>
            </a:extLst>
          </p:cNvPr>
          <p:cNvGrpSpPr>
            <a:grpSpLocks/>
          </p:cNvGrpSpPr>
          <p:nvPr/>
        </p:nvGrpSpPr>
        <p:grpSpPr bwMode="auto">
          <a:xfrm>
            <a:off x="1206500" y="2898775"/>
            <a:ext cx="7172325" cy="3022600"/>
            <a:chOff x="1354238" y="3008016"/>
            <a:chExt cx="7171310" cy="3023643"/>
          </a:xfrm>
        </p:grpSpPr>
        <p:sp>
          <p:nvSpPr>
            <p:cNvPr id="36866" name="等腰三角形 1">
              <a:extLst>
                <a:ext uri="{FF2B5EF4-FFF2-40B4-BE49-F238E27FC236}">
                  <a16:creationId xmlns:a16="http://schemas.microsoft.com/office/drawing/2014/main" id="{08A1BEFC-A8B3-458E-ABA9-864732F1E5D7}"/>
                </a:ext>
              </a:extLst>
            </p:cNvPr>
            <p:cNvSpPr/>
            <p:nvPr/>
          </p:nvSpPr>
          <p:spPr>
            <a:xfrm>
              <a:off x="3533568" y="3660704"/>
              <a:ext cx="2807890" cy="2370955"/>
            </a:xfrm>
            <a:prstGeom prst="triangle">
              <a:avLst>
                <a:gd name="adj" fmla="val 50000"/>
              </a:avLst>
            </a:prstGeom>
            <a:solidFill>
              <a:schemeClr val="accent6">
                <a:lumMod val="20000"/>
                <a:lumOff val="80000"/>
              </a:schemeClr>
            </a:solidFill>
            <a:ln w="9525">
              <a:noFill/>
            </a:ln>
          </p:spPr>
          <p:txBody>
            <a:bodyPr wrap="none" lIns="90170" tIns="46990" rIns="90170" bIns="46990" anchor="ctr"/>
            <a:lstStyle/>
            <a:p>
              <a:pPr algn="ctr">
                <a:defRPr/>
              </a:pPr>
              <a:r>
                <a:rPr lang="zh-CN" altLang="en-US" sz="3000" b="1" dirty="0">
                  <a:latin typeface="+mj-ea"/>
                  <a:ea typeface="+mj-ea"/>
                  <a:sym typeface="+mn-ea"/>
                </a:rPr>
                <a:t>实践</a:t>
              </a:r>
            </a:p>
          </p:txBody>
        </p:sp>
        <p:sp>
          <p:nvSpPr>
            <p:cNvPr id="7" name="任意多边形 6">
              <a:extLst>
                <a:ext uri="{FF2B5EF4-FFF2-40B4-BE49-F238E27FC236}">
                  <a16:creationId xmlns:a16="http://schemas.microsoft.com/office/drawing/2014/main" id="{D06B9E5C-8BF0-4E29-B280-BFB48C5525B4}"/>
                </a:ext>
              </a:extLst>
            </p:cNvPr>
            <p:cNvSpPr/>
            <p:nvPr/>
          </p:nvSpPr>
          <p:spPr>
            <a:xfrm>
              <a:off x="1354238" y="3074714"/>
              <a:ext cx="2933285" cy="1586460"/>
            </a:xfrm>
            <a:custGeom>
              <a:avLst/>
              <a:gdLst>
                <a:gd name="connsiteX0" fmla="*/ 0 w 2539007"/>
                <a:gd name="connsiteY0" fmla="*/ 131414 h 1314138"/>
                <a:gd name="connsiteX1" fmla="*/ 131414 w 2539007"/>
                <a:gd name="connsiteY1" fmla="*/ 0 h 1314138"/>
                <a:gd name="connsiteX2" fmla="*/ 2407593 w 2539007"/>
                <a:gd name="connsiteY2" fmla="*/ 0 h 1314138"/>
                <a:gd name="connsiteX3" fmla="*/ 2539007 w 2539007"/>
                <a:gd name="connsiteY3" fmla="*/ 131414 h 1314138"/>
                <a:gd name="connsiteX4" fmla="*/ 2539007 w 2539007"/>
                <a:gd name="connsiteY4" fmla="*/ 1182724 h 1314138"/>
                <a:gd name="connsiteX5" fmla="*/ 2407593 w 2539007"/>
                <a:gd name="connsiteY5" fmla="*/ 1314138 h 1314138"/>
                <a:gd name="connsiteX6" fmla="*/ 131414 w 2539007"/>
                <a:gd name="connsiteY6" fmla="*/ 1314138 h 1314138"/>
                <a:gd name="connsiteX7" fmla="*/ 0 w 2539007"/>
                <a:gd name="connsiteY7" fmla="*/ 1182724 h 1314138"/>
                <a:gd name="connsiteX8" fmla="*/ 0 w 2539007"/>
                <a:gd name="connsiteY8" fmla="*/ 131414 h 131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9007" h="1314138">
                  <a:moveTo>
                    <a:pt x="0" y="131414"/>
                  </a:moveTo>
                  <a:cubicBezTo>
                    <a:pt x="0" y="58836"/>
                    <a:pt x="58836" y="0"/>
                    <a:pt x="131414" y="0"/>
                  </a:cubicBezTo>
                  <a:lnTo>
                    <a:pt x="2407593" y="0"/>
                  </a:lnTo>
                  <a:cubicBezTo>
                    <a:pt x="2480171" y="0"/>
                    <a:pt x="2539007" y="58836"/>
                    <a:pt x="2539007" y="131414"/>
                  </a:cubicBezTo>
                  <a:lnTo>
                    <a:pt x="2539007" y="1182724"/>
                  </a:lnTo>
                  <a:cubicBezTo>
                    <a:pt x="2539007" y="1255302"/>
                    <a:pt x="2480171" y="1314138"/>
                    <a:pt x="2407593" y="1314138"/>
                  </a:cubicBezTo>
                  <a:lnTo>
                    <a:pt x="131414" y="1314138"/>
                  </a:lnTo>
                  <a:cubicBezTo>
                    <a:pt x="58836" y="1314138"/>
                    <a:pt x="0" y="1255302"/>
                    <a:pt x="0" y="1182724"/>
                  </a:cubicBezTo>
                  <a:lnTo>
                    <a:pt x="0" y="131414"/>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7070" tIns="107070" rIns="107070" bIns="107070" spcCol="1270" anchor="ctr"/>
            <a:lstStyle/>
            <a:p>
              <a:pPr algn="just"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mj-ea"/>
                  <a:ea typeface="+mj-ea"/>
                  <a:sym typeface="黑体" panose="02010609060101010101" pitchFamily="49" charset="-122"/>
                </a:rPr>
                <a:t>尊重客观规律是正确发挥主观能动性的前提</a:t>
              </a:r>
              <a:endParaRPr lang="zh-CN" altLang="en-US" sz="2400" dirty="0">
                <a:solidFill>
                  <a:schemeClr val="tx1"/>
                </a:solidFill>
                <a:latin typeface="+mj-ea"/>
                <a:ea typeface="+mj-ea"/>
                <a:sym typeface="+mn-ea"/>
              </a:endParaRPr>
            </a:p>
          </p:txBody>
        </p:sp>
        <p:sp>
          <p:nvSpPr>
            <p:cNvPr id="8" name="任意多边形 7">
              <a:extLst>
                <a:ext uri="{FF2B5EF4-FFF2-40B4-BE49-F238E27FC236}">
                  <a16:creationId xmlns:a16="http://schemas.microsoft.com/office/drawing/2014/main" id="{D461F593-D5B2-45FF-A5E8-D1DED50C482C}"/>
                </a:ext>
              </a:extLst>
            </p:cNvPr>
            <p:cNvSpPr/>
            <p:nvPr/>
          </p:nvSpPr>
          <p:spPr>
            <a:xfrm>
              <a:off x="4666882" y="3392324"/>
              <a:ext cx="539674" cy="628867"/>
            </a:xfrm>
            <a:custGeom>
              <a:avLst/>
              <a:gdLst>
                <a:gd name="connsiteX0" fmla="*/ 0 w 538269"/>
                <a:gd name="connsiteY0" fmla="*/ 125935 h 629673"/>
                <a:gd name="connsiteX1" fmla="*/ 269135 w 538269"/>
                <a:gd name="connsiteY1" fmla="*/ 125935 h 629673"/>
                <a:gd name="connsiteX2" fmla="*/ 269135 w 538269"/>
                <a:gd name="connsiteY2" fmla="*/ 0 h 629673"/>
                <a:gd name="connsiteX3" fmla="*/ 538269 w 538269"/>
                <a:gd name="connsiteY3" fmla="*/ 314837 h 629673"/>
                <a:gd name="connsiteX4" fmla="*/ 269135 w 538269"/>
                <a:gd name="connsiteY4" fmla="*/ 629673 h 629673"/>
                <a:gd name="connsiteX5" fmla="*/ 269135 w 538269"/>
                <a:gd name="connsiteY5" fmla="*/ 503738 h 629673"/>
                <a:gd name="connsiteX6" fmla="*/ 0 w 538269"/>
                <a:gd name="connsiteY6" fmla="*/ 503738 h 629673"/>
                <a:gd name="connsiteX7" fmla="*/ 0 w 538269"/>
                <a:gd name="connsiteY7" fmla="*/ 125935 h 62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269" h="629673">
                  <a:moveTo>
                    <a:pt x="0" y="125935"/>
                  </a:moveTo>
                  <a:lnTo>
                    <a:pt x="269135" y="125935"/>
                  </a:lnTo>
                  <a:lnTo>
                    <a:pt x="269135" y="0"/>
                  </a:lnTo>
                  <a:lnTo>
                    <a:pt x="538269" y="314837"/>
                  </a:lnTo>
                  <a:lnTo>
                    <a:pt x="269135" y="629673"/>
                  </a:lnTo>
                  <a:lnTo>
                    <a:pt x="269135" y="503738"/>
                  </a:lnTo>
                  <a:lnTo>
                    <a:pt x="0" y="503738"/>
                  </a:lnTo>
                  <a:lnTo>
                    <a:pt x="0" y="125935"/>
                  </a:lnTo>
                  <a:close/>
                </a:path>
              </a:pathLst>
            </a:custGeom>
            <a:solidFill>
              <a:schemeClr val="accent5">
                <a:lumMod val="60000"/>
                <a:lumOff val="4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125935" rIns="161481" bIns="125935" spcCol="1270" anchor="ctr"/>
            <a:lstStyle/>
            <a:p>
              <a:pPr algn="ctr" defTabSz="1200150" eaLnBrk="1" hangingPunct="1">
                <a:lnSpc>
                  <a:spcPct val="90000"/>
                </a:lnSpc>
                <a:spcAft>
                  <a:spcPct val="35000"/>
                </a:spcAft>
                <a:buFont typeface="Arial" panose="020B0604020202020204" pitchFamily="34" charset="0"/>
                <a:buNone/>
                <a:defRPr/>
              </a:pPr>
              <a:endParaRPr lang="zh-CN" altLang="en-US" sz="2700"/>
            </a:p>
          </p:txBody>
        </p:sp>
        <p:sp>
          <p:nvSpPr>
            <p:cNvPr id="11" name="任意多边形 10">
              <a:extLst>
                <a:ext uri="{FF2B5EF4-FFF2-40B4-BE49-F238E27FC236}">
                  <a16:creationId xmlns:a16="http://schemas.microsoft.com/office/drawing/2014/main" id="{C30A0102-30B8-444D-8103-4579CA408ED5}"/>
                </a:ext>
              </a:extLst>
            </p:cNvPr>
            <p:cNvSpPr/>
            <p:nvPr/>
          </p:nvSpPr>
          <p:spPr>
            <a:xfrm>
              <a:off x="5514487" y="3008016"/>
              <a:ext cx="3011061" cy="1719856"/>
            </a:xfrm>
            <a:custGeom>
              <a:avLst/>
              <a:gdLst>
                <a:gd name="connsiteX0" fmla="*/ 0 w 2539007"/>
                <a:gd name="connsiteY0" fmla="*/ 131414 h 1314138"/>
                <a:gd name="connsiteX1" fmla="*/ 131414 w 2539007"/>
                <a:gd name="connsiteY1" fmla="*/ 0 h 1314138"/>
                <a:gd name="connsiteX2" fmla="*/ 2407593 w 2539007"/>
                <a:gd name="connsiteY2" fmla="*/ 0 h 1314138"/>
                <a:gd name="connsiteX3" fmla="*/ 2539007 w 2539007"/>
                <a:gd name="connsiteY3" fmla="*/ 131414 h 1314138"/>
                <a:gd name="connsiteX4" fmla="*/ 2539007 w 2539007"/>
                <a:gd name="connsiteY4" fmla="*/ 1182724 h 1314138"/>
                <a:gd name="connsiteX5" fmla="*/ 2407593 w 2539007"/>
                <a:gd name="connsiteY5" fmla="*/ 1314138 h 1314138"/>
                <a:gd name="connsiteX6" fmla="*/ 131414 w 2539007"/>
                <a:gd name="connsiteY6" fmla="*/ 1314138 h 1314138"/>
                <a:gd name="connsiteX7" fmla="*/ 0 w 2539007"/>
                <a:gd name="connsiteY7" fmla="*/ 1182724 h 1314138"/>
                <a:gd name="connsiteX8" fmla="*/ 0 w 2539007"/>
                <a:gd name="connsiteY8" fmla="*/ 131414 h 131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9007" h="1314138">
                  <a:moveTo>
                    <a:pt x="0" y="131414"/>
                  </a:moveTo>
                  <a:cubicBezTo>
                    <a:pt x="0" y="58836"/>
                    <a:pt x="58836" y="0"/>
                    <a:pt x="131414" y="0"/>
                  </a:cubicBezTo>
                  <a:lnTo>
                    <a:pt x="2407593" y="0"/>
                  </a:lnTo>
                  <a:cubicBezTo>
                    <a:pt x="2480171" y="0"/>
                    <a:pt x="2539007" y="58836"/>
                    <a:pt x="2539007" y="131414"/>
                  </a:cubicBezTo>
                  <a:lnTo>
                    <a:pt x="2539007" y="1182724"/>
                  </a:lnTo>
                  <a:cubicBezTo>
                    <a:pt x="2539007" y="1255302"/>
                    <a:pt x="2480171" y="1314138"/>
                    <a:pt x="2407593" y="1314138"/>
                  </a:cubicBezTo>
                  <a:lnTo>
                    <a:pt x="131414" y="1314138"/>
                  </a:lnTo>
                  <a:cubicBezTo>
                    <a:pt x="58836" y="1314138"/>
                    <a:pt x="0" y="1255302"/>
                    <a:pt x="0" y="1182724"/>
                  </a:cubicBezTo>
                  <a:lnTo>
                    <a:pt x="0" y="131414"/>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7070" tIns="107070" rIns="107070" bIns="107070" spcCol="1270" anchor="ctr"/>
            <a:lstStyle/>
            <a:p>
              <a:pPr algn="just"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mj-ea"/>
                  <a:ea typeface="+mj-ea"/>
                  <a:sym typeface="+mn-ea"/>
                </a:rPr>
                <a:t>只有充分发挥主观能动性，才能正确认识和利用客观规律</a:t>
              </a:r>
            </a:p>
          </p:txBody>
        </p:sp>
      </p:grpSp>
      <p:sp>
        <p:nvSpPr>
          <p:cNvPr id="9" name="文本框 8">
            <a:extLst>
              <a:ext uri="{FF2B5EF4-FFF2-40B4-BE49-F238E27FC236}">
                <a16:creationId xmlns:a16="http://schemas.microsoft.com/office/drawing/2014/main" id="{16AF5D49-FE77-429C-ACFE-C1F905C85620}"/>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13" name="圆角矩形 4">
            <a:extLst>
              <a:ext uri="{FF2B5EF4-FFF2-40B4-BE49-F238E27FC236}">
                <a16:creationId xmlns:a16="http://schemas.microsoft.com/office/drawing/2014/main" id="{0FC28BF1-54FD-4742-8E7D-8E2F983F5125}"/>
              </a:ext>
            </a:extLst>
          </p:cNvPr>
          <p:cNvSpPr/>
          <p:nvPr/>
        </p:nvSpPr>
        <p:spPr bwMode="auto">
          <a:xfrm>
            <a:off x="525463" y="2476500"/>
            <a:ext cx="8134350" cy="378936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pic>
        <p:nvPicPr>
          <p:cNvPr id="1026" name="Picture 2" descr="https://gimg2.baidu.com/image_search/src=http%3A%2F%2Fn.sinaimg.cn%2Fsinakd20210825s%2F709%2Fw409h300%2F20210825%2Fa3fc-373eff36c1c94d4a7959fb84a60346cb.png&amp;refer=http%3A%2F%2Fn.sinaimg.cn&amp;app=2002&amp;size=f9999,10000&amp;q=a80&amp;n=0&amp;g=0n&amp;fmt=jpeg?sec=1633583795&amp;t=da7b8ada5290096b1abb6bc0f0d3ec4e">
            <a:extLst>
              <a:ext uri="{FF2B5EF4-FFF2-40B4-BE49-F238E27FC236}">
                <a16:creationId xmlns:a16="http://schemas.microsoft.com/office/drawing/2014/main" id="{ACB13C50-4B42-440B-804B-A0C57F739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286" y="4982197"/>
            <a:ext cx="1280413" cy="939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图片 3">
            <a:extLst>
              <a:ext uri="{FF2B5EF4-FFF2-40B4-BE49-F238E27FC236}">
                <a16:creationId xmlns:a16="http://schemas.microsoft.com/office/drawing/2014/main" id="{803C3451-2D9C-4AC9-93DE-492372022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F0775914-C3E5-4A1D-B89C-DFB45FE7DF2A}"/>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CCADFBAF-3B3A-45CF-B281-2C03AC909B31}"/>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6DFAB4DE-53FD-4734-BBFA-5FBE7AFB55FB}"/>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076C2577-52C8-4BE0-A8DF-AF1DD1D90474}"/>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8BFD34C5-9E0A-4510-AB47-C9E870A54EF6}"/>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86760DFF-6078-4E07-9B13-1C6D1D98CAFB}"/>
              </a:ext>
            </a:extLst>
          </p:cNvPr>
          <p:cNvSpPr txBox="1"/>
          <p:nvPr/>
        </p:nvSpPr>
        <p:spPr>
          <a:xfrm>
            <a:off x="1138406"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一、物质及其存在方式</a:t>
            </a:r>
          </a:p>
        </p:txBody>
      </p:sp>
      <p:sp>
        <p:nvSpPr>
          <p:cNvPr id="114" name="文本框 113">
            <a:hlinkClick r:id="rId4" action="ppaction://hlinksldjump"/>
            <a:extLst>
              <a:ext uri="{FF2B5EF4-FFF2-40B4-BE49-F238E27FC236}">
                <a16:creationId xmlns:a16="http://schemas.microsoft.com/office/drawing/2014/main" id="{30468CAD-CD0F-42F7-8AF0-5F5C738218C9}"/>
              </a:ext>
            </a:extLst>
          </p:cNvPr>
          <p:cNvSpPr txBox="1"/>
          <p:nvPr/>
        </p:nvSpPr>
        <p:spPr>
          <a:xfrm>
            <a:off x="1138406" y="3918529"/>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二、物质与意识的辩证关系</a:t>
            </a:r>
          </a:p>
        </p:txBody>
      </p:sp>
      <p:sp>
        <p:nvSpPr>
          <p:cNvPr id="115" name="文本框 114">
            <a:hlinkClick r:id="rId5" action="ppaction://hlinksldjump"/>
            <a:extLst>
              <a:ext uri="{FF2B5EF4-FFF2-40B4-BE49-F238E27FC236}">
                <a16:creationId xmlns:a16="http://schemas.microsoft.com/office/drawing/2014/main" id="{F8B573B8-1534-4F40-BD10-6AAD8B2CD97B}"/>
              </a:ext>
            </a:extLst>
          </p:cNvPr>
          <p:cNvSpPr txBox="1"/>
          <p:nvPr/>
        </p:nvSpPr>
        <p:spPr>
          <a:xfrm>
            <a:off x="1138406" y="530001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三、世界的物质统一性</a:t>
            </a:r>
          </a:p>
        </p:txBody>
      </p:sp>
      <p:grpSp>
        <p:nvGrpSpPr>
          <p:cNvPr id="3" name="组合 1">
            <a:extLst>
              <a:ext uri="{FF2B5EF4-FFF2-40B4-BE49-F238E27FC236}">
                <a16:creationId xmlns:a16="http://schemas.microsoft.com/office/drawing/2014/main" id="{AFF03575-0295-4E8E-8F88-7C2FAC1A0A07}"/>
              </a:ext>
            </a:extLst>
          </p:cNvPr>
          <p:cNvGrpSpPr>
            <a:grpSpLocks/>
          </p:cNvGrpSpPr>
          <p:nvPr/>
        </p:nvGrpSpPr>
        <p:grpSpPr bwMode="auto">
          <a:xfrm>
            <a:off x="0" y="0"/>
            <a:ext cx="9144000" cy="2084388"/>
            <a:chOff x="0" y="0"/>
            <a:chExt cx="9144000" cy="2084388"/>
          </a:xfrm>
        </p:grpSpPr>
        <p:pic>
          <p:nvPicPr>
            <p:cNvPr id="6153" name="图片 60">
              <a:extLst>
                <a:ext uri="{FF2B5EF4-FFF2-40B4-BE49-F238E27FC236}">
                  <a16:creationId xmlns:a16="http://schemas.microsoft.com/office/drawing/2014/main" id="{3A390BC5-4235-41B0-8A6D-ABCDD5CD0F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87BF1434-48C4-4835-B0B5-D6E94B747682}"/>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01</a:t>
              </a:r>
              <a:endParaRPr lang="zh-CN" altLang="en-US" sz="4800" b="1" i="1" kern="0" dirty="0">
                <a:solidFill>
                  <a:srgbClr val="014D23"/>
                </a:solidFill>
                <a:latin typeface="+mn-lt"/>
                <a:ea typeface="+mn-ea"/>
                <a:cs typeface="经典综艺体简" pitchFamily="49" charset="-122"/>
                <a:sym typeface="+mn-ea"/>
              </a:endParaRPr>
            </a:p>
          </p:txBody>
        </p:sp>
      </p:grpSp>
      <p:pic>
        <p:nvPicPr>
          <p:cNvPr id="6152" name="图片 115">
            <a:hlinkClick r:id="rId7" action="ppaction://hlinksldjump"/>
            <a:extLst>
              <a:ext uri="{FF2B5EF4-FFF2-40B4-BE49-F238E27FC236}">
                <a16:creationId xmlns:a16="http://schemas.microsoft.com/office/drawing/2014/main" id="{266AB3DD-DA9F-4E6B-A3F8-4F9F5CF044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670787DC-90ED-47DE-86C5-11C0B6458ABD}"/>
              </a:ext>
            </a:extLst>
          </p:cNvPr>
          <p:cNvSpPr/>
          <p:nvPr/>
        </p:nvSpPr>
        <p:spPr bwMode="auto">
          <a:xfrm>
            <a:off x="419100" y="1403350"/>
            <a:ext cx="48387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主观能动性和客观规律性的统一</a:t>
            </a:r>
          </a:p>
        </p:txBody>
      </p:sp>
      <p:grpSp>
        <p:nvGrpSpPr>
          <p:cNvPr id="33795" name="组合 3">
            <a:extLst>
              <a:ext uri="{FF2B5EF4-FFF2-40B4-BE49-F238E27FC236}">
                <a16:creationId xmlns:a16="http://schemas.microsoft.com/office/drawing/2014/main" id="{BC63B326-28E6-42CB-81CC-940F9ED852A5}"/>
              </a:ext>
            </a:extLst>
          </p:cNvPr>
          <p:cNvGrpSpPr>
            <a:grpSpLocks/>
          </p:cNvGrpSpPr>
          <p:nvPr/>
        </p:nvGrpSpPr>
        <p:grpSpPr bwMode="auto">
          <a:xfrm>
            <a:off x="617538" y="3429000"/>
            <a:ext cx="2270125" cy="2478088"/>
            <a:chOff x="383707" y="3429000"/>
            <a:chExt cx="2270686" cy="2478741"/>
          </a:xfrm>
        </p:grpSpPr>
        <p:sp>
          <p:nvSpPr>
            <p:cNvPr id="6" name="任意多边形 5">
              <a:extLst>
                <a:ext uri="{FF2B5EF4-FFF2-40B4-BE49-F238E27FC236}">
                  <a16:creationId xmlns:a16="http://schemas.microsoft.com/office/drawing/2014/main" id="{52042219-54BD-4343-A866-ADEE593EEF68}"/>
                </a:ext>
              </a:extLst>
            </p:cNvPr>
            <p:cNvSpPr/>
            <p:nvPr/>
          </p:nvSpPr>
          <p:spPr>
            <a:xfrm>
              <a:off x="383707"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endParaRPr lang="zh-CN" altLang="en-US" dirty="0"/>
            </a:p>
          </p:txBody>
        </p:sp>
        <p:sp>
          <p:nvSpPr>
            <p:cNvPr id="15" name="任意多边形 14">
              <a:extLst>
                <a:ext uri="{FF2B5EF4-FFF2-40B4-BE49-F238E27FC236}">
                  <a16:creationId xmlns:a16="http://schemas.microsoft.com/office/drawing/2014/main" id="{3A9BC5A8-CF40-49D2-9C28-D01051EC4A9D}"/>
                </a:ext>
              </a:extLst>
            </p:cNvPr>
            <p:cNvSpPr/>
            <p:nvPr/>
          </p:nvSpPr>
          <p:spPr>
            <a:xfrm>
              <a:off x="383707"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从</a:t>
              </a:r>
              <a:r>
                <a:rPr lang="zh-CN" altLang="en-US" sz="2400" b="1" noProof="1">
                  <a:solidFill>
                    <a:srgbClr val="000000"/>
                  </a:solidFill>
                  <a:latin typeface="微软雅黑" panose="020B0503020204020204" pitchFamily="34" charset="-122"/>
                  <a:sym typeface="+mn-ea"/>
                </a:rPr>
                <a:t>实际出发</a:t>
              </a:r>
              <a:r>
                <a:rPr lang="zh-CN" altLang="en-US" sz="2400" noProof="1">
                  <a:solidFill>
                    <a:srgbClr val="000000"/>
                  </a:solidFill>
                  <a:latin typeface="微软雅黑" panose="020B0503020204020204" pitchFamily="34" charset="-122"/>
                  <a:sym typeface="+mn-ea"/>
                </a:rPr>
                <a:t>是正确发挥人的主观能动性的前提</a:t>
              </a:r>
            </a:p>
          </p:txBody>
        </p:sp>
      </p:grpSp>
      <p:grpSp>
        <p:nvGrpSpPr>
          <p:cNvPr id="33796" name="组合 4">
            <a:extLst>
              <a:ext uri="{FF2B5EF4-FFF2-40B4-BE49-F238E27FC236}">
                <a16:creationId xmlns:a16="http://schemas.microsoft.com/office/drawing/2014/main" id="{D308BBF6-87ED-488D-ADDE-62224A7BC838}"/>
              </a:ext>
            </a:extLst>
          </p:cNvPr>
          <p:cNvGrpSpPr>
            <a:grpSpLocks/>
          </p:cNvGrpSpPr>
          <p:nvPr/>
        </p:nvGrpSpPr>
        <p:grpSpPr bwMode="auto">
          <a:xfrm>
            <a:off x="3444875" y="3429000"/>
            <a:ext cx="2270125" cy="2478088"/>
            <a:chOff x="3236539" y="3429000"/>
            <a:chExt cx="2270686" cy="2478741"/>
          </a:xfrm>
        </p:grpSpPr>
        <p:sp>
          <p:nvSpPr>
            <p:cNvPr id="16" name="任意多边形 15">
              <a:extLst>
                <a:ext uri="{FF2B5EF4-FFF2-40B4-BE49-F238E27FC236}">
                  <a16:creationId xmlns:a16="http://schemas.microsoft.com/office/drawing/2014/main" id="{EFF3D127-D120-4055-9F13-9B311A735F88}"/>
                </a:ext>
              </a:extLst>
            </p:cNvPr>
            <p:cNvSpPr/>
            <p:nvPr/>
          </p:nvSpPr>
          <p:spPr>
            <a:xfrm>
              <a:off x="3236539"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endParaRPr lang="zh-CN" altLang="en-US"/>
            </a:p>
          </p:txBody>
        </p:sp>
        <p:sp>
          <p:nvSpPr>
            <p:cNvPr id="17" name="任意多边形 16">
              <a:extLst>
                <a:ext uri="{FF2B5EF4-FFF2-40B4-BE49-F238E27FC236}">
                  <a16:creationId xmlns:a16="http://schemas.microsoft.com/office/drawing/2014/main" id="{1263F661-B7B8-4A3B-81D7-F3D6F739F91C}"/>
                </a:ext>
              </a:extLst>
            </p:cNvPr>
            <p:cNvSpPr/>
            <p:nvPr/>
          </p:nvSpPr>
          <p:spPr>
            <a:xfrm>
              <a:off x="3236539"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b="1" noProof="1">
                  <a:solidFill>
                    <a:srgbClr val="000000"/>
                  </a:solidFill>
                  <a:latin typeface="微软雅黑" panose="020B0503020204020204" pitchFamily="34" charset="-122"/>
                  <a:sym typeface="+mn-ea"/>
                </a:rPr>
                <a:t>实践</a:t>
              </a:r>
              <a:r>
                <a:rPr lang="zh-CN" altLang="en-US" sz="2400" noProof="1">
                  <a:solidFill>
                    <a:srgbClr val="000000"/>
                  </a:solidFill>
                  <a:latin typeface="微软雅黑" panose="020B0503020204020204" pitchFamily="34" charset="-122"/>
                  <a:sym typeface="+mn-ea"/>
                </a:rPr>
                <a:t>是正确发挥人的主观能动性的基本途径</a:t>
              </a:r>
            </a:p>
          </p:txBody>
        </p:sp>
      </p:grpSp>
      <p:grpSp>
        <p:nvGrpSpPr>
          <p:cNvPr id="33797" name="组合 6">
            <a:extLst>
              <a:ext uri="{FF2B5EF4-FFF2-40B4-BE49-F238E27FC236}">
                <a16:creationId xmlns:a16="http://schemas.microsoft.com/office/drawing/2014/main" id="{4CD4AD35-6021-4D13-890F-6811159037C5}"/>
              </a:ext>
            </a:extLst>
          </p:cNvPr>
          <p:cNvGrpSpPr>
            <a:grpSpLocks/>
          </p:cNvGrpSpPr>
          <p:nvPr/>
        </p:nvGrpSpPr>
        <p:grpSpPr bwMode="auto">
          <a:xfrm>
            <a:off x="6272213" y="3429000"/>
            <a:ext cx="2271712" cy="2478088"/>
            <a:chOff x="6039596" y="3429000"/>
            <a:chExt cx="2270686" cy="2478741"/>
          </a:xfrm>
        </p:grpSpPr>
        <p:sp>
          <p:nvSpPr>
            <p:cNvPr id="18" name="任意多边形 17">
              <a:extLst>
                <a:ext uri="{FF2B5EF4-FFF2-40B4-BE49-F238E27FC236}">
                  <a16:creationId xmlns:a16="http://schemas.microsoft.com/office/drawing/2014/main" id="{059335DF-E044-4172-8A6D-227210A20C5B}"/>
                </a:ext>
              </a:extLst>
            </p:cNvPr>
            <p:cNvSpPr/>
            <p:nvPr/>
          </p:nvSpPr>
          <p:spPr>
            <a:xfrm>
              <a:off x="6039596"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endParaRPr lang="zh-CN" altLang="en-US"/>
            </a:p>
          </p:txBody>
        </p:sp>
        <p:sp>
          <p:nvSpPr>
            <p:cNvPr id="19" name="任意多边形 18">
              <a:extLst>
                <a:ext uri="{FF2B5EF4-FFF2-40B4-BE49-F238E27FC236}">
                  <a16:creationId xmlns:a16="http://schemas.microsoft.com/office/drawing/2014/main" id="{741E7389-80BE-4C89-962E-CF52F4DF81AA}"/>
                </a:ext>
              </a:extLst>
            </p:cNvPr>
            <p:cNvSpPr/>
            <p:nvPr/>
          </p:nvSpPr>
          <p:spPr>
            <a:xfrm>
              <a:off x="6039596"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主观能动作用的发挥，还依赖于一定的</a:t>
              </a:r>
              <a:r>
                <a:rPr lang="zh-CN" altLang="en-US" sz="2400" b="1" noProof="1">
                  <a:solidFill>
                    <a:srgbClr val="000000"/>
                  </a:solidFill>
                  <a:latin typeface="微软雅黑" panose="020B0503020204020204" pitchFamily="34" charset="-122"/>
                  <a:sym typeface="+mn-ea"/>
                </a:rPr>
                <a:t>物质条件和物质手段</a:t>
              </a:r>
            </a:p>
          </p:txBody>
        </p:sp>
      </p:grpSp>
      <p:sp>
        <p:nvSpPr>
          <p:cNvPr id="12" name="文本框 11">
            <a:extLst>
              <a:ext uri="{FF2B5EF4-FFF2-40B4-BE49-F238E27FC236}">
                <a16:creationId xmlns:a16="http://schemas.microsoft.com/office/drawing/2014/main" id="{A5D67019-CCAD-4219-A701-A80C3EB14794}"/>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33799" name="文本框 2">
            <a:extLst>
              <a:ext uri="{FF2B5EF4-FFF2-40B4-BE49-F238E27FC236}">
                <a16:creationId xmlns:a16="http://schemas.microsoft.com/office/drawing/2014/main" id="{C4D364F3-7E2A-4207-805A-27F4DCBB2416}"/>
              </a:ext>
            </a:extLst>
          </p:cNvPr>
          <p:cNvSpPr txBox="1">
            <a:spLocks noChangeArrowheads="1"/>
          </p:cNvSpPr>
          <p:nvPr/>
        </p:nvSpPr>
        <p:spPr bwMode="auto">
          <a:xfrm>
            <a:off x="1344613" y="2478088"/>
            <a:ext cx="64547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正确发挥主观能动性的前提和条件</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670787DC-90ED-47DE-86C5-11C0B6458ABD}"/>
              </a:ext>
            </a:extLst>
          </p:cNvPr>
          <p:cNvSpPr/>
          <p:nvPr/>
        </p:nvSpPr>
        <p:spPr bwMode="auto">
          <a:xfrm>
            <a:off x="419100" y="1403350"/>
            <a:ext cx="30257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意识与人工智能</a:t>
            </a:r>
          </a:p>
        </p:txBody>
      </p:sp>
      <p:grpSp>
        <p:nvGrpSpPr>
          <p:cNvPr id="33795" name="组合 3">
            <a:extLst>
              <a:ext uri="{FF2B5EF4-FFF2-40B4-BE49-F238E27FC236}">
                <a16:creationId xmlns:a16="http://schemas.microsoft.com/office/drawing/2014/main" id="{BC63B326-28E6-42CB-81CC-940F9ED852A5}"/>
              </a:ext>
            </a:extLst>
          </p:cNvPr>
          <p:cNvGrpSpPr>
            <a:grpSpLocks/>
          </p:cNvGrpSpPr>
          <p:nvPr/>
        </p:nvGrpSpPr>
        <p:grpSpPr bwMode="auto">
          <a:xfrm>
            <a:off x="617538" y="3429000"/>
            <a:ext cx="2270125" cy="2478088"/>
            <a:chOff x="383707" y="3429000"/>
            <a:chExt cx="2270686" cy="2478741"/>
          </a:xfrm>
        </p:grpSpPr>
        <p:sp>
          <p:nvSpPr>
            <p:cNvPr id="6" name="任意多边形 5">
              <a:extLst>
                <a:ext uri="{FF2B5EF4-FFF2-40B4-BE49-F238E27FC236}">
                  <a16:creationId xmlns:a16="http://schemas.microsoft.com/office/drawing/2014/main" id="{52042219-54BD-4343-A866-ADEE593EEF68}"/>
                </a:ext>
              </a:extLst>
            </p:cNvPr>
            <p:cNvSpPr/>
            <p:nvPr/>
          </p:nvSpPr>
          <p:spPr>
            <a:xfrm>
              <a:off x="383707"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r>
                <a:rPr lang="zh-CN" altLang="en-US" dirty="0">
                  <a:solidFill>
                    <a:srgbClr val="FF0000"/>
                  </a:solidFill>
                </a:rPr>
                <a:t>知情意</a:t>
              </a:r>
            </a:p>
          </p:txBody>
        </p:sp>
        <p:sp>
          <p:nvSpPr>
            <p:cNvPr id="15" name="任意多边形 14">
              <a:extLst>
                <a:ext uri="{FF2B5EF4-FFF2-40B4-BE49-F238E27FC236}">
                  <a16:creationId xmlns:a16="http://schemas.microsoft.com/office/drawing/2014/main" id="{3A9BC5A8-CF40-49D2-9C28-D01051EC4A9D}"/>
                </a:ext>
              </a:extLst>
            </p:cNvPr>
            <p:cNvSpPr/>
            <p:nvPr/>
          </p:nvSpPr>
          <p:spPr>
            <a:xfrm>
              <a:off x="383707"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000" noProof="1">
                  <a:solidFill>
                    <a:srgbClr val="000000"/>
                  </a:solidFill>
                  <a:latin typeface="微软雅黑" panose="020B0503020204020204" pitchFamily="34" charset="-122"/>
                  <a:sym typeface="+mn-ea"/>
                </a:rPr>
                <a:t>人类意识是知情意的统一体，而人工智能不具备</a:t>
              </a:r>
              <a:r>
                <a:rPr lang="zh-CN" altLang="en-US" sz="2000" noProof="1">
                  <a:solidFill>
                    <a:srgbClr val="000000"/>
                  </a:solidFill>
                  <a:highlight>
                    <a:srgbClr val="FFFF00"/>
                  </a:highlight>
                  <a:latin typeface="微软雅黑" panose="020B0503020204020204" pitchFamily="34" charset="-122"/>
                  <a:sym typeface="+mn-ea"/>
                </a:rPr>
                <a:t>情感、信念、意志</a:t>
              </a:r>
              <a:r>
                <a:rPr lang="zh-CN" altLang="en-US" sz="2000" noProof="1">
                  <a:solidFill>
                    <a:srgbClr val="000000"/>
                  </a:solidFill>
                  <a:latin typeface="微软雅黑" panose="020B0503020204020204" pitchFamily="34" charset="-122"/>
                  <a:sym typeface="+mn-ea"/>
                </a:rPr>
                <a:t>等人类意识形式。</a:t>
              </a:r>
            </a:p>
          </p:txBody>
        </p:sp>
      </p:grpSp>
      <p:grpSp>
        <p:nvGrpSpPr>
          <p:cNvPr id="33796" name="组合 4">
            <a:extLst>
              <a:ext uri="{FF2B5EF4-FFF2-40B4-BE49-F238E27FC236}">
                <a16:creationId xmlns:a16="http://schemas.microsoft.com/office/drawing/2014/main" id="{D308BBF6-87ED-488D-ADDE-62224A7BC838}"/>
              </a:ext>
            </a:extLst>
          </p:cNvPr>
          <p:cNvGrpSpPr>
            <a:grpSpLocks/>
          </p:cNvGrpSpPr>
          <p:nvPr/>
        </p:nvGrpSpPr>
        <p:grpSpPr bwMode="auto">
          <a:xfrm>
            <a:off x="3444875" y="3429000"/>
            <a:ext cx="2270125" cy="2478088"/>
            <a:chOff x="3236539" y="3429000"/>
            <a:chExt cx="2270686" cy="2478741"/>
          </a:xfrm>
        </p:grpSpPr>
        <p:sp>
          <p:nvSpPr>
            <p:cNvPr id="16" name="任意多边形 15">
              <a:extLst>
                <a:ext uri="{FF2B5EF4-FFF2-40B4-BE49-F238E27FC236}">
                  <a16:creationId xmlns:a16="http://schemas.microsoft.com/office/drawing/2014/main" id="{EFF3D127-D120-4055-9F13-9B311A735F88}"/>
                </a:ext>
              </a:extLst>
            </p:cNvPr>
            <p:cNvSpPr/>
            <p:nvPr/>
          </p:nvSpPr>
          <p:spPr>
            <a:xfrm>
              <a:off x="3236539"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r>
                <a:rPr lang="zh-CN" altLang="en-US" dirty="0">
                  <a:solidFill>
                    <a:srgbClr val="FF0000"/>
                  </a:solidFill>
                </a:rPr>
                <a:t>社会性</a:t>
              </a:r>
            </a:p>
          </p:txBody>
        </p:sp>
        <p:sp>
          <p:nvSpPr>
            <p:cNvPr id="17" name="任意多边形 16">
              <a:extLst>
                <a:ext uri="{FF2B5EF4-FFF2-40B4-BE49-F238E27FC236}">
                  <a16:creationId xmlns:a16="http://schemas.microsoft.com/office/drawing/2014/main" id="{1263F661-B7B8-4A3B-81D7-F3D6F739F91C}"/>
                </a:ext>
              </a:extLst>
            </p:cNvPr>
            <p:cNvSpPr/>
            <p:nvPr/>
          </p:nvSpPr>
          <p:spPr>
            <a:xfrm>
              <a:off x="3236539"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人工智能不可能真正具备人类的</a:t>
              </a:r>
              <a:r>
                <a:rPr lang="zh-CN" altLang="en-US" sz="2400" noProof="1">
                  <a:solidFill>
                    <a:srgbClr val="000000"/>
                  </a:solidFill>
                  <a:highlight>
                    <a:srgbClr val="FFFF00"/>
                  </a:highlight>
                  <a:latin typeface="微软雅黑" panose="020B0503020204020204" pitchFamily="34" charset="-122"/>
                  <a:sym typeface="+mn-ea"/>
                </a:rPr>
                <a:t>社会属性</a:t>
              </a:r>
              <a:r>
                <a:rPr lang="zh-CN" altLang="en-US" sz="2400" b="1" noProof="1">
                  <a:solidFill>
                    <a:srgbClr val="000000"/>
                  </a:solidFill>
                  <a:latin typeface="微软雅黑" panose="020B0503020204020204" pitchFamily="34" charset="-122"/>
                  <a:sym typeface="+mn-ea"/>
                </a:rPr>
                <a:t>。</a:t>
              </a:r>
              <a:r>
                <a:rPr lang="en-US" altLang="zh-CN" sz="2400" b="1" noProof="1">
                  <a:solidFill>
                    <a:srgbClr val="000000"/>
                  </a:solidFill>
                  <a:latin typeface="微软雅黑" panose="020B0503020204020204" pitchFamily="34" charset="-122"/>
                  <a:sym typeface="+mn-ea"/>
                </a:rPr>
                <a:t>(P29)</a:t>
              </a:r>
              <a:endParaRPr lang="zh-CN" altLang="en-US" sz="2400" noProof="1">
                <a:solidFill>
                  <a:srgbClr val="000000"/>
                </a:solidFill>
                <a:latin typeface="微软雅黑" panose="020B0503020204020204" pitchFamily="34" charset="-122"/>
                <a:sym typeface="+mn-ea"/>
              </a:endParaRPr>
            </a:p>
          </p:txBody>
        </p:sp>
      </p:grpSp>
      <p:grpSp>
        <p:nvGrpSpPr>
          <p:cNvPr id="33797" name="组合 6">
            <a:extLst>
              <a:ext uri="{FF2B5EF4-FFF2-40B4-BE49-F238E27FC236}">
                <a16:creationId xmlns:a16="http://schemas.microsoft.com/office/drawing/2014/main" id="{4CD4AD35-6021-4D13-890F-6811159037C5}"/>
              </a:ext>
            </a:extLst>
          </p:cNvPr>
          <p:cNvGrpSpPr>
            <a:grpSpLocks/>
          </p:cNvGrpSpPr>
          <p:nvPr/>
        </p:nvGrpSpPr>
        <p:grpSpPr bwMode="auto">
          <a:xfrm>
            <a:off x="6272213" y="3429000"/>
            <a:ext cx="2271712" cy="2478088"/>
            <a:chOff x="6039596" y="3429000"/>
            <a:chExt cx="2270686" cy="2478741"/>
          </a:xfrm>
        </p:grpSpPr>
        <p:sp>
          <p:nvSpPr>
            <p:cNvPr id="18" name="任意多边形 17">
              <a:extLst>
                <a:ext uri="{FF2B5EF4-FFF2-40B4-BE49-F238E27FC236}">
                  <a16:creationId xmlns:a16="http://schemas.microsoft.com/office/drawing/2014/main" id="{059335DF-E044-4172-8A6D-227210A20C5B}"/>
                </a:ext>
              </a:extLst>
            </p:cNvPr>
            <p:cNvSpPr/>
            <p:nvPr/>
          </p:nvSpPr>
          <p:spPr>
            <a:xfrm>
              <a:off x="6039596" y="3429000"/>
              <a:ext cx="2270686" cy="670102"/>
            </a:xfrm>
            <a:custGeom>
              <a:avLst/>
              <a:gdLst>
                <a:gd name="connsiteX0" fmla="*/ 0 w 1857374"/>
                <a:gd name="connsiteY0" fmla="*/ 0 h 547200"/>
                <a:gd name="connsiteX1" fmla="*/ 1857374 w 1857374"/>
                <a:gd name="connsiteY1" fmla="*/ 0 h 547200"/>
                <a:gd name="connsiteX2" fmla="*/ 1857374 w 1857374"/>
                <a:gd name="connsiteY2" fmla="*/ 547200 h 547200"/>
                <a:gd name="connsiteX3" fmla="*/ 0 w 1857374"/>
                <a:gd name="connsiteY3" fmla="*/ 547200 h 547200"/>
                <a:gd name="connsiteX4" fmla="*/ 0 w 1857374"/>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547200">
                  <a:moveTo>
                    <a:pt x="0" y="0"/>
                  </a:moveTo>
                  <a:lnTo>
                    <a:pt x="1857374" y="0"/>
                  </a:lnTo>
                  <a:lnTo>
                    <a:pt x="1857374" y="547200"/>
                  </a:lnTo>
                  <a:lnTo>
                    <a:pt x="0" y="5472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r>
                <a:rPr lang="zh-CN" altLang="en-US" dirty="0">
                  <a:solidFill>
                    <a:srgbClr val="FF0000"/>
                  </a:solidFill>
                </a:rPr>
                <a:t>自然语言</a:t>
              </a:r>
            </a:p>
          </p:txBody>
        </p:sp>
        <p:sp>
          <p:nvSpPr>
            <p:cNvPr id="19" name="任意多边形 18">
              <a:extLst>
                <a:ext uri="{FF2B5EF4-FFF2-40B4-BE49-F238E27FC236}">
                  <a16:creationId xmlns:a16="http://schemas.microsoft.com/office/drawing/2014/main" id="{741E7389-80BE-4C89-962E-CF52F4DF81AA}"/>
                </a:ext>
              </a:extLst>
            </p:cNvPr>
            <p:cNvSpPr/>
            <p:nvPr/>
          </p:nvSpPr>
          <p:spPr>
            <a:xfrm>
              <a:off x="6039596" y="3976832"/>
              <a:ext cx="2270686" cy="1930909"/>
            </a:xfrm>
            <a:custGeom>
              <a:avLst/>
              <a:gdLst>
                <a:gd name="connsiteX0" fmla="*/ 0 w 1857374"/>
                <a:gd name="connsiteY0" fmla="*/ 0 h 1579318"/>
                <a:gd name="connsiteX1" fmla="*/ 1857374 w 1857374"/>
                <a:gd name="connsiteY1" fmla="*/ 0 h 1579318"/>
                <a:gd name="connsiteX2" fmla="*/ 1857374 w 1857374"/>
                <a:gd name="connsiteY2" fmla="*/ 1579318 h 1579318"/>
                <a:gd name="connsiteX3" fmla="*/ 0 w 1857374"/>
                <a:gd name="connsiteY3" fmla="*/ 1579318 h 1579318"/>
                <a:gd name="connsiteX4" fmla="*/ 0 w 1857374"/>
                <a:gd name="connsiteY4" fmla="*/ 0 h 157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1579318">
                  <a:moveTo>
                    <a:pt x="0" y="0"/>
                  </a:moveTo>
                  <a:lnTo>
                    <a:pt x="1857374" y="0"/>
                  </a:lnTo>
                  <a:lnTo>
                    <a:pt x="1857374" y="1579318"/>
                  </a:lnTo>
                  <a:lnTo>
                    <a:pt x="0" y="1579318"/>
                  </a:lnTo>
                  <a:lnTo>
                    <a:pt x="0" y="0"/>
                  </a:lnTo>
                  <a:close/>
                </a:path>
              </a:pathLst>
            </a:custGeom>
            <a:solidFill>
              <a:schemeClr val="bg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08000"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人工智能难以完全具备理解</a:t>
              </a:r>
              <a:r>
                <a:rPr lang="zh-CN" altLang="en-US" sz="2400" noProof="1">
                  <a:solidFill>
                    <a:srgbClr val="000000"/>
                  </a:solidFill>
                  <a:highlight>
                    <a:srgbClr val="FFFF00"/>
                  </a:highlight>
                  <a:latin typeface="微软雅黑" panose="020B0503020204020204" pitchFamily="34" charset="-122"/>
                  <a:sym typeface="+mn-ea"/>
                </a:rPr>
                <a:t>自然语言真实意义</a:t>
              </a:r>
              <a:r>
                <a:rPr lang="zh-CN" altLang="en-US" sz="2400" noProof="1">
                  <a:solidFill>
                    <a:srgbClr val="000000"/>
                  </a:solidFill>
                  <a:latin typeface="微软雅黑" panose="020B0503020204020204" pitchFamily="34" charset="-122"/>
                  <a:sym typeface="+mn-ea"/>
                </a:rPr>
                <a:t>的能力。</a:t>
              </a:r>
            </a:p>
          </p:txBody>
        </p:sp>
      </p:grpSp>
      <p:sp>
        <p:nvSpPr>
          <p:cNvPr id="12" name="文本框 11">
            <a:extLst>
              <a:ext uri="{FF2B5EF4-FFF2-40B4-BE49-F238E27FC236}">
                <a16:creationId xmlns:a16="http://schemas.microsoft.com/office/drawing/2014/main" id="{A5D67019-CCAD-4219-A701-A80C3EB14794}"/>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二、物质与意识的辩证关系</a:t>
            </a:r>
          </a:p>
        </p:txBody>
      </p:sp>
      <p:sp>
        <p:nvSpPr>
          <p:cNvPr id="33799" name="文本框 2">
            <a:extLst>
              <a:ext uri="{FF2B5EF4-FFF2-40B4-BE49-F238E27FC236}">
                <a16:creationId xmlns:a16="http://schemas.microsoft.com/office/drawing/2014/main" id="{C4D364F3-7E2A-4207-805A-27F4DCBB2416}"/>
              </a:ext>
            </a:extLst>
          </p:cNvPr>
          <p:cNvSpPr txBox="1">
            <a:spLocks noChangeArrowheads="1"/>
          </p:cNvSpPr>
          <p:nvPr/>
        </p:nvSpPr>
        <p:spPr bwMode="auto">
          <a:xfrm>
            <a:off x="1277501" y="2167789"/>
            <a:ext cx="645477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000" b="1" dirty="0">
                <a:solidFill>
                  <a:srgbClr val="014D23"/>
                </a:solidFill>
              </a:rPr>
              <a:t>人工智能能否具有人类意识？</a:t>
            </a:r>
            <a:endParaRPr lang="en-US" altLang="zh-CN" sz="2000" b="1" dirty="0">
              <a:solidFill>
                <a:srgbClr val="014D23"/>
              </a:solidFill>
            </a:endParaRPr>
          </a:p>
          <a:p>
            <a:pPr algn="ctr">
              <a:lnSpc>
                <a:spcPct val="120000"/>
              </a:lnSpc>
              <a:spcBef>
                <a:spcPts val="1400"/>
              </a:spcBef>
              <a:buFont typeface="Arial" panose="020B0604020202020204" pitchFamily="34" charset="0"/>
              <a:buNone/>
            </a:pPr>
            <a:r>
              <a:rPr lang="zh-CN" altLang="en-US" sz="2000" b="1" dirty="0">
                <a:solidFill>
                  <a:srgbClr val="014D23"/>
                </a:solidFill>
              </a:rPr>
              <a:t>能否超越或取代人类智能？</a:t>
            </a:r>
          </a:p>
        </p:txBody>
      </p:sp>
      <p:pic>
        <p:nvPicPr>
          <p:cNvPr id="1026" name="Picture 2" descr="https://gimg2.baidu.com/image_search/src=http%3A%2F%2Fimg.mp.itc.cn%2Fupload%2F20170523%2F7ee7b46a975d430bbb82038c977270d0_th.jpg&amp;refer=http%3A%2F%2Fimg.mp.itc.cn&amp;app=2002&amp;size=f9999,10000&amp;q=a80&amp;n=0&amp;g=0n&amp;fmt=jpeg?sec=1633512179&amp;t=68978bfcab9394cae094ad5a58e5d6b0">
            <a:extLst>
              <a:ext uri="{FF2B5EF4-FFF2-40B4-BE49-F238E27FC236}">
                <a16:creationId xmlns:a16="http://schemas.microsoft.com/office/drawing/2014/main" id="{E5DB4F4F-FB42-45F4-AE48-BC6CBEE68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213" y="1186289"/>
            <a:ext cx="2738898"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22205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a:extLst>
              <a:ext uri="{FF2B5EF4-FFF2-40B4-BE49-F238E27FC236}">
                <a16:creationId xmlns:a16="http://schemas.microsoft.com/office/drawing/2014/main" id="{EB7F7FE4-F1F9-4B19-8F10-303EC8B76AEB}"/>
              </a:ext>
            </a:extLst>
          </p:cNvPr>
          <p:cNvSpPr txBox="1"/>
          <p:nvPr/>
        </p:nvSpPr>
        <p:spPr>
          <a:xfrm>
            <a:off x="330200" y="3098800"/>
            <a:ext cx="3560763" cy="2376488"/>
          </a:xfrm>
          <a:prstGeom prst="roundRect">
            <a:avLst/>
          </a:prstGeom>
          <a:solidFill>
            <a:srgbClr val="FFFFFF">
              <a:lumMod val="95000"/>
            </a:srgbClr>
          </a:solidFill>
          <a:ln w="9525">
            <a:solidFill>
              <a:srgbClr val="FFFFFF">
                <a:lumMod val="65000"/>
              </a:srgbClr>
            </a:solidFill>
            <a:prstDash val="dash"/>
          </a:ln>
        </p:spPr>
        <p:txBody>
          <a:bodyPr tIns="135441" bIns="67720" anchor="b"/>
          <a:lstStyle/>
          <a:p>
            <a:pPr eaLnBrk="1" hangingPunct="1">
              <a:defRPr/>
            </a:pPr>
            <a:endParaRPr lang="en-US" altLang="zh-CN" sz="1505" kern="0" dirty="0">
              <a:solidFill>
                <a:srgbClr val="000000">
                  <a:lumMod val="75000"/>
                  <a:lumOff val="25000"/>
                </a:srgbClr>
              </a:solidFill>
              <a:latin typeface="微软雅黑" panose="020B0503020204020204" pitchFamily="34" charset="-122"/>
            </a:endParaRPr>
          </a:p>
        </p:txBody>
      </p:sp>
      <p:sp>
        <p:nvSpPr>
          <p:cNvPr id="11" name="TextBox 6">
            <a:extLst>
              <a:ext uri="{FF2B5EF4-FFF2-40B4-BE49-F238E27FC236}">
                <a16:creationId xmlns:a16="http://schemas.microsoft.com/office/drawing/2014/main" id="{09325CB3-97E6-44E0-B163-73D616CB057E}"/>
              </a:ext>
            </a:extLst>
          </p:cNvPr>
          <p:cNvSpPr txBox="1"/>
          <p:nvPr/>
        </p:nvSpPr>
        <p:spPr>
          <a:xfrm>
            <a:off x="5318125" y="3098800"/>
            <a:ext cx="3560763" cy="2376488"/>
          </a:xfrm>
          <a:prstGeom prst="roundRect">
            <a:avLst/>
          </a:prstGeom>
          <a:solidFill>
            <a:srgbClr val="FFFFFF">
              <a:lumMod val="95000"/>
            </a:srgbClr>
          </a:solidFill>
          <a:ln w="9525">
            <a:solidFill>
              <a:srgbClr val="FFFFFF">
                <a:lumMod val="65000"/>
              </a:srgbClr>
            </a:solidFill>
            <a:prstDash val="dash"/>
          </a:ln>
        </p:spPr>
        <p:txBody>
          <a:bodyPr tIns="135441" bIns="67720" anchor="b"/>
          <a:lstStyle/>
          <a:p>
            <a:pPr eaLnBrk="1" hangingPunct="1">
              <a:defRPr/>
            </a:pPr>
            <a:endParaRPr lang="en-US" altLang="zh-CN" sz="1505" kern="0" dirty="0">
              <a:solidFill>
                <a:srgbClr val="000000">
                  <a:lumMod val="75000"/>
                  <a:lumOff val="25000"/>
                </a:srgbClr>
              </a:solidFill>
              <a:latin typeface="微软雅黑" panose="020B0503020204020204" pitchFamily="34" charset="-122"/>
            </a:endParaRPr>
          </a:p>
        </p:txBody>
      </p:sp>
      <p:sp>
        <p:nvSpPr>
          <p:cNvPr id="7" name="圆角矩形 15">
            <a:extLst>
              <a:ext uri="{FF2B5EF4-FFF2-40B4-BE49-F238E27FC236}">
                <a16:creationId xmlns:a16="http://schemas.microsoft.com/office/drawing/2014/main" id="{342A5FD5-3DFA-4FAF-AD96-0CB908F59D50}"/>
              </a:ext>
            </a:extLst>
          </p:cNvPr>
          <p:cNvSpPr/>
          <p:nvPr/>
        </p:nvSpPr>
        <p:spPr bwMode="auto">
          <a:xfrm>
            <a:off x="419100" y="1638300"/>
            <a:ext cx="33099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世界的物质统一性</a:t>
            </a:r>
          </a:p>
        </p:txBody>
      </p:sp>
      <p:sp>
        <p:nvSpPr>
          <p:cNvPr id="8" name="文本框 7">
            <a:extLst>
              <a:ext uri="{FF2B5EF4-FFF2-40B4-BE49-F238E27FC236}">
                <a16:creationId xmlns:a16="http://schemas.microsoft.com/office/drawing/2014/main" id="{12BE9A81-10FB-4976-9115-8956E6BA0C52}"/>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三、世界的物质统一性</a:t>
            </a:r>
          </a:p>
        </p:txBody>
      </p:sp>
      <p:sp>
        <p:nvSpPr>
          <p:cNvPr id="5" name="右箭头 4">
            <a:extLst>
              <a:ext uri="{FF2B5EF4-FFF2-40B4-BE49-F238E27FC236}">
                <a16:creationId xmlns:a16="http://schemas.microsoft.com/office/drawing/2014/main" id="{D9B56EE3-84C2-4177-A7D9-5ECEF73F9884}"/>
              </a:ext>
            </a:extLst>
          </p:cNvPr>
          <p:cNvSpPr/>
          <p:nvPr/>
        </p:nvSpPr>
        <p:spPr>
          <a:xfrm>
            <a:off x="4064000" y="4106863"/>
            <a:ext cx="1081088" cy="360362"/>
          </a:xfrm>
          <a:prstGeom prst="rightArrow">
            <a:avLst/>
          </a:prstGeom>
          <a:solidFill>
            <a:schemeClr val="accent4">
              <a:lumMod val="60000"/>
              <a:lumOff val="40000"/>
            </a:schemeClr>
          </a:solidFill>
          <a:ln>
            <a:noFill/>
          </a:ln>
        </p:spPr>
        <p:txBody>
          <a:bodyPr wrap="none" lIns="90170" tIns="46990" rIns="90170" bIns="46990" anchor="ctr"/>
          <a:lstStyle/>
          <a:p>
            <a:pPr defTabSz="914400" eaLnBrk="1" hangingPunct="1">
              <a:buFont typeface="Arial" panose="020B0604020202020204" pitchFamily="34" charset="0"/>
              <a:buNone/>
              <a:defRPr/>
            </a:pPr>
            <a:endParaRPr lang="zh-CN" altLang="zh-CN">
              <a:ea typeface="宋体" panose="02010600030101010101" pitchFamily="2" charset="-122"/>
            </a:endParaRPr>
          </a:p>
        </p:txBody>
      </p:sp>
      <p:sp>
        <p:nvSpPr>
          <p:cNvPr id="35847" name="文本框 2">
            <a:extLst>
              <a:ext uri="{FF2B5EF4-FFF2-40B4-BE49-F238E27FC236}">
                <a16:creationId xmlns:a16="http://schemas.microsoft.com/office/drawing/2014/main" id="{FE157A63-BDBC-439B-A9F7-A6A3D006F448}"/>
              </a:ext>
            </a:extLst>
          </p:cNvPr>
          <p:cNvSpPr txBox="1">
            <a:spLocks noChangeArrowheads="1"/>
          </p:cNvSpPr>
          <p:nvPr/>
        </p:nvSpPr>
        <p:spPr bwMode="auto">
          <a:xfrm>
            <a:off x="565150" y="3595688"/>
            <a:ext cx="3090863"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马克思主义认为，物质是世界的本原，</a:t>
            </a:r>
            <a:r>
              <a:rPr lang="zh-CN" altLang="en-US" sz="2400" b="1">
                <a:solidFill>
                  <a:srgbClr val="014D23"/>
                </a:solidFill>
              </a:rPr>
              <a:t>世界统一于物质。</a:t>
            </a:r>
          </a:p>
        </p:txBody>
      </p:sp>
      <p:sp>
        <p:nvSpPr>
          <p:cNvPr id="35848" name="文本框 5">
            <a:extLst>
              <a:ext uri="{FF2B5EF4-FFF2-40B4-BE49-F238E27FC236}">
                <a16:creationId xmlns:a16="http://schemas.microsoft.com/office/drawing/2014/main" id="{C07A11EB-A24B-4362-A268-291774AB0CF1}"/>
              </a:ext>
            </a:extLst>
          </p:cNvPr>
          <p:cNvSpPr txBox="1">
            <a:spLocks noChangeArrowheads="1"/>
          </p:cNvSpPr>
          <p:nvPr/>
        </p:nvSpPr>
        <p:spPr bwMode="auto">
          <a:xfrm>
            <a:off x="5407068" y="3523245"/>
            <a:ext cx="3560763" cy="152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dirty="0"/>
              <a:t>自然界是物质的</a:t>
            </a:r>
            <a:endParaRPr lang="en-US" altLang="zh-CN" sz="2000" dirty="0"/>
          </a:p>
          <a:p>
            <a:pPr algn="just">
              <a:lnSpc>
                <a:spcPct val="120000"/>
              </a:lnSpc>
              <a:spcBef>
                <a:spcPts val="1400"/>
              </a:spcBef>
              <a:buFont typeface="Arial" panose="020B0604020202020204" pitchFamily="34" charset="0"/>
              <a:buNone/>
            </a:pPr>
            <a:r>
              <a:rPr lang="zh-CN" altLang="en-US" sz="2000" dirty="0"/>
              <a:t>人类社会本质上也是物质的</a:t>
            </a:r>
          </a:p>
          <a:p>
            <a:pPr algn="just">
              <a:lnSpc>
                <a:spcPct val="120000"/>
              </a:lnSpc>
              <a:spcBef>
                <a:spcPts val="1400"/>
              </a:spcBef>
              <a:buFont typeface="Arial" panose="020B0604020202020204" pitchFamily="34" charset="0"/>
              <a:buNone/>
            </a:pPr>
            <a:r>
              <a:rPr lang="zh-CN" altLang="en-US" sz="2000" dirty="0"/>
              <a:t>人的意识统一于物质</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5">
            <a:extLst>
              <a:ext uri="{FF2B5EF4-FFF2-40B4-BE49-F238E27FC236}">
                <a16:creationId xmlns:a16="http://schemas.microsoft.com/office/drawing/2014/main" id="{CD250F8F-D0CE-41F7-A670-9FBE08B1727D}"/>
              </a:ext>
            </a:extLst>
          </p:cNvPr>
          <p:cNvSpPr/>
          <p:nvPr/>
        </p:nvSpPr>
        <p:spPr bwMode="auto">
          <a:xfrm>
            <a:off x="419100" y="1220788"/>
            <a:ext cx="33099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自然界是物质的</a:t>
            </a:r>
          </a:p>
        </p:txBody>
      </p:sp>
      <p:sp>
        <p:nvSpPr>
          <p:cNvPr id="6" name="文本框 5">
            <a:extLst>
              <a:ext uri="{FF2B5EF4-FFF2-40B4-BE49-F238E27FC236}">
                <a16:creationId xmlns:a16="http://schemas.microsoft.com/office/drawing/2014/main" id="{CD31710E-E171-46CD-9C8E-0111ECAB4399}"/>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三、世界的物质统一性</a:t>
            </a:r>
          </a:p>
        </p:txBody>
      </p:sp>
      <p:sp>
        <p:nvSpPr>
          <p:cNvPr id="2" name="椭圆 1">
            <a:extLst>
              <a:ext uri="{FF2B5EF4-FFF2-40B4-BE49-F238E27FC236}">
                <a16:creationId xmlns:a16="http://schemas.microsoft.com/office/drawing/2014/main" id="{AB8BEDA1-9F12-42FA-A494-8B5EA11BD5A5}"/>
              </a:ext>
            </a:extLst>
          </p:cNvPr>
          <p:cNvSpPr/>
          <p:nvPr/>
        </p:nvSpPr>
        <p:spPr>
          <a:xfrm>
            <a:off x="478172" y="3003259"/>
            <a:ext cx="2315362" cy="1912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自然界</a:t>
            </a:r>
          </a:p>
        </p:txBody>
      </p:sp>
      <p:cxnSp>
        <p:nvCxnSpPr>
          <p:cNvPr id="4" name="直接箭头连接符 3">
            <a:extLst>
              <a:ext uri="{FF2B5EF4-FFF2-40B4-BE49-F238E27FC236}">
                <a16:creationId xmlns:a16="http://schemas.microsoft.com/office/drawing/2014/main" id="{1AC8E35C-D747-4ADB-8EC8-39CBAFCF4C71}"/>
              </a:ext>
            </a:extLst>
          </p:cNvPr>
          <p:cNvCxnSpPr/>
          <p:nvPr/>
        </p:nvCxnSpPr>
        <p:spPr>
          <a:xfrm>
            <a:off x="3020037" y="3984771"/>
            <a:ext cx="2004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448DDC80-2CAB-4D8B-AE85-76F5A57AFB4D}"/>
              </a:ext>
            </a:extLst>
          </p:cNvPr>
          <p:cNvSpPr/>
          <p:nvPr/>
        </p:nvSpPr>
        <p:spPr>
          <a:xfrm>
            <a:off x="5117285" y="3028426"/>
            <a:ext cx="2315362" cy="1912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自然界</a:t>
            </a:r>
          </a:p>
        </p:txBody>
      </p:sp>
      <p:cxnSp>
        <p:nvCxnSpPr>
          <p:cNvPr id="8" name="直接连接符 7">
            <a:extLst>
              <a:ext uri="{FF2B5EF4-FFF2-40B4-BE49-F238E27FC236}">
                <a16:creationId xmlns:a16="http://schemas.microsoft.com/office/drawing/2014/main" id="{C843FFF9-403B-44C7-8137-8565A1BE9C4B}"/>
              </a:ext>
            </a:extLst>
          </p:cNvPr>
          <p:cNvCxnSpPr>
            <a:stCxn id="25" idx="0"/>
          </p:cNvCxnSpPr>
          <p:nvPr/>
        </p:nvCxnSpPr>
        <p:spPr>
          <a:xfrm>
            <a:off x="6274966" y="3028426"/>
            <a:ext cx="0" cy="838899"/>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0051AF2-AC23-4159-8066-41522300A8F1}"/>
              </a:ext>
            </a:extLst>
          </p:cNvPr>
          <p:cNvCxnSpPr>
            <a:endCxn id="25" idx="7"/>
          </p:cNvCxnSpPr>
          <p:nvPr/>
        </p:nvCxnSpPr>
        <p:spPr>
          <a:xfrm flipV="1">
            <a:off x="6274966" y="3308533"/>
            <a:ext cx="818604" cy="550403"/>
          </a:xfrm>
          <a:prstGeom prst="line">
            <a:avLst/>
          </a:prstGeom>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9A7DE4AE-241F-4FF2-B6A4-46EEC0DD6BEF}"/>
              </a:ext>
            </a:extLst>
          </p:cNvPr>
          <p:cNvSpPr txBox="1"/>
          <p:nvPr/>
        </p:nvSpPr>
        <p:spPr bwMode="auto">
          <a:xfrm>
            <a:off x="3422708" y="3563780"/>
            <a:ext cx="1208015" cy="328551"/>
          </a:xfrm>
          <a:prstGeom prst="rect">
            <a:avLst/>
          </a:prstGeom>
          <a:noFill/>
          <a:ln>
            <a:noFill/>
          </a:ln>
        </p:spPr>
        <p:txBody>
          <a:bodyPr wrap="square" rtlCol="0">
            <a:spAutoFit/>
          </a:bodyPr>
          <a:lstStyle/>
          <a:p>
            <a:pPr algn="just">
              <a:lnSpc>
                <a:spcPct val="120000"/>
              </a:lnSpc>
              <a:spcBef>
                <a:spcPts val="1400"/>
              </a:spcBef>
            </a:pPr>
            <a:r>
              <a:rPr lang="zh-CN" altLang="en-US" sz="1400" dirty="0"/>
              <a:t>？</a:t>
            </a:r>
            <a:r>
              <a:rPr lang="en-US" altLang="zh-CN" sz="1400" dirty="0"/>
              <a:t>years later</a:t>
            </a:r>
            <a:endParaRPr lang="zh-CN" altLang="en-US" sz="1400" dirty="0"/>
          </a:p>
        </p:txBody>
      </p:sp>
      <p:sp>
        <p:nvSpPr>
          <p:cNvPr id="14" name="任意多边形: 形状 13">
            <a:extLst>
              <a:ext uri="{FF2B5EF4-FFF2-40B4-BE49-F238E27FC236}">
                <a16:creationId xmlns:a16="http://schemas.microsoft.com/office/drawing/2014/main" id="{6FBFBE96-E958-4CF5-9AE9-B3723FF17994}"/>
              </a:ext>
            </a:extLst>
          </p:cNvPr>
          <p:cNvSpPr/>
          <p:nvPr/>
        </p:nvSpPr>
        <p:spPr>
          <a:xfrm>
            <a:off x="5578631" y="3280095"/>
            <a:ext cx="732973" cy="570452"/>
          </a:xfrm>
          <a:custGeom>
            <a:avLst/>
            <a:gdLst>
              <a:gd name="connsiteX0" fmla="*/ 8437 w 732973"/>
              <a:gd name="connsiteY0" fmla="*/ 0 h 570452"/>
              <a:gd name="connsiteX1" fmla="*/ 8437 w 732973"/>
              <a:gd name="connsiteY1" fmla="*/ 125835 h 570452"/>
              <a:gd name="connsiteX2" fmla="*/ 16826 w 732973"/>
              <a:gd name="connsiteY2" fmla="*/ 151002 h 570452"/>
              <a:gd name="connsiteX3" fmla="*/ 41993 w 732973"/>
              <a:gd name="connsiteY3" fmla="*/ 167780 h 570452"/>
              <a:gd name="connsiteX4" fmla="*/ 58771 w 732973"/>
              <a:gd name="connsiteY4" fmla="*/ 201336 h 570452"/>
              <a:gd name="connsiteX5" fmla="*/ 92327 w 732973"/>
              <a:gd name="connsiteY5" fmla="*/ 335560 h 570452"/>
              <a:gd name="connsiteX6" fmla="*/ 109105 w 732973"/>
              <a:gd name="connsiteY6" fmla="*/ 360727 h 570452"/>
              <a:gd name="connsiteX7" fmla="*/ 134272 w 732973"/>
              <a:gd name="connsiteY7" fmla="*/ 377505 h 570452"/>
              <a:gd name="connsiteX8" fmla="*/ 151050 w 732973"/>
              <a:gd name="connsiteY8" fmla="*/ 427839 h 570452"/>
              <a:gd name="connsiteX9" fmla="*/ 218162 w 732973"/>
              <a:gd name="connsiteY9" fmla="*/ 444617 h 570452"/>
              <a:gd name="connsiteX10" fmla="*/ 260107 w 732973"/>
              <a:gd name="connsiteY10" fmla="*/ 503340 h 570452"/>
              <a:gd name="connsiteX11" fmla="*/ 276885 w 732973"/>
              <a:gd name="connsiteY11" fmla="*/ 528507 h 570452"/>
              <a:gd name="connsiteX12" fmla="*/ 377552 w 732973"/>
              <a:gd name="connsiteY12" fmla="*/ 553674 h 570452"/>
              <a:gd name="connsiteX13" fmla="*/ 411108 w 732973"/>
              <a:gd name="connsiteY13" fmla="*/ 562063 h 570452"/>
              <a:gd name="connsiteX14" fmla="*/ 436275 w 732973"/>
              <a:gd name="connsiteY14" fmla="*/ 570452 h 570452"/>
              <a:gd name="connsiteX15" fmla="*/ 578888 w 732973"/>
              <a:gd name="connsiteY15" fmla="*/ 562063 h 570452"/>
              <a:gd name="connsiteX16" fmla="*/ 704723 w 732973"/>
              <a:gd name="connsiteY16" fmla="*/ 545285 h 570452"/>
              <a:gd name="connsiteX17" fmla="*/ 713112 w 732973"/>
              <a:gd name="connsiteY17" fmla="*/ 562063 h 57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2973" h="570452">
                <a:moveTo>
                  <a:pt x="8437" y="0"/>
                </a:moveTo>
                <a:cubicBezTo>
                  <a:pt x="246" y="73720"/>
                  <a:pt x="-5510" y="63076"/>
                  <a:pt x="8437" y="125835"/>
                </a:cubicBezTo>
                <a:cubicBezTo>
                  <a:pt x="10355" y="134467"/>
                  <a:pt x="11302" y="144097"/>
                  <a:pt x="16826" y="151002"/>
                </a:cubicBezTo>
                <a:cubicBezTo>
                  <a:pt x="23124" y="158875"/>
                  <a:pt x="33604" y="162187"/>
                  <a:pt x="41993" y="167780"/>
                </a:cubicBezTo>
                <a:cubicBezTo>
                  <a:pt x="47586" y="178965"/>
                  <a:pt x="56715" y="189001"/>
                  <a:pt x="58771" y="201336"/>
                </a:cubicBezTo>
                <a:cubicBezTo>
                  <a:pt x="81539" y="337946"/>
                  <a:pt x="30994" y="294671"/>
                  <a:pt x="92327" y="335560"/>
                </a:cubicBezTo>
                <a:cubicBezTo>
                  <a:pt x="97920" y="343949"/>
                  <a:pt x="101976" y="353598"/>
                  <a:pt x="109105" y="360727"/>
                </a:cubicBezTo>
                <a:cubicBezTo>
                  <a:pt x="116234" y="367856"/>
                  <a:pt x="128928" y="368955"/>
                  <a:pt x="134272" y="377505"/>
                </a:cubicBezTo>
                <a:cubicBezTo>
                  <a:pt x="143645" y="392502"/>
                  <a:pt x="133892" y="423550"/>
                  <a:pt x="151050" y="427839"/>
                </a:cubicBezTo>
                <a:lnTo>
                  <a:pt x="218162" y="444617"/>
                </a:lnTo>
                <a:cubicBezTo>
                  <a:pt x="237736" y="503340"/>
                  <a:pt x="218162" y="489358"/>
                  <a:pt x="260107" y="503340"/>
                </a:cubicBezTo>
                <a:cubicBezTo>
                  <a:pt x="265700" y="511729"/>
                  <a:pt x="269756" y="521378"/>
                  <a:pt x="276885" y="528507"/>
                </a:cubicBezTo>
                <a:cubicBezTo>
                  <a:pt x="305782" y="557404"/>
                  <a:pt x="335577" y="549010"/>
                  <a:pt x="377552" y="553674"/>
                </a:cubicBezTo>
                <a:cubicBezTo>
                  <a:pt x="388737" y="556470"/>
                  <a:pt x="400022" y="558896"/>
                  <a:pt x="411108" y="562063"/>
                </a:cubicBezTo>
                <a:cubicBezTo>
                  <a:pt x="419611" y="564492"/>
                  <a:pt x="427432" y="570452"/>
                  <a:pt x="436275" y="570452"/>
                </a:cubicBezTo>
                <a:cubicBezTo>
                  <a:pt x="483895" y="570452"/>
                  <a:pt x="531350" y="564859"/>
                  <a:pt x="578888" y="562063"/>
                </a:cubicBezTo>
                <a:cubicBezTo>
                  <a:pt x="612818" y="556408"/>
                  <a:pt x="673921" y="545285"/>
                  <a:pt x="704723" y="545285"/>
                </a:cubicBezTo>
                <a:cubicBezTo>
                  <a:pt x="756555" y="545285"/>
                  <a:pt x="723139" y="557049"/>
                  <a:pt x="713112" y="5620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922D04E9-7BD2-4195-93E7-37E310656DA6}"/>
              </a:ext>
            </a:extLst>
          </p:cNvPr>
          <p:cNvSpPr/>
          <p:nvPr/>
        </p:nvSpPr>
        <p:spPr>
          <a:xfrm>
            <a:off x="6291743" y="3724712"/>
            <a:ext cx="1015068" cy="900278"/>
          </a:xfrm>
          <a:custGeom>
            <a:avLst/>
            <a:gdLst>
              <a:gd name="connsiteX0" fmla="*/ 0 w 1015068"/>
              <a:gd name="connsiteY0" fmla="*/ 151002 h 900278"/>
              <a:gd name="connsiteX1" fmla="*/ 327171 w 1015068"/>
              <a:gd name="connsiteY1" fmla="*/ 134224 h 900278"/>
              <a:gd name="connsiteX2" fmla="*/ 377505 w 1015068"/>
              <a:gd name="connsiteY2" fmla="*/ 125835 h 900278"/>
              <a:gd name="connsiteX3" fmla="*/ 402672 w 1015068"/>
              <a:gd name="connsiteY3" fmla="*/ 109057 h 900278"/>
              <a:gd name="connsiteX4" fmla="*/ 436228 w 1015068"/>
              <a:gd name="connsiteY4" fmla="*/ 100668 h 900278"/>
              <a:gd name="connsiteX5" fmla="*/ 461395 w 1015068"/>
              <a:gd name="connsiteY5" fmla="*/ 92279 h 900278"/>
              <a:gd name="connsiteX6" fmla="*/ 486562 w 1015068"/>
              <a:gd name="connsiteY6" fmla="*/ 100668 h 900278"/>
              <a:gd name="connsiteX7" fmla="*/ 511729 w 1015068"/>
              <a:gd name="connsiteY7" fmla="*/ 117446 h 900278"/>
              <a:gd name="connsiteX8" fmla="*/ 545285 w 1015068"/>
              <a:gd name="connsiteY8" fmla="*/ 109057 h 900278"/>
              <a:gd name="connsiteX9" fmla="*/ 620785 w 1015068"/>
              <a:gd name="connsiteY9" fmla="*/ 75501 h 900278"/>
              <a:gd name="connsiteX10" fmla="*/ 662730 w 1015068"/>
              <a:gd name="connsiteY10" fmla="*/ 41945 h 900278"/>
              <a:gd name="connsiteX11" fmla="*/ 704675 w 1015068"/>
              <a:gd name="connsiteY11" fmla="*/ 16778 h 900278"/>
              <a:gd name="connsiteX12" fmla="*/ 729842 w 1015068"/>
              <a:gd name="connsiteY12" fmla="*/ 0 h 900278"/>
              <a:gd name="connsiteX13" fmla="*/ 755009 w 1015068"/>
              <a:gd name="connsiteY13" fmla="*/ 25167 h 900278"/>
              <a:gd name="connsiteX14" fmla="*/ 771787 w 1015068"/>
              <a:gd name="connsiteY14" fmla="*/ 83890 h 900278"/>
              <a:gd name="connsiteX15" fmla="*/ 847288 w 1015068"/>
              <a:gd name="connsiteY15" fmla="*/ 25167 h 900278"/>
              <a:gd name="connsiteX16" fmla="*/ 872455 w 1015068"/>
              <a:gd name="connsiteY16" fmla="*/ 33556 h 900278"/>
              <a:gd name="connsiteX17" fmla="*/ 889233 w 1015068"/>
              <a:gd name="connsiteY17" fmla="*/ 67112 h 900278"/>
              <a:gd name="connsiteX18" fmla="*/ 906011 w 1015068"/>
              <a:gd name="connsiteY18" fmla="*/ 134224 h 900278"/>
              <a:gd name="connsiteX19" fmla="*/ 922789 w 1015068"/>
              <a:gd name="connsiteY19" fmla="*/ 184558 h 900278"/>
              <a:gd name="connsiteX20" fmla="*/ 947956 w 1015068"/>
              <a:gd name="connsiteY20" fmla="*/ 176169 h 900278"/>
              <a:gd name="connsiteX21" fmla="*/ 956345 w 1015068"/>
              <a:gd name="connsiteY21" fmla="*/ 201336 h 900278"/>
              <a:gd name="connsiteX22" fmla="*/ 973123 w 1015068"/>
              <a:gd name="connsiteY22" fmla="*/ 243281 h 900278"/>
              <a:gd name="connsiteX23" fmla="*/ 981512 w 1015068"/>
              <a:gd name="connsiteY23" fmla="*/ 268448 h 900278"/>
              <a:gd name="connsiteX24" fmla="*/ 998290 w 1015068"/>
              <a:gd name="connsiteY24" fmla="*/ 310393 h 900278"/>
              <a:gd name="connsiteX25" fmla="*/ 1015068 w 1015068"/>
              <a:gd name="connsiteY25" fmla="*/ 369116 h 900278"/>
              <a:gd name="connsiteX26" fmla="*/ 989901 w 1015068"/>
              <a:gd name="connsiteY26" fmla="*/ 377505 h 900278"/>
              <a:gd name="connsiteX27" fmla="*/ 973123 w 1015068"/>
              <a:gd name="connsiteY27" fmla="*/ 402671 h 900278"/>
              <a:gd name="connsiteX28" fmla="*/ 947956 w 1015068"/>
              <a:gd name="connsiteY28" fmla="*/ 419449 h 900278"/>
              <a:gd name="connsiteX29" fmla="*/ 956345 w 1015068"/>
              <a:gd name="connsiteY29" fmla="*/ 469783 h 900278"/>
              <a:gd name="connsiteX30" fmla="*/ 947956 w 1015068"/>
              <a:gd name="connsiteY30" fmla="*/ 545284 h 900278"/>
              <a:gd name="connsiteX31" fmla="*/ 914400 w 1015068"/>
              <a:gd name="connsiteY31" fmla="*/ 595618 h 900278"/>
              <a:gd name="connsiteX32" fmla="*/ 914400 w 1015068"/>
              <a:gd name="connsiteY32" fmla="*/ 671119 h 900278"/>
              <a:gd name="connsiteX33" fmla="*/ 889233 w 1015068"/>
              <a:gd name="connsiteY33" fmla="*/ 687897 h 900278"/>
              <a:gd name="connsiteX34" fmla="*/ 830510 w 1015068"/>
              <a:gd name="connsiteY34" fmla="*/ 721453 h 900278"/>
              <a:gd name="connsiteX35" fmla="*/ 830510 w 1015068"/>
              <a:gd name="connsiteY35" fmla="*/ 838899 h 900278"/>
              <a:gd name="connsiteX36" fmla="*/ 864066 w 1015068"/>
              <a:gd name="connsiteY36" fmla="*/ 897622 h 90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5068" h="900278">
                <a:moveTo>
                  <a:pt x="0" y="151002"/>
                </a:moveTo>
                <a:lnTo>
                  <a:pt x="327171" y="134224"/>
                </a:lnTo>
                <a:cubicBezTo>
                  <a:pt x="344143" y="133093"/>
                  <a:pt x="361368" y="131214"/>
                  <a:pt x="377505" y="125835"/>
                </a:cubicBezTo>
                <a:cubicBezTo>
                  <a:pt x="387070" y="122647"/>
                  <a:pt x="393405" y="113029"/>
                  <a:pt x="402672" y="109057"/>
                </a:cubicBezTo>
                <a:cubicBezTo>
                  <a:pt x="413269" y="104515"/>
                  <a:pt x="425142" y="103835"/>
                  <a:pt x="436228" y="100668"/>
                </a:cubicBezTo>
                <a:cubicBezTo>
                  <a:pt x="444731" y="98239"/>
                  <a:pt x="453006" y="95075"/>
                  <a:pt x="461395" y="92279"/>
                </a:cubicBezTo>
                <a:cubicBezTo>
                  <a:pt x="469784" y="95075"/>
                  <a:pt x="478653" y="96713"/>
                  <a:pt x="486562" y="100668"/>
                </a:cubicBezTo>
                <a:cubicBezTo>
                  <a:pt x="495580" y="105177"/>
                  <a:pt x="501748" y="116020"/>
                  <a:pt x="511729" y="117446"/>
                </a:cubicBezTo>
                <a:cubicBezTo>
                  <a:pt x="523143" y="119077"/>
                  <a:pt x="534100" y="111853"/>
                  <a:pt x="545285" y="109057"/>
                </a:cubicBezTo>
                <a:cubicBezTo>
                  <a:pt x="655729" y="26222"/>
                  <a:pt x="498350" y="136718"/>
                  <a:pt x="620785" y="75501"/>
                </a:cubicBezTo>
                <a:cubicBezTo>
                  <a:pt x="636800" y="67494"/>
                  <a:pt x="648061" y="52213"/>
                  <a:pt x="662730" y="41945"/>
                </a:cubicBezTo>
                <a:cubicBezTo>
                  <a:pt x="676088" y="32595"/>
                  <a:pt x="690848" y="25420"/>
                  <a:pt x="704675" y="16778"/>
                </a:cubicBezTo>
                <a:cubicBezTo>
                  <a:pt x="713225" y="11434"/>
                  <a:pt x="721453" y="5593"/>
                  <a:pt x="729842" y="0"/>
                </a:cubicBezTo>
                <a:cubicBezTo>
                  <a:pt x="738231" y="8389"/>
                  <a:pt x="748428" y="15296"/>
                  <a:pt x="755009" y="25167"/>
                </a:cubicBezTo>
                <a:cubicBezTo>
                  <a:pt x="759823" y="32388"/>
                  <a:pt x="770668" y="79415"/>
                  <a:pt x="771787" y="83890"/>
                </a:cubicBezTo>
                <a:cubicBezTo>
                  <a:pt x="831992" y="43753"/>
                  <a:pt x="807862" y="64593"/>
                  <a:pt x="847288" y="25167"/>
                </a:cubicBezTo>
                <a:cubicBezTo>
                  <a:pt x="855677" y="27963"/>
                  <a:pt x="866202" y="27303"/>
                  <a:pt x="872455" y="33556"/>
                </a:cubicBezTo>
                <a:cubicBezTo>
                  <a:pt x="881298" y="42399"/>
                  <a:pt x="884307" y="55618"/>
                  <a:pt x="889233" y="67112"/>
                </a:cubicBezTo>
                <a:cubicBezTo>
                  <a:pt x="901960" y="96809"/>
                  <a:pt x="896163" y="98116"/>
                  <a:pt x="906011" y="134224"/>
                </a:cubicBezTo>
                <a:cubicBezTo>
                  <a:pt x="910664" y="151286"/>
                  <a:pt x="922789" y="184558"/>
                  <a:pt x="922789" y="184558"/>
                </a:cubicBezTo>
                <a:cubicBezTo>
                  <a:pt x="931178" y="181762"/>
                  <a:pt x="940047" y="172214"/>
                  <a:pt x="947956" y="176169"/>
                </a:cubicBezTo>
                <a:cubicBezTo>
                  <a:pt x="955865" y="180124"/>
                  <a:pt x="953240" y="193056"/>
                  <a:pt x="956345" y="201336"/>
                </a:cubicBezTo>
                <a:cubicBezTo>
                  <a:pt x="961632" y="215436"/>
                  <a:pt x="967836" y="229181"/>
                  <a:pt x="973123" y="243281"/>
                </a:cubicBezTo>
                <a:cubicBezTo>
                  <a:pt x="976228" y="251561"/>
                  <a:pt x="978407" y="260168"/>
                  <a:pt x="981512" y="268448"/>
                </a:cubicBezTo>
                <a:cubicBezTo>
                  <a:pt x="986799" y="282548"/>
                  <a:pt x="993003" y="296293"/>
                  <a:pt x="998290" y="310393"/>
                </a:cubicBezTo>
                <a:cubicBezTo>
                  <a:pt x="1007316" y="334463"/>
                  <a:pt x="1008457" y="342673"/>
                  <a:pt x="1015068" y="369116"/>
                </a:cubicBezTo>
                <a:cubicBezTo>
                  <a:pt x="1006679" y="371912"/>
                  <a:pt x="996806" y="371981"/>
                  <a:pt x="989901" y="377505"/>
                </a:cubicBezTo>
                <a:cubicBezTo>
                  <a:pt x="982028" y="383803"/>
                  <a:pt x="980252" y="395542"/>
                  <a:pt x="973123" y="402671"/>
                </a:cubicBezTo>
                <a:cubicBezTo>
                  <a:pt x="965994" y="409800"/>
                  <a:pt x="956345" y="413856"/>
                  <a:pt x="947956" y="419449"/>
                </a:cubicBezTo>
                <a:cubicBezTo>
                  <a:pt x="923067" y="494117"/>
                  <a:pt x="949840" y="391724"/>
                  <a:pt x="956345" y="469783"/>
                </a:cubicBezTo>
                <a:cubicBezTo>
                  <a:pt x="958448" y="495017"/>
                  <a:pt x="955963" y="521262"/>
                  <a:pt x="947956" y="545284"/>
                </a:cubicBezTo>
                <a:cubicBezTo>
                  <a:pt x="941579" y="564414"/>
                  <a:pt x="914400" y="595618"/>
                  <a:pt x="914400" y="595618"/>
                </a:cubicBezTo>
                <a:cubicBezTo>
                  <a:pt x="924074" y="624641"/>
                  <a:pt x="932117" y="635685"/>
                  <a:pt x="914400" y="671119"/>
                </a:cubicBezTo>
                <a:cubicBezTo>
                  <a:pt x="909891" y="680137"/>
                  <a:pt x="896978" y="681442"/>
                  <a:pt x="889233" y="687897"/>
                </a:cubicBezTo>
                <a:cubicBezTo>
                  <a:pt x="846393" y="723597"/>
                  <a:pt x="884827" y="707874"/>
                  <a:pt x="830510" y="721453"/>
                </a:cubicBezTo>
                <a:cubicBezTo>
                  <a:pt x="815478" y="766549"/>
                  <a:pt x="810408" y="770551"/>
                  <a:pt x="830510" y="838899"/>
                </a:cubicBezTo>
                <a:cubicBezTo>
                  <a:pt x="865617" y="958263"/>
                  <a:pt x="864066" y="859818"/>
                  <a:pt x="864066" y="897622"/>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241654AB-4C9F-48D3-832C-7210BD7105A0}"/>
              </a:ext>
            </a:extLst>
          </p:cNvPr>
          <p:cNvSpPr/>
          <p:nvPr/>
        </p:nvSpPr>
        <p:spPr>
          <a:xfrm>
            <a:off x="6291743" y="2992407"/>
            <a:ext cx="838899" cy="855677"/>
          </a:xfrm>
          <a:custGeom>
            <a:avLst/>
            <a:gdLst>
              <a:gd name="connsiteX0" fmla="*/ 16778 w 838899"/>
              <a:gd name="connsiteY0" fmla="*/ 855677 h 855677"/>
              <a:gd name="connsiteX1" fmla="*/ 8389 w 838899"/>
              <a:gd name="connsiteY1" fmla="*/ 612396 h 855677"/>
              <a:gd name="connsiteX2" fmla="*/ 0 w 838899"/>
              <a:gd name="connsiteY2" fmla="*/ 578840 h 855677"/>
              <a:gd name="connsiteX3" fmla="*/ 8389 w 838899"/>
              <a:gd name="connsiteY3" fmla="*/ 385893 h 855677"/>
              <a:gd name="connsiteX4" fmla="*/ 16778 w 838899"/>
              <a:gd name="connsiteY4" fmla="*/ 92279 h 855677"/>
              <a:gd name="connsiteX5" fmla="*/ 25167 w 838899"/>
              <a:gd name="connsiteY5" fmla="*/ 33556 h 855677"/>
              <a:gd name="connsiteX6" fmla="*/ 50334 w 838899"/>
              <a:gd name="connsiteY6" fmla="*/ 25167 h 855677"/>
              <a:gd name="connsiteX7" fmla="*/ 92279 w 838899"/>
              <a:gd name="connsiteY7" fmla="*/ 16778 h 855677"/>
              <a:gd name="connsiteX8" fmla="*/ 142613 w 838899"/>
              <a:gd name="connsiteY8" fmla="*/ 0 h 855677"/>
              <a:gd name="connsiteX9" fmla="*/ 184558 w 838899"/>
              <a:gd name="connsiteY9" fmla="*/ 8389 h 855677"/>
              <a:gd name="connsiteX10" fmla="*/ 234892 w 838899"/>
              <a:gd name="connsiteY10" fmla="*/ 25167 h 855677"/>
              <a:gd name="connsiteX11" fmla="*/ 318782 w 838899"/>
              <a:gd name="connsiteY11" fmla="*/ 41945 h 855677"/>
              <a:gd name="connsiteX12" fmla="*/ 369116 w 838899"/>
              <a:gd name="connsiteY12" fmla="*/ 50334 h 855677"/>
              <a:gd name="connsiteX13" fmla="*/ 394283 w 838899"/>
              <a:gd name="connsiteY13" fmla="*/ 58723 h 855677"/>
              <a:gd name="connsiteX14" fmla="*/ 486562 w 838899"/>
              <a:gd name="connsiteY14" fmla="*/ 83890 h 855677"/>
              <a:gd name="connsiteX15" fmla="*/ 536896 w 838899"/>
              <a:gd name="connsiteY15" fmla="*/ 117446 h 855677"/>
              <a:gd name="connsiteX16" fmla="*/ 562063 w 838899"/>
              <a:gd name="connsiteY16" fmla="*/ 125835 h 855677"/>
              <a:gd name="connsiteX17" fmla="*/ 587230 w 838899"/>
              <a:gd name="connsiteY17" fmla="*/ 142613 h 855677"/>
              <a:gd name="connsiteX18" fmla="*/ 637563 w 838899"/>
              <a:gd name="connsiteY18" fmla="*/ 159391 h 855677"/>
              <a:gd name="connsiteX19" fmla="*/ 662730 w 838899"/>
              <a:gd name="connsiteY19" fmla="*/ 176169 h 855677"/>
              <a:gd name="connsiteX20" fmla="*/ 713064 w 838899"/>
              <a:gd name="connsiteY20" fmla="*/ 192946 h 855677"/>
              <a:gd name="connsiteX21" fmla="*/ 763398 w 838899"/>
              <a:gd name="connsiteY21" fmla="*/ 226502 h 855677"/>
              <a:gd name="connsiteX22" fmla="*/ 788565 w 838899"/>
              <a:gd name="connsiteY22" fmla="*/ 243280 h 855677"/>
              <a:gd name="connsiteX23" fmla="*/ 830510 w 838899"/>
              <a:gd name="connsiteY23" fmla="*/ 293614 h 855677"/>
              <a:gd name="connsiteX24" fmla="*/ 838899 w 838899"/>
              <a:gd name="connsiteY24" fmla="*/ 318781 h 855677"/>
              <a:gd name="connsiteX25" fmla="*/ 796954 w 838899"/>
              <a:gd name="connsiteY25" fmla="*/ 352337 h 855677"/>
              <a:gd name="connsiteX26" fmla="*/ 771787 w 838899"/>
              <a:gd name="connsiteY26" fmla="*/ 360726 h 855677"/>
              <a:gd name="connsiteX27" fmla="*/ 721453 w 838899"/>
              <a:gd name="connsiteY27" fmla="*/ 394282 h 855677"/>
              <a:gd name="connsiteX28" fmla="*/ 645952 w 838899"/>
              <a:gd name="connsiteY28" fmla="*/ 436227 h 855677"/>
              <a:gd name="connsiteX29" fmla="*/ 570452 w 838899"/>
              <a:gd name="connsiteY29" fmla="*/ 486561 h 855677"/>
              <a:gd name="connsiteX30" fmla="*/ 545285 w 838899"/>
              <a:gd name="connsiteY30" fmla="*/ 503339 h 855677"/>
              <a:gd name="connsiteX31" fmla="*/ 520118 w 838899"/>
              <a:gd name="connsiteY31" fmla="*/ 520117 h 855677"/>
              <a:gd name="connsiteX32" fmla="*/ 444617 w 838899"/>
              <a:gd name="connsiteY32" fmla="*/ 553673 h 855677"/>
              <a:gd name="connsiteX33" fmla="*/ 419450 w 838899"/>
              <a:gd name="connsiteY33" fmla="*/ 562062 h 855677"/>
              <a:gd name="connsiteX34" fmla="*/ 369116 w 838899"/>
              <a:gd name="connsiteY34" fmla="*/ 595618 h 855677"/>
              <a:gd name="connsiteX35" fmla="*/ 343949 w 838899"/>
              <a:gd name="connsiteY35" fmla="*/ 620785 h 855677"/>
              <a:gd name="connsiteX36" fmla="*/ 318782 w 838899"/>
              <a:gd name="connsiteY36" fmla="*/ 629174 h 855677"/>
              <a:gd name="connsiteX37" fmla="*/ 276837 w 838899"/>
              <a:gd name="connsiteY37" fmla="*/ 662730 h 855677"/>
              <a:gd name="connsiteX38" fmla="*/ 260059 w 838899"/>
              <a:gd name="connsiteY38" fmla="*/ 687897 h 855677"/>
              <a:gd name="connsiteX39" fmla="*/ 209725 w 838899"/>
              <a:gd name="connsiteY39" fmla="*/ 721453 h 855677"/>
              <a:gd name="connsiteX40" fmla="*/ 159391 w 838899"/>
              <a:gd name="connsiteY40" fmla="*/ 755009 h 855677"/>
              <a:gd name="connsiteX41" fmla="*/ 134224 w 838899"/>
              <a:gd name="connsiteY41" fmla="*/ 771787 h 855677"/>
              <a:gd name="connsiteX42" fmla="*/ 109057 w 838899"/>
              <a:gd name="connsiteY42" fmla="*/ 780176 h 855677"/>
              <a:gd name="connsiteX43" fmla="*/ 8389 w 838899"/>
              <a:gd name="connsiteY43" fmla="*/ 830510 h 855677"/>
              <a:gd name="connsiteX44" fmla="*/ 16778 w 838899"/>
              <a:gd name="connsiteY44" fmla="*/ 855677 h 8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8899" h="855677">
                <a:moveTo>
                  <a:pt x="16778" y="855677"/>
                </a:moveTo>
                <a:cubicBezTo>
                  <a:pt x="13982" y="774583"/>
                  <a:pt x="13298" y="693389"/>
                  <a:pt x="8389" y="612396"/>
                </a:cubicBezTo>
                <a:cubicBezTo>
                  <a:pt x="7692" y="600888"/>
                  <a:pt x="0" y="590370"/>
                  <a:pt x="0" y="578840"/>
                </a:cubicBezTo>
                <a:cubicBezTo>
                  <a:pt x="0" y="514464"/>
                  <a:pt x="6170" y="450231"/>
                  <a:pt x="8389" y="385893"/>
                </a:cubicBezTo>
                <a:cubicBezTo>
                  <a:pt x="11763" y="288040"/>
                  <a:pt x="12121" y="190079"/>
                  <a:pt x="16778" y="92279"/>
                </a:cubicBezTo>
                <a:cubicBezTo>
                  <a:pt x="17719" y="72528"/>
                  <a:pt x="16324" y="51242"/>
                  <a:pt x="25167" y="33556"/>
                </a:cubicBezTo>
                <a:cubicBezTo>
                  <a:pt x="29122" y="25647"/>
                  <a:pt x="41755" y="27312"/>
                  <a:pt x="50334" y="25167"/>
                </a:cubicBezTo>
                <a:cubicBezTo>
                  <a:pt x="64167" y="21709"/>
                  <a:pt x="78523" y="20530"/>
                  <a:pt x="92279" y="16778"/>
                </a:cubicBezTo>
                <a:cubicBezTo>
                  <a:pt x="109341" y="12125"/>
                  <a:pt x="142613" y="0"/>
                  <a:pt x="142613" y="0"/>
                </a:cubicBezTo>
                <a:cubicBezTo>
                  <a:pt x="156595" y="2796"/>
                  <a:pt x="170802" y="4637"/>
                  <a:pt x="184558" y="8389"/>
                </a:cubicBezTo>
                <a:cubicBezTo>
                  <a:pt x="201620" y="13042"/>
                  <a:pt x="217550" y="21699"/>
                  <a:pt x="234892" y="25167"/>
                </a:cubicBezTo>
                <a:cubicBezTo>
                  <a:pt x="262855" y="30760"/>
                  <a:pt x="290653" y="37257"/>
                  <a:pt x="318782" y="41945"/>
                </a:cubicBezTo>
                <a:cubicBezTo>
                  <a:pt x="335560" y="44741"/>
                  <a:pt x="352512" y="46644"/>
                  <a:pt x="369116" y="50334"/>
                </a:cubicBezTo>
                <a:cubicBezTo>
                  <a:pt x="377748" y="52252"/>
                  <a:pt x="385704" y="56578"/>
                  <a:pt x="394283" y="58723"/>
                </a:cubicBezTo>
                <a:cubicBezTo>
                  <a:pt x="419496" y="65026"/>
                  <a:pt x="464965" y="69492"/>
                  <a:pt x="486562" y="83890"/>
                </a:cubicBezTo>
                <a:cubicBezTo>
                  <a:pt x="503340" y="95075"/>
                  <a:pt x="517766" y="111069"/>
                  <a:pt x="536896" y="117446"/>
                </a:cubicBezTo>
                <a:cubicBezTo>
                  <a:pt x="545285" y="120242"/>
                  <a:pt x="554154" y="121880"/>
                  <a:pt x="562063" y="125835"/>
                </a:cubicBezTo>
                <a:cubicBezTo>
                  <a:pt x="571081" y="130344"/>
                  <a:pt x="578017" y="138518"/>
                  <a:pt x="587230" y="142613"/>
                </a:cubicBezTo>
                <a:cubicBezTo>
                  <a:pt x="603391" y="149796"/>
                  <a:pt x="622848" y="149581"/>
                  <a:pt x="637563" y="159391"/>
                </a:cubicBezTo>
                <a:cubicBezTo>
                  <a:pt x="645952" y="164984"/>
                  <a:pt x="653517" y="172074"/>
                  <a:pt x="662730" y="176169"/>
                </a:cubicBezTo>
                <a:cubicBezTo>
                  <a:pt x="678891" y="183352"/>
                  <a:pt x="698349" y="183136"/>
                  <a:pt x="713064" y="192946"/>
                </a:cubicBezTo>
                <a:lnTo>
                  <a:pt x="763398" y="226502"/>
                </a:lnTo>
                <a:cubicBezTo>
                  <a:pt x="771787" y="232095"/>
                  <a:pt x="781436" y="236151"/>
                  <a:pt x="788565" y="243280"/>
                </a:cubicBezTo>
                <a:cubicBezTo>
                  <a:pt x="807118" y="261833"/>
                  <a:pt x="818831" y="270255"/>
                  <a:pt x="830510" y="293614"/>
                </a:cubicBezTo>
                <a:cubicBezTo>
                  <a:pt x="834465" y="301523"/>
                  <a:pt x="836103" y="310392"/>
                  <a:pt x="838899" y="318781"/>
                </a:cubicBezTo>
                <a:cubicBezTo>
                  <a:pt x="775641" y="339867"/>
                  <a:pt x="851162" y="308971"/>
                  <a:pt x="796954" y="352337"/>
                </a:cubicBezTo>
                <a:cubicBezTo>
                  <a:pt x="790049" y="357861"/>
                  <a:pt x="779517" y="356432"/>
                  <a:pt x="771787" y="360726"/>
                </a:cubicBezTo>
                <a:cubicBezTo>
                  <a:pt x="754160" y="370519"/>
                  <a:pt x="740583" y="387905"/>
                  <a:pt x="721453" y="394282"/>
                </a:cubicBezTo>
                <a:cubicBezTo>
                  <a:pt x="677156" y="409048"/>
                  <a:pt x="703644" y="397766"/>
                  <a:pt x="645952" y="436227"/>
                </a:cubicBezTo>
                <a:lnTo>
                  <a:pt x="570452" y="486561"/>
                </a:lnTo>
                <a:lnTo>
                  <a:pt x="545285" y="503339"/>
                </a:lnTo>
                <a:cubicBezTo>
                  <a:pt x="536896" y="508932"/>
                  <a:pt x="529683" y="516929"/>
                  <a:pt x="520118" y="520117"/>
                </a:cubicBezTo>
                <a:cubicBezTo>
                  <a:pt x="390261" y="563403"/>
                  <a:pt x="524382" y="513791"/>
                  <a:pt x="444617" y="553673"/>
                </a:cubicBezTo>
                <a:cubicBezTo>
                  <a:pt x="436708" y="557628"/>
                  <a:pt x="427180" y="557768"/>
                  <a:pt x="419450" y="562062"/>
                </a:cubicBezTo>
                <a:cubicBezTo>
                  <a:pt x="401823" y="571855"/>
                  <a:pt x="383375" y="581359"/>
                  <a:pt x="369116" y="595618"/>
                </a:cubicBezTo>
                <a:cubicBezTo>
                  <a:pt x="360727" y="604007"/>
                  <a:pt x="353820" y="614204"/>
                  <a:pt x="343949" y="620785"/>
                </a:cubicBezTo>
                <a:cubicBezTo>
                  <a:pt x="336591" y="625690"/>
                  <a:pt x="327171" y="626378"/>
                  <a:pt x="318782" y="629174"/>
                </a:cubicBezTo>
                <a:cubicBezTo>
                  <a:pt x="270699" y="701299"/>
                  <a:pt x="334724" y="616421"/>
                  <a:pt x="276837" y="662730"/>
                </a:cubicBezTo>
                <a:cubicBezTo>
                  <a:pt x="268964" y="669028"/>
                  <a:pt x="267647" y="681258"/>
                  <a:pt x="260059" y="687897"/>
                </a:cubicBezTo>
                <a:cubicBezTo>
                  <a:pt x="244884" y="701176"/>
                  <a:pt x="226503" y="710268"/>
                  <a:pt x="209725" y="721453"/>
                </a:cubicBezTo>
                <a:lnTo>
                  <a:pt x="159391" y="755009"/>
                </a:lnTo>
                <a:cubicBezTo>
                  <a:pt x="151002" y="760602"/>
                  <a:pt x="143789" y="768599"/>
                  <a:pt x="134224" y="771787"/>
                </a:cubicBezTo>
                <a:cubicBezTo>
                  <a:pt x="125835" y="774583"/>
                  <a:pt x="116787" y="775882"/>
                  <a:pt x="109057" y="780176"/>
                </a:cubicBezTo>
                <a:cubicBezTo>
                  <a:pt x="78518" y="797142"/>
                  <a:pt x="47585" y="830510"/>
                  <a:pt x="8389" y="830510"/>
                </a:cubicBezTo>
                <a:lnTo>
                  <a:pt x="16778" y="855677"/>
                </a:lnTo>
                <a:close/>
              </a:path>
            </a:pathLst>
          </a:custGeom>
          <a:solidFill>
            <a:srgbClr val="FFC000">
              <a:alpha val="65000"/>
            </a:srgb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027C1BA-95A0-4146-8478-03BD9CF79C9B}"/>
              </a:ext>
            </a:extLst>
          </p:cNvPr>
          <p:cNvSpPr txBox="1"/>
          <p:nvPr/>
        </p:nvSpPr>
        <p:spPr bwMode="auto">
          <a:xfrm>
            <a:off x="6409242" y="3241789"/>
            <a:ext cx="469769" cy="269561"/>
          </a:xfrm>
          <a:prstGeom prst="rect">
            <a:avLst/>
          </a:prstGeom>
          <a:noFill/>
          <a:ln>
            <a:noFill/>
          </a:ln>
        </p:spPr>
        <p:txBody>
          <a:bodyPr wrap="square" rtlCol="0">
            <a:spAutoFit/>
          </a:bodyPr>
          <a:lstStyle/>
          <a:p>
            <a:pPr algn="just">
              <a:lnSpc>
                <a:spcPct val="120000"/>
              </a:lnSpc>
              <a:spcBef>
                <a:spcPts val="1400"/>
              </a:spcBef>
            </a:pPr>
            <a:r>
              <a:rPr lang="zh-CN" altLang="en-US" sz="1050" dirty="0"/>
              <a:t>人类</a:t>
            </a:r>
          </a:p>
        </p:txBody>
      </p:sp>
      <p:sp>
        <p:nvSpPr>
          <p:cNvPr id="19" name="任意多边形: 形状 18">
            <a:extLst>
              <a:ext uri="{FF2B5EF4-FFF2-40B4-BE49-F238E27FC236}">
                <a16:creationId xmlns:a16="http://schemas.microsoft.com/office/drawing/2014/main" id="{6F0E8173-F158-4F1F-AE41-AA270B152594}"/>
              </a:ext>
            </a:extLst>
          </p:cNvPr>
          <p:cNvSpPr/>
          <p:nvPr/>
        </p:nvSpPr>
        <p:spPr>
          <a:xfrm>
            <a:off x="5570290" y="3011648"/>
            <a:ext cx="705133" cy="863664"/>
          </a:xfrm>
          <a:custGeom>
            <a:avLst/>
            <a:gdLst>
              <a:gd name="connsiteX0" fmla="*/ 704675 w 705133"/>
              <a:gd name="connsiteY0" fmla="*/ 830510 h 863664"/>
              <a:gd name="connsiteX1" fmla="*/ 662730 w 705133"/>
              <a:gd name="connsiteY1" fmla="*/ 822121 h 863664"/>
              <a:gd name="connsiteX2" fmla="*/ 637563 w 705133"/>
              <a:gd name="connsiteY2" fmla="*/ 805343 h 863664"/>
              <a:gd name="connsiteX3" fmla="*/ 587229 w 705133"/>
              <a:gd name="connsiteY3" fmla="*/ 822121 h 863664"/>
              <a:gd name="connsiteX4" fmla="*/ 427838 w 705133"/>
              <a:gd name="connsiteY4" fmla="*/ 813732 h 863664"/>
              <a:gd name="connsiteX5" fmla="*/ 352338 w 705133"/>
              <a:gd name="connsiteY5" fmla="*/ 788565 h 863664"/>
              <a:gd name="connsiteX6" fmla="*/ 327171 w 705133"/>
              <a:gd name="connsiteY6" fmla="*/ 780176 h 863664"/>
              <a:gd name="connsiteX7" fmla="*/ 302004 w 705133"/>
              <a:gd name="connsiteY7" fmla="*/ 763398 h 863664"/>
              <a:gd name="connsiteX8" fmla="*/ 243281 w 705133"/>
              <a:gd name="connsiteY8" fmla="*/ 746620 h 863664"/>
              <a:gd name="connsiteX9" fmla="*/ 167780 w 705133"/>
              <a:gd name="connsiteY9" fmla="*/ 696286 h 863664"/>
              <a:gd name="connsiteX10" fmla="*/ 142613 w 705133"/>
              <a:gd name="connsiteY10" fmla="*/ 679508 h 863664"/>
              <a:gd name="connsiteX11" fmla="*/ 125835 w 705133"/>
              <a:gd name="connsiteY11" fmla="*/ 654341 h 863664"/>
              <a:gd name="connsiteX12" fmla="*/ 100668 w 705133"/>
              <a:gd name="connsiteY12" fmla="*/ 645952 h 863664"/>
              <a:gd name="connsiteX13" fmla="*/ 75501 w 705133"/>
              <a:gd name="connsiteY13" fmla="*/ 629174 h 863664"/>
              <a:gd name="connsiteX14" fmla="*/ 50334 w 705133"/>
              <a:gd name="connsiteY14" fmla="*/ 511728 h 863664"/>
              <a:gd name="connsiteX15" fmla="*/ 33556 w 705133"/>
              <a:gd name="connsiteY15" fmla="*/ 461394 h 863664"/>
              <a:gd name="connsiteX16" fmla="*/ 25167 w 705133"/>
              <a:gd name="connsiteY16" fmla="*/ 436227 h 863664"/>
              <a:gd name="connsiteX17" fmla="*/ 0 w 705133"/>
              <a:gd name="connsiteY17" fmla="*/ 385893 h 863664"/>
              <a:gd name="connsiteX18" fmla="*/ 8389 w 705133"/>
              <a:gd name="connsiteY18" fmla="*/ 251669 h 863664"/>
              <a:gd name="connsiteX19" fmla="*/ 16778 w 705133"/>
              <a:gd name="connsiteY19" fmla="*/ 226502 h 863664"/>
              <a:gd name="connsiteX20" fmla="*/ 67112 w 705133"/>
              <a:gd name="connsiteY20" fmla="*/ 192946 h 863664"/>
              <a:gd name="connsiteX21" fmla="*/ 92279 w 705133"/>
              <a:gd name="connsiteY21" fmla="*/ 184558 h 863664"/>
              <a:gd name="connsiteX22" fmla="*/ 117446 w 705133"/>
              <a:gd name="connsiteY22" fmla="*/ 167780 h 863664"/>
              <a:gd name="connsiteX23" fmla="*/ 167780 w 705133"/>
              <a:gd name="connsiteY23" fmla="*/ 125835 h 863664"/>
              <a:gd name="connsiteX24" fmla="*/ 310393 w 705133"/>
              <a:gd name="connsiteY24" fmla="*/ 100668 h 863664"/>
              <a:gd name="connsiteX25" fmla="*/ 444616 w 705133"/>
              <a:gd name="connsiteY25" fmla="*/ 75501 h 863664"/>
              <a:gd name="connsiteX26" fmla="*/ 545284 w 705133"/>
              <a:gd name="connsiteY26" fmla="*/ 41945 h 863664"/>
              <a:gd name="connsiteX27" fmla="*/ 570451 w 705133"/>
              <a:gd name="connsiteY27" fmla="*/ 33556 h 863664"/>
              <a:gd name="connsiteX28" fmla="*/ 595618 w 705133"/>
              <a:gd name="connsiteY28" fmla="*/ 25167 h 863664"/>
              <a:gd name="connsiteX29" fmla="*/ 645952 w 705133"/>
              <a:gd name="connsiteY29" fmla="*/ 0 h 863664"/>
              <a:gd name="connsiteX30" fmla="*/ 696286 w 705133"/>
              <a:gd name="connsiteY30" fmla="*/ 58723 h 863664"/>
              <a:gd name="connsiteX31" fmla="*/ 704675 w 705133"/>
              <a:gd name="connsiteY31" fmla="*/ 83890 h 863664"/>
              <a:gd name="connsiteX32" fmla="*/ 696286 w 705133"/>
              <a:gd name="connsiteY32" fmla="*/ 318781 h 863664"/>
              <a:gd name="connsiteX33" fmla="*/ 687897 w 705133"/>
              <a:gd name="connsiteY33" fmla="*/ 360726 h 863664"/>
              <a:gd name="connsiteX34" fmla="*/ 704675 w 705133"/>
              <a:gd name="connsiteY34" fmla="*/ 830510 h 86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5133" h="863664">
                <a:moveTo>
                  <a:pt x="704675" y="830510"/>
                </a:moveTo>
                <a:cubicBezTo>
                  <a:pt x="700481" y="907409"/>
                  <a:pt x="676081" y="827128"/>
                  <a:pt x="662730" y="822121"/>
                </a:cubicBezTo>
                <a:cubicBezTo>
                  <a:pt x="653290" y="818581"/>
                  <a:pt x="647645" y="805343"/>
                  <a:pt x="637563" y="805343"/>
                </a:cubicBezTo>
                <a:cubicBezTo>
                  <a:pt x="619877" y="805343"/>
                  <a:pt x="587229" y="822121"/>
                  <a:pt x="587229" y="822121"/>
                </a:cubicBezTo>
                <a:cubicBezTo>
                  <a:pt x="534099" y="819325"/>
                  <a:pt x="480663" y="820071"/>
                  <a:pt x="427838" y="813732"/>
                </a:cubicBezTo>
                <a:cubicBezTo>
                  <a:pt x="427834" y="813731"/>
                  <a:pt x="364924" y="792760"/>
                  <a:pt x="352338" y="788565"/>
                </a:cubicBezTo>
                <a:cubicBezTo>
                  <a:pt x="343949" y="785769"/>
                  <a:pt x="334529" y="785081"/>
                  <a:pt x="327171" y="780176"/>
                </a:cubicBezTo>
                <a:cubicBezTo>
                  <a:pt x="318782" y="774583"/>
                  <a:pt x="311022" y="767907"/>
                  <a:pt x="302004" y="763398"/>
                </a:cubicBezTo>
                <a:cubicBezTo>
                  <a:pt x="289969" y="757381"/>
                  <a:pt x="254032" y="749308"/>
                  <a:pt x="243281" y="746620"/>
                </a:cubicBezTo>
                <a:lnTo>
                  <a:pt x="167780" y="696286"/>
                </a:lnTo>
                <a:lnTo>
                  <a:pt x="142613" y="679508"/>
                </a:lnTo>
                <a:cubicBezTo>
                  <a:pt x="137020" y="671119"/>
                  <a:pt x="133708" y="660639"/>
                  <a:pt x="125835" y="654341"/>
                </a:cubicBezTo>
                <a:cubicBezTo>
                  <a:pt x="118930" y="648817"/>
                  <a:pt x="108577" y="649907"/>
                  <a:pt x="100668" y="645952"/>
                </a:cubicBezTo>
                <a:cubicBezTo>
                  <a:pt x="91650" y="641443"/>
                  <a:pt x="83890" y="634767"/>
                  <a:pt x="75501" y="629174"/>
                </a:cubicBezTo>
                <a:cubicBezTo>
                  <a:pt x="34990" y="507642"/>
                  <a:pt x="82082" y="659885"/>
                  <a:pt x="50334" y="511728"/>
                </a:cubicBezTo>
                <a:cubicBezTo>
                  <a:pt x="46628" y="494435"/>
                  <a:pt x="39149" y="478172"/>
                  <a:pt x="33556" y="461394"/>
                </a:cubicBezTo>
                <a:cubicBezTo>
                  <a:pt x="30760" y="453005"/>
                  <a:pt x="30072" y="443585"/>
                  <a:pt x="25167" y="436227"/>
                </a:cubicBezTo>
                <a:cubicBezTo>
                  <a:pt x="3484" y="403702"/>
                  <a:pt x="11577" y="420625"/>
                  <a:pt x="0" y="385893"/>
                </a:cubicBezTo>
                <a:cubicBezTo>
                  <a:pt x="2796" y="341152"/>
                  <a:pt x="3696" y="296251"/>
                  <a:pt x="8389" y="251669"/>
                </a:cubicBezTo>
                <a:cubicBezTo>
                  <a:pt x="9315" y="242875"/>
                  <a:pt x="10525" y="232755"/>
                  <a:pt x="16778" y="226502"/>
                </a:cubicBezTo>
                <a:cubicBezTo>
                  <a:pt x="31037" y="212243"/>
                  <a:pt x="47982" y="199322"/>
                  <a:pt x="67112" y="192946"/>
                </a:cubicBezTo>
                <a:lnTo>
                  <a:pt x="92279" y="184558"/>
                </a:lnTo>
                <a:cubicBezTo>
                  <a:pt x="100668" y="178965"/>
                  <a:pt x="109701" y="174235"/>
                  <a:pt x="117446" y="167780"/>
                </a:cubicBezTo>
                <a:cubicBezTo>
                  <a:pt x="140024" y="148965"/>
                  <a:pt x="141001" y="137737"/>
                  <a:pt x="167780" y="125835"/>
                </a:cubicBezTo>
                <a:cubicBezTo>
                  <a:pt x="225488" y="100187"/>
                  <a:pt x="238796" y="109091"/>
                  <a:pt x="310393" y="100668"/>
                </a:cubicBezTo>
                <a:cubicBezTo>
                  <a:pt x="333942" y="97898"/>
                  <a:pt x="436113" y="78335"/>
                  <a:pt x="444616" y="75501"/>
                </a:cubicBezTo>
                <a:lnTo>
                  <a:pt x="545284" y="41945"/>
                </a:lnTo>
                <a:lnTo>
                  <a:pt x="570451" y="33556"/>
                </a:lnTo>
                <a:cubicBezTo>
                  <a:pt x="578840" y="30760"/>
                  <a:pt x="588260" y="30072"/>
                  <a:pt x="595618" y="25167"/>
                </a:cubicBezTo>
                <a:cubicBezTo>
                  <a:pt x="628143" y="3484"/>
                  <a:pt x="611220" y="11577"/>
                  <a:pt x="645952" y="0"/>
                </a:cubicBezTo>
                <a:cubicBezTo>
                  <a:pt x="696666" y="12678"/>
                  <a:pt x="675862" y="-2549"/>
                  <a:pt x="696286" y="58723"/>
                </a:cubicBezTo>
                <a:lnTo>
                  <a:pt x="704675" y="83890"/>
                </a:lnTo>
                <a:cubicBezTo>
                  <a:pt x="701879" y="162187"/>
                  <a:pt x="701026" y="240578"/>
                  <a:pt x="696286" y="318781"/>
                </a:cubicBezTo>
                <a:cubicBezTo>
                  <a:pt x="695423" y="333013"/>
                  <a:pt x="688380" y="346476"/>
                  <a:pt x="687897" y="360726"/>
                </a:cubicBezTo>
                <a:cubicBezTo>
                  <a:pt x="682780" y="511667"/>
                  <a:pt x="708869" y="753611"/>
                  <a:pt x="704675" y="830510"/>
                </a:cubicBezTo>
                <a:close/>
              </a:path>
            </a:pathLst>
          </a:cu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879BAA30-2A67-4749-B813-4CF33A111C77}"/>
              </a:ext>
            </a:extLst>
          </p:cNvPr>
          <p:cNvSpPr/>
          <p:nvPr/>
        </p:nvSpPr>
        <p:spPr>
          <a:xfrm>
            <a:off x="6315935" y="3355596"/>
            <a:ext cx="1101309" cy="1275127"/>
          </a:xfrm>
          <a:custGeom>
            <a:avLst/>
            <a:gdLst>
              <a:gd name="connsiteX0" fmla="*/ 975 w 1101309"/>
              <a:gd name="connsiteY0" fmla="*/ 478173 h 1275127"/>
              <a:gd name="connsiteX1" fmla="*/ 110032 w 1101309"/>
              <a:gd name="connsiteY1" fmla="*/ 486562 h 1275127"/>
              <a:gd name="connsiteX2" fmla="*/ 135199 w 1101309"/>
              <a:gd name="connsiteY2" fmla="*/ 494951 h 1275127"/>
              <a:gd name="connsiteX3" fmla="*/ 336535 w 1101309"/>
              <a:gd name="connsiteY3" fmla="*/ 503340 h 1275127"/>
              <a:gd name="connsiteX4" fmla="*/ 428814 w 1101309"/>
              <a:gd name="connsiteY4" fmla="*/ 494951 h 1275127"/>
              <a:gd name="connsiteX5" fmla="*/ 596593 w 1101309"/>
              <a:gd name="connsiteY5" fmla="*/ 478173 h 1275127"/>
              <a:gd name="connsiteX6" fmla="*/ 646927 w 1101309"/>
              <a:gd name="connsiteY6" fmla="*/ 461395 h 1275127"/>
              <a:gd name="connsiteX7" fmla="*/ 722428 w 1101309"/>
              <a:gd name="connsiteY7" fmla="*/ 419450 h 1275127"/>
              <a:gd name="connsiteX8" fmla="*/ 747595 w 1101309"/>
              <a:gd name="connsiteY8" fmla="*/ 427839 h 1275127"/>
              <a:gd name="connsiteX9" fmla="*/ 772762 w 1101309"/>
              <a:gd name="connsiteY9" fmla="*/ 444617 h 1275127"/>
              <a:gd name="connsiteX10" fmla="*/ 823096 w 1101309"/>
              <a:gd name="connsiteY10" fmla="*/ 436228 h 1275127"/>
              <a:gd name="connsiteX11" fmla="*/ 848263 w 1101309"/>
              <a:gd name="connsiteY11" fmla="*/ 453006 h 1275127"/>
              <a:gd name="connsiteX12" fmla="*/ 865041 w 1101309"/>
              <a:gd name="connsiteY12" fmla="*/ 503340 h 1275127"/>
              <a:gd name="connsiteX13" fmla="*/ 881819 w 1101309"/>
              <a:gd name="connsiteY13" fmla="*/ 528507 h 1275127"/>
              <a:gd name="connsiteX14" fmla="*/ 890208 w 1101309"/>
              <a:gd name="connsiteY14" fmla="*/ 553674 h 1275127"/>
              <a:gd name="connsiteX15" fmla="*/ 915375 w 1101309"/>
              <a:gd name="connsiteY15" fmla="*/ 562063 h 1275127"/>
              <a:gd name="connsiteX16" fmla="*/ 932153 w 1101309"/>
              <a:gd name="connsiteY16" fmla="*/ 612397 h 1275127"/>
              <a:gd name="connsiteX17" fmla="*/ 948931 w 1101309"/>
              <a:gd name="connsiteY17" fmla="*/ 637564 h 1275127"/>
              <a:gd name="connsiteX18" fmla="*/ 965709 w 1101309"/>
              <a:gd name="connsiteY18" fmla="*/ 687898 h 1275127"/>
              <a:gd name="connsiteX19" fmla="*/ 974098 w 1101309"/>
              <a:gd name="connsiteY19" fmla="*/ 713065 h 1275127"/>
              <a:gd name="connsiteX20" fmla="*/ 957320 w 1101309"/>
              <a:gd name="connsiteY20" fmla="*/ 763398 h 1275127"/>
              <a:gd name="connsiteX21" fmla="*/ 923764 w 1101309"/>
              <a:gd name="connsiteY21" fmla="*/ 813732 h 1275127"/>
              <a:gd name="connsiteX22" fmla="*/ 906986 w 1101309"/>
              <a:gd name="connsiteY22" fmla="*/ 939567 h 1275127"/>
              <a:gd name="connsiteX23" fmla="*/ 890208 w 1101309"/>
              <a:gd name="connsiteY23" fmla="*/ 964734 h 1275127"/>
              <a:gd name="connsiteX24" fmla="*/ 865041 w 1101309"/>
              <a:gd name="connsiteY24" fmla="*/ 989901 h 1275127"/>
              <a:gd name="connsiteX25" fmla="*/ 856652 w 1101309"/>
              <a:gd name="connsiteY25" fmla="*/ 1015068 h 1275127"/>
              <a:gd name="connsiteX26" fmla="*/ 848263 w 1101309"/>
              <a:gd name="connsiteY26" fmla="*/ 1065402 h 1275127"/>
              <a:gd name="connsiteX27" fmla="*/ 814707 w 1101309"/>
              <a:gd name="connsiteY27" fmla="*/ 1115736 h 1275127"/>
              <a:gd name="connsiteX28" fmla="*/ 797929 w 1101309"/>
              <a:gd name="connsiteY28" fmla="*/ 1140903 h 1275127"/>
              <a:gd name="connsiteX29" fmla="*/ 781151 w 1101309"/>
              <a:gd name="connsiteY29" fmla="*/ 1191237 h 1275127"/>
              <a:gd name="connsiteX30" fmla="*/ 806318 w 1101309"/>
              <a:gd name="connsiteY30" fmla="*/ 1249960 h 1275127"/>
              <a:gd name="connsiteX31" fmla="*/ 831485 w 1101309"/>
              <a:gd name="connsiteY31" fmla="*/ 1258349 h 1275127"/>
              <a:gd name="connsiteX32" fmla="*/ 856652 w 1101309"/>
              <a:gd name="connsiteY32" fmla="*/ 1275127 h 1275127"/>
              <a:gd name="connsiteX33" fmla="*/ 890208 w 1101309"/>
              <a:gd name="connsiteY33" fmla="*/ 1266738 h 1275127"/>
              <a:gd name="connsiteX34" fmla="*/ 915375 w 1101309"/>
              <a:gd name="connsiteY34" fmla="*/ 1249960 h 1275127"/>
              <a:gd name="connsiteX35" fmla="*/ 940542 w 1101309"/>
              <a:gd name="connsiteY35" fmla="*/ 1241571 h 1275127"/>
              <a:gd name="connsiteX36" fmla="*/ 982487 w 1101309"/>
              <a:gd name="connsiteY36" fmla="*/ 1166070 h 1275127"/>
              <a:gd name="connsiteX37" fmla="*/ 990876 w 1101309"/>
              <a:gd name="connsiteY37" fmla="*/ 1107347 h 1275127"/>
              <a:gd name="connsiteX38" fmla="*/ 999265 w 1101309"/>
              <a:gd name="connsiteY38" fmla="*/ 1082180 h 1275127"/>
              <a:gd name="connsiteX39" fmla="*/ 1024432 w 1101309"/>
              <a:gd name="connsiteY39" fmla="*/ 1073791 h 1275127"/>
              <a:gd name="connsiteX40" fmla="*/ 1049599 w 1101309"/>
              <a:gd name="connsiteY40" fmla="*/ 1048624 h 1275127"/>
              <a:gd name="connsiteX41" fmla="*/ 1074766 w 1101309"/>
              <a:gd name="connsiteY41" fmla="*/ 1031846 h 1275127"/>
              <a:gd name="connsiteX42" fmla="*/ 1083155 w 1101309"/>
              <a:gd name="connsiteY42" fmla="*/ 1006679 h 1275127"/>
              <a:gd name="connsiteX43" fmla="*/ 1091544 w 1101309"/>
              <a:gd name="connsiteY43" fmla="*/ 880844 h 1275127"/>
              <a:gd name="connsiteX44" fmla="*/ 1091544 w 1101309"/>
              <a:gd name="connsiteY44" fmla="*/ 469784 h 1275127"/>
              <a:gd name="connsiteX45" fmla="*/ 1066377 w 1101309"/>
              <a:gd name="connsiteY45" fmla="*/ 419450 h 1275127"/>
              <a:gd name="connsiteX46" fmla="*/ 1057988 w 1101309"/>
              <a:gd name="connsiteY46" fmla="*/ 394283 h 1275127"/>
              <a:gd name="connsiteX47" fmla="*/ 1041210 w 1101309"/>
              <a:gd name="connsiteY47" fmla="*/ 369116 h 1275127"/>
              <a:gd name="connsiteX48" fmla="*/ 1024432 w 1101309"/>
              <a:gd name="connsiteY48" fmla="*/ 318782 h 1275127"/>
              <a:gd name="connsiteX49" fmla="*/ 990876 w 1101309"/>
              <a:gd name="connsiteY49" fmla="*/ 268448 h 1275127"/>
              <a:gd name="connsiteX50" fmla="*/ 982487 w 1101309"/>
              <a:gd name="connsiteY50" fmla="*/ 243281 h 1275127"/>
              <a:gd name="connsiteX51" fmla="*/ 957320 w 1101309"/>
              <a:gd name="connsiteY51" fmla="*/ 218114 h 1275127"/>
              <a:gd name="connsiteX52" fmla="*/ 948931 w 1101309"/>
              <a:gd name="connsiteY52" fmla="*/ 192947 h 1275127"/>
              <a:gd name="connsiteX53" fmla="*/ 915375 w 1101309"/>
              <a:gd name="connsiteY53" fmla="*/ 142613 h 1275127"/>
              <a:gd name="connsiteX54" fmla="*/ 898597 w 1101309"/>
              <a:gd name="connsiteY54" fmla="*/ 117446 h 1275127"/>
              <a:gd name="connsiteX55" fmla="*/ 881819 w 1101309"/>
              <a:gd name="connsiteY55" fmla="*/ 92279 h 1275127"/>
              <a:gd name="connsiteX56" fmla="*/ 848263 w 1101309"/>
              <a:gd name="connsiteY56" fmla="*/ 16778 h 1275127"/>
              <a:gd name="connsiteX57" fmla="*/ 823096 w 1101309"/>
              <a:gd name="connsiteY57" fmla="*/ 0 h 1275127"/>
              <a:gd name="connsiteX58" fmla="*/ 797929 w 1101309"/>
              <a:gd name="connsiteY58" fmla="*/ 8389 h 1275127"/>
              <a:gd name="connsiteX59" fmla="*/ 697261 w 1101309"/>
              <a:gd name="connsiteY59" fmla="*/ 25167 h 1275127"/>
              <a:gd name="connsiteX60" fmla="*/ 646927 w 1101309"/>
              <a:gd name="connsiteY60" fmla="*/ 58723 h 1275127"/>
              <a:gd name="connsiteX61" fmla="*/ 621760 w 1101309"/>
              <a:gd name="connsiteY61" fmla="*/ 75501 h 1275127"/>
              <a:gd name="connsiteX62" fmla="*/ 546259 w 1101309"/>
              <a:gd name="connsiteY62" fmla="*/ 100668 h 1275127"/>
              <a:gd name="connsiteX63" fmla="*/ 521093 w 1101309"/>
              <a:gd name="connsiteY63" fmla="*/ 109057 h 1275127"/>
              <a:gd name="connsiteX64" fmla="*/ 470759 w 1101309"/>
              <a:gd name="connsiteY64" fmla="*/ 142613 h 1275127"/>
              <a:gd name="connsiteX65" fmla="*/ 395258 w 1101309"/>
              <a:gd name="connsiteY65" fmla="*/ 167780 h 1275127"/>
              <a:gd name="connsiteX66" fmla="*/ 370091 w 1101309"/>
              <a:gd name="connsiteY66" fmla="*/ 176169 h 1275127"/>
              <a:gd name="connsiteX67" fmla="*/ 344924 w 1101309"/>
              <a:gd name="connsiteY67" fmla="*/ 184558 h 1275127"/>
              <a:gd name="connsiteX68" fmla="*/ 269423 w 1101309"/>
              <a:gd name="connsiteY68" fmla="*/ 243281 h 1275127"/>
              <a:gd name="connsiteX69" fmla="*/ 244256 w 1101309"/>
              <a:gd name="connsiteY69" fmla="*/ 260059 h 1275127"/>
              <a:gd name="connsiteX70" fmla="*/ 227478 w 1101309"/>
              <a:gd name="connsiteY70" fmla="*/ 285226 h 1275127"/>
              <a:gd name="connsiteX71" fmla="*/ 219089 w 1101309"/>
              <a:gd name="connsiteY71" fmla="*/ 310393 h 1275127"/>
              <a:gd name="connsiteX72" fmla="*/ 193922 w 1101309"/>
              <a:gd name="connsiteY72" fmla="*/ 327171 h 1275127"/>
              <a:gd name="connsiteX73" fmla="*/ 168755 w 1101309"/>
              <a:gd name="connsiteY73" fmla="*/ 352338 h 1275127"/>
              <a:gd name="connsiteX74" fmla="*/ 118421 w 1101309"/>
              <a:gd name="connsiteY74" fmla="*/ 369116 h 1275127"/>
              <a:gd name="connsiteX75" fmla="*/ 93254 w 1101309"/>
              <a:gd name="connsiteY75" fmla="*/ 385894 h 1275127"/>
              <a:gd name="connsiteX76" fmla="*/ 68087 w 1101309"/>
              <a:gd name="connsiteY76" fmla="*/ 394283 h 1275127"/>
              <a:gd name="connsiteX77" fmla="*/ 975 w 1101309"/>
              <a:gd name="connsiteY77" fmla="*/ 478173 h 127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01309" h="1275127">
                <a:moveTo>
                  <a:pt x="975" y="478173"/>
                </a:moveTo>
                <a:cubicBezTo>
                  <a:pt x="7966" y="493553"/>
                  <a:pt x="73854" y="482040"/>
                  <a:pt x="110032" y="486562"/>
                </a:cubicBezTo>
                <a:cubicBezTo>
                  <a:pt x="118806" y="487659"/>
                  <a:pt x="126380" y="494298"/>
                  <a:pt x="135199" y="494951"/>
                </a:cubicBezTo>
                <a:cubicBezTo>
                  <a:pt x="202186" y="499913"/>
                  <a:pt x="269423" y="500544"/>
                  <a:pt x="336535" y="503340"/>
                </a:cubicBezTo>
                <a:lnTo>
                  <a:pt x="428814" y="494951"/>
                </a:lnTo>
                <a:cubicBezTo>
                  <a:pt x="515713" y="488514"/>
                  <a:pt x="534678" y="496747"/>
                  <a:pt x="596593" y="478173"/>
                </a:cubicBezTo>
                <a:cubicBezTo>
                  <a:pt x="613533" y="473091"/>
                  <a:pt x="632212" y="471205"/>
                  <a:pt x="646927" y="461395"/>
                </a:cubicBezTo>
                <a:cubicBezTo>
                  <a:pt x="704619" y="422934"/>
                  <a:pt x="678131" y="434216"/>
                  <a:pt x="722428" y="419450"/>
                </a:cubicBezTo>
                <a:cubicBezTo>
                  <a:pt x="730817" y="422246"/>
                  <a:pt x="739686" y="423884"/>
                  <a:pt x="747595" y="427839"/>
                </a:cubicBezTo>
                <a:cubicBezTo>
                  <a:pt x="756613" y="432348"/>
                  <a:pt x="762741" y="443504"/>
                  <a:pt x="772762" y="444617"/>
                </a:cubicBezTo>
                <a:cubicBezTo>
                  <a:pt x="789667" y="446495"/>
                  <a:pt x="806318" y="439024"/>
                  <a:pt x="823096" y="436228"/>
                </a:cubicBezTo>
                <a:cubicBezTo>
                  <a:pt x="831485" y="441821"/>
                  <a:pt x="842919" y="444456"/>
                  <a:pt x="848263" y="453006"/>
                </a:cubicBezTo>
                <a:cubicBezTo>
                  <a:pt x="857636" y="468003"/>
                  <a:pt x="855231" y="488625"/>
                  <a:pt x="865041" y="503340"/>
                </a:cubicBezTo>
                <a:cubicBezTo>
                  <a:pt x="870634" y="511729"/>
                  <a:pt x="877310" y="519489"/>
                  <a:pt x="881819" y="528507"/>
                </a:cubicBezTo>
                <a:cubicBezTo>
                  <a:pt x="885774" y="536416"/>
                  <a:pt x="883955" y="547421"/>
                  <a:pt x="890208" y="553674"/>
                </a:cubicBezTo>
                <a:cubicBezTo>
                  <a:pt x="896461" y="559927"/>
                  <a:pt x="906986" y="559267"/>
                  <a:pt x="915375" y="562063"/>
                </a:cubicBezTo>
                <a:cubicBezTo>
                  <a:pt x="920968" y="578841"/>
                  <a:pt x="922343" y="597682"/>
                  <a:pt x="932153" y="612397"/>
                </a:cubicBezTo>
                <a:cubicBezTo>
                  <a:pt x="937746" y="620786"/>
                  <a:pt x="944836" y="628351"/>
                  <a:pt x="948931" y="637564"/>
                </a:cubicBezTo>
                <a:cubicBezTo>
                  <a:pt x="956114" y="653725"/>
                  <a:pt x="960116" y="671120"/>
                  <a:pt x="965709" y="687898"/>
                </a:cubicBezTo>
                <a:lnTo>
                  <a:pt x="974098" y="713065"/>
                </a:lnTo>
                <a:cubicBezTo>
                  <a:pt x="968505" y="729843"/>
                  <a:pt x="967130" y="748683"/>
                  <a:pt x="957320" y="763398"/>
                </a:cubicBezTo>
                <a:lnTo>
                  <a:pt x="923764" y="813732"/>
                </a:lnTo>
                <a:cubicBezTo>
                  <a:pt x="921890" y="836223"/>
                  <a:pt x="924119" y="905300"/>
                  <a:pt x="906986" y="939567"/>
                </a:cubicBezTo>
                <a:cubicBezTo>
                  <a:pt x="902477" y="948585"/>
                  <a:pt x="896663" y="956989"/>
                  <a:pt x="890208" y="964734"/>
                </a:cubicBezTo>
                <a:cubicBezTo>
                  <a:pt x="882613" y="973848"/>
                  <a:pt x="873430" y="981512"/>
                  <a:pt x="865041" y="989901"/>
                </a:cubicBezTo>
                <a:cubicBezTo>
                  <a:pt x="862245" y="998290"/>
                  <a:pt x="858570" y="1006436"/>
                  <a:pt x="856652" y="1015068"/>
                </a:cubicBezTo>
                <a:cubicBezTo>
                  <a:pt x="852962" y="1031672"/>
                  <a:pt x="854805" y="1049701"/>
                  <a:pt x="848263" y="1065402"/>
                </a:cubicBezTo>
                <a:cubicBezTo>
                  <a:pt x="840507" y="1084016"/>
                  <a:pt x="825892" y="1098958"/>
                  <a:pt x="814707" y="1115736"/>
                </a:cubicBezTo>
                <a:cubicBezTo>
                  <a:pt x="809114" y="1124125"/>
                  <a:pt x="801117" y="1131338"/>
                  <a:pt x="797929" y="1140903"/>
                </a:cubicBezTo>
                <a:lnTo>
                  <a:pt x="781151" y="1191237"/>
                </a:lnTo>
                <a:cubicBezTo>
                  <a:pt x="786188" y="1211387"/>
                  <a:pt x="788214" y="1235477"/>
                  <a:pt x="806318" y="1249960"/>
                </a:cubicBezTo>
                <a:cubicBezTo>
                  <a:pt x="813223" y="1255484"/>
                  <a:pt x="823576" y="1254394"/>
                  <a:pt x="831485" y="1258349"/>
                </a:cubicBezTo>
                <a:cubicBezTo>
                  <a:pt x="840503" y="1262858"/>
                  <a:pt x="848263" y="1269534"/>
                  <a:pt x="856652" y="1275127"/>
                </a:cubicBezTo>
                <a:cubicBezTo>
                  <a:pt x="867837" y="1272331"/>
                  <a:pt x="879611" y="1271280"/>
                  <a:pt x="890208" y="1266738"/>
                </a:cubicBezTo>
                <a:cubicBezTo>
                  <a:pt x="899475" y="1262766"/>
                  <a:pt x="906357" y="1254469"/>
                  <a:pt x="915375" y="1249960"/>
                </a:cubicBezTo>
                <a:cubicBezTo>
                  <a:pt x="923284" y="1246005"/>
                  <a:pt x="932153" y="1244367"/>
                  <a:pt x="940542" y="1241571"/>
                </a:cubicBezTo>
                <a:cubicBezTo>
                  <a:pt x="979003" y="1183879"/>
                  <a:pt x="967721" y="1210367"/>
                  <a:pt x="982487" y="1166070"/>
                </a:cubicBezTo>
                <a:cubicBezTo>
                  <a:pt x="985283" y="1146496"/>
                  <a:pt x="986998" y="1126736"/>
                  <a:pt x="990876" y="1107347"/>
                </a:cubicBezTo>
                <a:cubicBezTo>
                  <a:pt x="992610" y="1098676"/>
                  <a:pt x="993012" y="1088433"/>
                  <a:pt x="999265" y="1082180"/>
                </a:cubicBezTo>
                <a:cubicBezTo>
                  <a:pt x="1005518" y="1075927"/>
                  <a:pt x="1016043" y="1076587"/>
                  <a:pt x="1024432" y="1073791"/>
                </a:cubicBezTo>
                <a:cubicBezTo>
                  <a:pt x="1032821" y="1065402"/>
                  <a:pt x="1040485" y="1056219"/>
                  <a:pt x="1049599" y="1048624"/>
                </a:cubicBezTo>
                <a:cubicBezTo>
                  <a:pt x="1057344" y="1042169"/>
                  <a:pt x="1068468" y="1039719"/>
                  <a:pt x="1074766" y="1031846"/>
                </a:cubicBezTo>
                <a:cubicBezTo>
                  <a:pt x="1080290" y="1024941"/>
                  <a:pt x="1080359" y="1015068"/>
                  <a:pt x="1083155" y="1006679"/>
                </a:cubicBezTo>
                <a:cubicBezTo>
                  <a:pt x="1085951" y="964734"/>
                  <a:pt x="1089959" y="922852"/>
                  <a:pt x="1091544" y="880844"/>
                </a:cubicBezTo>
                <a:cubicBezTo>
                  <a:pt x="1096502" y="749450"/>
                  <a:pt x="1110790" y="604503"/>
                  <a:pt x="1091544" y="469784"/>
                </a:cubicBezTo>
                <a:cubicBezTo>
                  <a:pt x="1087327" y="440264"/>
                  <a:pt x="1079668" y="446033"/>
                  <a:pt x="1066377" y="419450"/>
                </a:cubicBezTo>
                <a:cubicBezTo>
                  <a:pt x="1062422" y="411541"/>
                  <a:pt x="1061943" y="402192"/>
                  <a:pt x="1057988" y="394283"/>
                </a:cubicBezTo>
                <a:cubicBezTo>
                  <a:pt x="1053479" y="385265"/>
                  <a:pt x="1045305" y="378329"/>
                  <a:pt x="1041210" y="369116"/>
                </a:cubicBezTo>
                <a:cubicBezTo>
                  <a:pt x="1034027" y="352955"/>
                  <a:pt x="1034242" y="333497"/>
                  <a:pt x="1024432" y="318782"/>
                </a:cubicBezTo>
                <a:cubicBezTo>
                  <a:pt x="1013247" y="302004"/>
                  <a:pt x="997253" y="287578"/>
                  <a:pt x="990876" y="268448"/>
                </a:cubicBezTo>
                <a:cubicBezTo>
                  <a:pt x="988080" y="260059"/>
                  <a:pt x="987392" y="250639"/>
                  <a:pt x="982487" y="243281"/>
                </a:cubicBezTo>
                <a:cubicBezTo>
                  <a:pt x="975906" y="233410"/>
                  <a:pt x="965709" y="226503"/>
                  <a:pt x="957320" y="218114"/>
                </a:cubicBezTo>
                <a:cubicBezTo>
                  <a:pt x="954524" y="209725"/>
                  <a:pt x="953225" y="200677"/>
                  <a:pt x="948931" y="192947"/>
                </a:cubicBezTo>
                <a:cubicBezTo>
                  <a:pt x="939138" y="175320"/>
                  <a:pt x="926560" y="159391"/>
                  <a:pt x="915375" y="142613"/>
                </a:cubicBezTo>
                <a:lnTo>
                  <a:pt x="898597" y="117446"/>
                </a:lnTo>
                <a:cubicBezTo>
                  <a:pt x="893004" y="109057"/>
                  <a:pt x="885007" y="101844"/>
                  <a:pt x="881819" y="92279"/>
                </a:cubicBezTo>
                <a:cubicBezTo>
                  <a:pt x="873512" y="67359"/>
                  <a:pt x="868204" y="36719"/>
                  <a:pt x="848263" y="16778"/>
                </a:cubicBezTo>
                <a:cubicBezTo>
                  <a:pt x="841134" y="9649"/>
                  <a:pt x="831485" y="5593"/>
                  <a:pt x="823096" y="0"/>
                </a:cubicBezTo>
                <a:cubicBezTo>
                  <a:pt x="814707" y="2796"/>
                  <a:pt x="806651" y="6935"/>
                  <a:pt x="797929" y="8389"/>
                </a:cubicBezTo>
                <a:cubicBezTo>
                  <a:pt x="782088" y="11029"/>
                  <a:pt x="722547" y="11119"/>
                  <a:pt x="697261" y="25167"/>
                </a:cubicBezTo>
                <a:cubicBezTo>
                  <a:pt x="679634" y="34960"/>
                  <a:pt x="663705" y="47538"/>
                  <a:pt x="646927" y="58723"/>
                </a:cubicBezTo>
                <a:cubicBezTo>
                  <a:pt x="638538" y="64316"/>
                  <a:pt x="631325" y="72313"/>
                  <a:pt x="621760" y="75501"/>
                </a:cubicBezTo>
                <a:lnTo>
                  <a:pt x="546259" y="100668"/>
                </a:lnTo>
                <a:cubicBezTo>
                  <a:pt x="537870" y="103464"/>
                  <a:pt x="528450" y="104152"/>
                  <a:pt x="521093" y="109057"/>
                </a:cubicBezTo>
                <a:cubicBezTo>
                  <a:pt x="504315" y="120242"/>
                  <a:pt x="489889" y="136236"/>
                  <a:pt x="470759" y="142613"/>
                </a:cubicBezTo>
                <a:lnTo>
                  <a:pt x="395258" y="167780"/>
                </a:lnTo>
                <a:lnTo>
                  <a:pt x="370091" y="176169"/>
                </a:lnTo>
                <a:lnTo>
                  <a:pt x="344924" y="184558"/>
                </a:lnTo>
                <a:cubicBezTo>
                  <a:pt x="305498" y="223984"/>
                  <a:pt x="329628" y="203144"/>
                  <a:pt x="269423" y="243281"/>
                </a:cubicBezTo>
                <a:lnTo>
                  <a:pt x="244256" y="260059"/>
                </a:lnTo>
                <a:cubicBezTo>
                  <a:pt x="238663" y="268448"/>
                  <a:pt x="231987" y="276208"/>
                  <a:pt x="227478" y="285226"/>
                </a:cubicBezTo>
                <a:cubicBezTo>
                  <a:pt x="223523" y="293135"/>
                  <a:pt x="224613" y="303488"/>
                  <a:pt x="219089" y="310393"/>
                </a:cubicBezTo>
                <a:cubicBezTo>
                  <a:pt x="212791" y="318266"/>
                  <a:pt x="201667" y="320716"/>
                  <a:pt x="193922" y="327171"/>
                </a:cubicBezTo>
                <a:cubicBezTo>
                  <a:pt x="184808" y="334766"/>
                  <a:pt x="179126" y="346576"/>
                  <a:pt x="168755" y="352338"/>
                </a:cubicBezTo>
                <a:cubicBezTo>
                  <a:pt x="153295" y="360927"/>
                  <a:pt x="133136" y="359306"/>
                  <a:pt x="118421" y="369116"/>
                </a:cubicBezTo>
                <a:cubicBezTo>
                  <a:pt x="110032" y="374709"/>
                  <a:pt x="102272" y="381385"/>
                  <a:pt x="93254" y="385894"/>
                </a:cubicBezTo>
                <a:cubicBezTo>
                  <a:pt x="85345" y="389849"/>
                  <a:pt x="75817" y="389989"/>
                  <a:pt x="68087" y="394283"/>
                </a:cubicBezTo>
                <a:cubicBezTo>
                  <a:pt x="25401" y="417998"/>
                  <a:pt x="-6016" y="462793"/>
                  <a:pt x="975" y="478173"/>
                </a:cubicBezTo>
                <a:close/>
              </a:path>
            </a:pathLst>
          </a:cu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FA42C9-7536-4FC0-AFCF-E6DE115E48FE}"/>
              </a:ext>
            </a:extLst>
          </p:cNvPr>
          <p:cNvSpPr txBox="1"/>
          <p:nvPr/>
        </p:nvSpPr>
        <p:spPr bwMode="auto">
          <a:xfrm>
            <a:off x="3422708" y="4149089"/>
            <a:ext cx="1812022" cy="1733808"/>
          </a:xfrm>
          <a:prstGeom prst="rect">
            <a:avLst/>
          </a:prstGeom>
          <a:noFill/>
          <a:ln>
            <a:noFill/>
          </a:ln>
        </p:spPr>
        <p:txBody>
          <a:bodyPr wrap="square" rtlCol="0">
            <a:spAutoFit/>
          </a:bodyPr>
          <a:lstStyle/>
          <a:p>
            <a:pPr algn="just">
              <a:spcBef>
                <a:spcPts val="1400"/>
              </a:spcBef>
            </a:pPr>
            <a:r>
              <a:rPr lang="en-US" altLang="zh-CN" sz="1200" dirty="0"/>
              <a:t>135</a:t>
            </a:r>
            <a:r>
              <a:rPr lang="zh-CN" altLang="en-US" sz="1200" dirty="0"/>
              <a:t>亿年前（宇宙）</a:t>
            </a:r>
            <a:endParaRPr lang="en-US" altLang="zh-CN" sz="1200" dirty="0"/>
          </a:p>
          <a:p>
            <a:pPr algn="just">
              <a:spcBef>
                <a:spcPts val="1400"/>
              </a:spcBef>
            </a:pPr>
            <a:r>
              <a:rPr lang="en-US" altLang="zh-CN" sz="1200" dirty="0"/>
              <a:t>38</a:t>
            </a:r>
            <a:r>
              <a:rPr lang="zh-CN" altLang="en-US" sz="1200" dirty="0"/>
              <a:t>亿年前</a:t>
            </a:r>
            <a:r>
              <a:rPr lang="en-US" altLang="zh-CN" sz="1200" dirty="0"/>
              <a:t>(</a:t>
            </a:r>
            <a:r>
              <a:rPr lang="zh-CN" altLang="en-US" sz="1200" dirty="0"/>
              <a:t>生命体）</a:t>
            </a:r>
            <a:endParaRPr lang="en-US" altLang="zh-CN" sz="1200" dirty="0"/>
          </a:p>
          <a:p>
            <a:pPr algn="just">
              <a:spcBef>
                <a:spcPts val="1400"/>
              </a:spcBef>
            </a:pPr>
            <a:r>
              <a:rPr lang="en-US" altLang="zh-CN" sz="1200" dirty="0"/>
              <a:t>250</a:t>
            </a:r>
            <a:r>
              <a:rPr lang="zh-CN" altLang="en-US" sz="1200" dirty="0"/>
              <a:t>万年前（类人）</a:t>
            </a:r>
            <a:endParaRPr lang="en-US" altLang="zh-CN" sz="1200" dirty="0"/>
          </a:p>
          <a:p>
            <a:pPr algn="just">
              <a:spcBef>
                <a:spcPts val="1400"/>
              </a:spcBef>
            </a:pPr>
            <a:r>
              <a:rPr lang="en-US" altLang="zh-CN" sz="1200" dirty="0"/>
              <a:t>200</a:t>
            </a:r>
            <a:r>
              <a:rPr lang="zh-CN" altLang="en-US" sz="1200" dirty="0"/>
              <a:t>万年前（不同人种）</a:t>
            </a:r>
            <a:endParaRPr lang="en-US" altLang="zh-CN" sz="1200" dirty="0"/>
          </a:p>
          <a:p>
            <a:pPr algn="just">
              <a:spcBef>
                <a:spcPts val="1400"/>
              </a:spcBef>
            </a:pPr>
            <a:r>
              <a:rPr lang="en-US" altLang="zh-CN" sz="1200" dirty="0"/>
              <a:t>1</a:t>
            </a:r>
            <a:r>
              <a:rPr lang="zh-CN" altLang="en-US" sz="1200" dirty="0"/>
              <a:t>万年前（智人）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5">
            <a:extLst>
              <a:ext uri="{FF2B5EF4-FFF2-40B4-BE49-F238E27FC236}">
                <a16:creationId xmlns:a16="http://schemas.microsoft.com/office/drawing/2014/main" id="{CD250F8F-D0CE-41F7-A670-9FBE08B1727D}"/>
              </a:ext>
            </a:extLst>
          </p:cNvPr>
          <p:cNvSpPr/>
          <p:nvPr/>
        </p:nvSpPr>
        <p:spPr bwMode="auto">
          <a:xfrm>
            <a:off x="419099" y="1220788"/>
            <a:ext cx="359922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人类社会本质上是物质的</a:t>
            </a:r>
          </a:p>
        </p:txBody>
      </p:sp>
      <p:sp>
        <p:nvSpPr>
          <p:cNvPr id="6" name="文本框 5">
            <a:extLst>
              <a:ext uri="{FF2B5EF4-FFF2-40B4-BE49-F238E27FC236}">
                <a16:creationId xmlns:a16="http://schemas.microsoft.com/office/drawing/2014/main" id="{CD31710E-E171-46CD-9C8E-0111ECAB4399}"/>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三、世界的物质统一性</a:t>
            </a:r>
          </a:p>
        </p:txBody>
      </p:sp>
      <p:grpSp>
        <p:nvGrpSpPr>
          <p:cNvPr id="36868" name="组合 6">
            <a:extLst>
              <a:ext uri="{FF2B5EF4-FFF2-40B4-BE49-F238E27FC236}">
                <a16:creationId xmlns:a16="http://schemas.microsoft.com/office/drawing/2014/main" id="{4A2E5C9B-8C0C-471A-8D27-EBED7BB03EBE}"/>
              </a:ext>
            </a:extLst>
          </p:cNvPr>
          <p:cNvGrpSpPr>
            <a:grpSpLocks/>
          </p:cNvGrpSpPr>
          <p:nvPr/>
        </p:nvGrpSpPr>
        <p:grpSpPr bwMode="auto">
          <a:xfrm>
            <a:off x="1412875" y="2216150"/>
            <a:ext cx="989013" cy="1206500"/>
            <a:chOff x="-183797" y="1479973"/>
            <a:chExt cx="1782148" cy="2177250"/>
          </a:xfrm>
        </p:grpSpPr>
        <p:grpSp>
          <p:nvGrpSpPr>
            <p:cNvPr id="36882" name="组合 7">
              <a:extLst>
                <a:ext uri="{FF2B5EF4-FFF2-40B4-BE49-F238E27FC236}">
                  <a16:creationId xmlns:a16="http://schemas.microsoft.com/office/drawing/2014/main" id="{4321C40B-FC5F-48CE-A32C-89111DFF7E25}"/>
                </a:ext>
              </a:extLst>
            </p:cNvPr>
            <p:cNvGrpSpPr>
              <a:grpSpLocks/>
            </p:cNvGrpSpPr>
            <p:nvPr/>
          </p:nvGrpSpPr>
          <p:grpSpPr bwMode="auto">
            <a:xfrm>
              <a:off x="545959" y="1479973"/>
              <a:ext cx="1052392" cy="1677523"/>
              <a:chOff x="3314481" y="2099733"/>
              <a:chExt cx="1052392" cy="1677523"/>
            </a:xfrm>
          </p:grpSpPr>
          <p:sp>
            <p:nvSpPr>
              <p:cNvPr id="10" name="Oval 46">
                <a:extLst>
                  <a:ext uri="{FF2B5EF4-FFF2-40B4-BE49-F238E27FC236}">
                    <a16:creationId xmlns:a16="http://schemas.microsoft.com/office/drawing/2014/main" id="{26A17B43-9D3C-49E0-A4F0-286A6E43D2A5}"/>
                  </a:ext>
                </a:extLst>
              </p:cNvPr>
              <p:cNvSpPr/>
              <p:nvPr/>
            </p:nvSpPr>
            <p:spPr bwMode="auto">
              <a:xfrm>
                <a:off x="3314176" y="2099733"/>
                <a:ext cx="949715" cy="948250"/>
              </a:xfrm>
              <a:prstGeom prst="ellipse">
                <a:avLst/>
              </a:prstGeom>
              <a:solidFill>
                <a:srgbClr val="1B9451"/>
              </a:solidFill>
              <a:ln w="12700" cap="flat" cmpd="sng" algn="ctr">
                <a:noFill/>
                <a:prstDash val="solid"/>
                <a:miter lim="800000"/>
              </a:ln>
              <a:effectLst/>
            </p:spPr>
            <p:txBody>
              <a:bodyPr/>
              <a:lstStyle/>
              <a:p>
                <a:pPr defTabSz="914400" eaLnBrk="1" fontAlgn="auto" hangingPunct="1">
                  <a:spcBef>
                    <a:spcPts val="0"/>
                  </a:spcBef>
                  <a:spcAft>
                    <a:spcPts val="0"/>
                  </a:spcAft>
                  <a:defRPr/>
                </a:pPr>
                <a:endParaRPr lang="zh-CN" altLang="en-US" kern="0" dirty="0">
                  <a:solidFill>
                    <a:prstClr val="white"/>
                  </a:solidFill>
                  <a:latin typeface="等线" panose="020F0502020204030204"/>
                  <a:ea typeface="等线" pitchFamily="2" charset="-122"/>
                </a:endParaRPr>
              </a:p>
            </p:txBody>
          </p:sp>
          <p:cxnSp>
            <p:nvCxnSpPr>
              <p:cNvPr id="36885" name="Elbow Connector 53">
                <a:extLst>
                  <a:ext uri="{FF2B5EF4-FFF2-40B4-BE49-F238E27FC236}">
                    <a16:creationId xmlns:a16="http://schemas.microsoft.com/office/drawing/2014/main" id="{CA587215-572A-4032-B183-8A9694E9AE56}"/>
                  </a:ext>
                </a:extLst>
              </p:cNvPr>
              <p:cNvCxnSpPr>
                <a:cxnSpLocks noChangeShapeType="1"/>
              </p:cNvCxnSpPr>
              <p:nvPr/>
            </p:nvCxnSpPr>
            <p:spPr bwMode="auto">
              <a:xfrm rot="5400000" flipV="1">
                <a:off x="3696947" y="3107330"/>
                <a:ext cx="738717" cy="601133"/>
              </a:xfrm>
              <a:prstGeom prst="bentConnector3">
                <a:avLst>
                  <a:gd name="adj1" fmla="val 170412"/>
                </a:avLst>
              </a:prstGeom>
              <a:noFill/>
              <a:ln w="6350">
                <a:solidFill>
                  <a:srgbClr val="1B9451"/>
                </a:solidFill>
                <a:miter lim="800000"/>
                <a:headEnd type="none" w="lg" len="lg"/>
                <a:tailEnd type="oval" w="lg" len="lg"/>
              </a:ln>
              <a:extLst>
                <a:ext uri="{909E8E84-426E-40DD-AFC4-6F175D3DCCD1}">
                  <a14:hiddenFill xmlns:a14="http://schemas.microsoft.com/office/drawing/2010/main">
                    <a:noFill/>
                  </a14:hiddenFill>
                </a:ext>
              </a:extLst>
            </p:spPr>
          </p:cxnSp>
        </p:grpSp>
        <p:sp>
          <p:nvSpPr>
            <p:cNvPr id="36883" name="文本框 66">
              <a:extLst>
                <a:ext uri="{FF2B5EF4-FFF2-40B4-BE49-F238E27FC236}">
                  <a16:creationId xmlns:a16="http://schemas.microsoft.com/office/drawing/2014/main" id="{AB5038E3-76CE-400C-868F-1BFCEA7984DC}"/>
                </a:ext>
              </a:extLst>
            </p:cNvPr>
            <p:cNvSpPr txBox="1">
              <a:spLocks noChangeArrowheads="1"/>
            </p:cNvSpPr>
            <p:nvPr/>
          </p:nvSpPr>
          <p:spPr bwMode="auto">
            <a:xfrm>
              <a:off x="-183797" y="2657773"/>
              <a:ext cx="1203888" cy="99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000" b="1">
                  <a:solidFill>
                    <a:srgbClr val="014D23"/>
                  </a:solidFill>
                  <a:ea typeface="等线" panose="02010600030101010101" pitchFamily="2" charset="-122"/>
                </a:rPr>
                <a:t>01</a:t>
              </a:r>
              <a:endParaRPr lang="zh-CN" altLang="en-US" sz="3000" b="1">
                <a:solidFill>
                  <a:srgbClr val="014D23"/>
                </a:solidFill>
                <a:ea typeface="等线" panose="02010600030101010101" pitchFamily="2" charset="-122"/>
              </a:endParaRPr>
            </a:p>
          </p:txBody>
        </p:sp>
      </p:grpSp>
      <p:sp>
        <p:nvSpPr>
          <p:cNvPr id="36869" name="文本框 2">
            <a:extLst>
              <a:ext uri="{FF2B5EF4-FFF2-40B4-BE49-F238E27FC236}">
                <a16:creationId xmlns:a16="http://schemas.microsoft.com/office/drawing/2014/main" id="{63334937-7534-4CFE-8145-E27C176D7D47}"/>
              </a:ext>
            </a:extLst>
          </p:cNvPr>
          <p:cNvSpPr txBox="1">
            <a:spLocks noChangeArrowheads="1"/>
          </p:cNvSpPr>
          <p:nvPr/>
        </p:nvSpPr>
        <p:spPr bwMode="auto">
          <a:xfrm>
            <a:off x="2870200" y="2514600"/>
            <a:ext cx="56578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人类社会是物质世界的一部分</a:t>
            </a:r>
          </a:p>
        </p:txBody>
      </p:sp>
      <p:grpSp>
        <p:nvGrpSpPr>
          <p:cNvPr id="36870" name="组合 22">
            <a:extLst>
              <a:ext uri="{FF2B5EF4-FFF2-40B4-BE49-F238E27FC236}">
                <a16:creationId xmlns:a16="http://schemas.microsoft.com/office/drawing/2014/main" id="{8B9592FF-F218-49C5-AEFB-04CE909D6A11}"/>
              </a:ext>
            </a:extLst>
          </p:cNvPr>
          <p:cNvGrpSpPr>
            <a:grpSpLocks/>
          </p:cNvGrpSpPr>
          <p:nvPr/>
        </p:nvGrpSpPr>
        <p:grpSpPr bwMode="auto">
          <a:xfrm>
            <a:off x="1412875" y="3638550"/>
            <a:ext cx="989013" cy="1206500"/>
            <a:chOff x="-183797" y="1479973"/>
            <a:chExt cx="1782148" cy="2177250"/>
          </a:xfrm>
        </p:grpSpPr>
        <p:grpSp>
          <p:nvGrpSpPr>
            <p:cNvPr id="36878" name="组合 23">
              <a:extLst>
                <a:ext uri="{FF2B5EF4-FFF2-40B4-BE49-F238E27FC236}">
                  <a16:creationId xmlns:a16="http://schemas.microsoft.com/office/drawing/2014/main" id="{F4FFA0C5-5347-453E-8D7D-50B0CD47E5BE}"/>
                </a:ext>
              </a:extLst>
            </p:cNvPr>
            <p:cNvGrpSpPr>
              <a:grpSpLocks/>
            </p:cNvGrpSpPr>
            <p:nvPr/>
          </p:nvGrpSpPr>
          <p:grpSpPr bwMode="auto">
            <a:xfrm>
              <a:off x="545959" y="1479973"/>
              <a:ext cx="1052392" cy="1677523"/>
              <a:chOff x="3314481" y="2099733"/>
              <a:chExt cx="1052392" cy="1677523"/>
            </a:xfrm>
          </p:grpSpPr>
          <p:sp>
            <p:nvSpPr>
              <p:cNvPr id="26" name="Oval 46">
                <a:extLst>
                  <a:ext uri="{FF2B5EF4-FFF2-40B4-BE49-F238E27FC236}">
                    <a16:creationId xmlns:a16="http://schemas.microsoft.com/office/drawing/2014/main" id="{91E2B1E4-EC06-44A5-B17D-5AA2DAB4731E}"/>
                  </a:ext>
                </a:extLst>
              </p:cNvPr>
              <p:cNvSpPr/>
              <p:nvPr/>
            </p:nvSpPr>
            <p:spPr bwMode="auto">
              <a:xfrm>
                <a:off x="3314176" y="2099733"/>
                <a:ext cx="949715" cy="948250"/>
              </a:xfrm>
              <a:prstGeom prst="ellipse">
                <a:avLst/>
              </a:prstGeom>
              <a:solidFill>
                <a:srgbClr val="1B9451"/>
              </a:solidFill>
              <a:ln w="12700" cap="flat" cmpd="sng" algn="ctr">
                <a:noFill/>
                <a:prstDash val="solid"/>
                <a:miter lim="800000"/>
              </a:ln>
              <a:effectLst/>
            </p:spPr>
            <p:txBody>
              <a:bodyPr/>
              <a:lstStyle/>
              <a:p>
                <a:pPr defTabSz="914400" eaLnBrk="1" fontAlgn="auto" hangingPunct="1">
                  <a:spcBef>
                    <a:spcPts val="0"/>
                  </a:spcBef>
                  <a:spcAft>
                    <a:spcPts val="0"/>
                  </a:spcAft>
                  <a:defRPr/>
                </a:pPr>
                <a:endParaRPr lang="zh-CN" altLang="en-US" kern="0" dirty="0">
                  <a:solidFill>
                    <a:prstClr val="white"/>
                  </a:solidFill>
                  <a:latin typeface="等线" panose="020F0502020204030204"/>
                  <a:ea typeface="等线" pitchFamily="2" charset="-122"/>
                </a:endParaRPr>
              </a:p>
            </p:txBody>
          </p:sp>
          <p:cxnSp>
            <p:nvCxnSpPr>
              <p:cNvPr id="36881" name="Elbow Connector 53">
                <a:extLst>
                  <a:ext uri="{FF2B5EF4-FFF2-40B4-BE49-F238E27FC236}">
                    <a16:creationId xmlns:a16="http://schemas.microsoft.com/office/drawing/2014/main" id="{19801F58-3EE7-47B7-B78B-361D899131FE}"/>
                  </a:ext>
                </a:extLst>
              </p:cNvPr>
              <p:cNvCxnSpPr>
                <a:cxnSpLocks noChangeShapeType="1"/>
              </p:cNvCxnSpPr>
              <p:nvPr/>
            </p:nvCxnSpPr>
            <p:spPr bwMode="auto">
              <a:xfrm rot="5400000" flipV="1">
                <a:off x="3696947" y="3107330"/>
                <a:ext cx="738717" cy="601133"/>
              </a:xfrm>
              <a:prstGeom prst="bentConnector3">
                <a:avLst>
                  <a:gd name="adj1" fmla="val 170412"/>
                </a:avLst>
              </a:prstGeom>
              <a:noFill/>
              <a:ln w="6350">
                <a:solidFill>
                  <a:srgbClr val="1B9451"/>
                </a:solidFill>
                <a:miter lim="800000"/>
                <a:headEnd type="none" w="lg" len="lg"/>
                <a:tailEnd type="oval" w="lg" len="lg"/>
              </a:ln>
              <a:extLst>
                <a:ext uri="{909E8E84-426E-40DD-AFC4-6F175D3DCCD1}">
                  <a14:hiddenFill xmlns:a14="http://schemas.microsoft.com/office/drawing/2010/main">
                    <a:noFill/>
                  </a14:hiddenFill>
                </a:ext>
              </a:extLst>
            </p:spPr>
          </p:cxnSp>
        </p:grpSp>
        <p:sp>
          <p:nvSpPr>
            <p:cNvPr id="36879" name="文本框 66">
              <a:extLst>
                <a:ext uri="{FF2B5EF4-FFF2-40B4-BE49-F238E27FC236}">
                  <a16:creationId xmlns:a16="http://schemas.microsoft.com/office/drawing/2014/main" id="{AF45BD01-DCA4-416E-9B58-A8D47FE833A7}"/>
                </a:ext>
              </a:extLst>
            </p:cNvPr>
            <p:cNvSpPr txBox="1">
              <a:spLocks noChangeArrowheads="1"/>
            </p:cNvSpPr>
            <p:nvPr/>
          </p:nvSpPr>
          <p:spPr bwMode="auto">
            <a:xfrm>
              <a:off x="-183797" y="2657773"/>
              <a:ext cx="1203888" cy="99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000" b="1">
                  <a:solidFill>
                    <a:srgbClr val="014D23"/>
                  </a:solidFill>
                  <a:ea typeface="等线" panose="02010600030101010101" pitchFamily="2" charset="-122"/>
                </a:rPr>
                <a:t>02</a:t>
              </a:r>
              <a:endParaRPr lang="zh-CN" altLang="en-US" sz="3000" b="1">
                <a:solidFill>
                  <a:srgbClr val="014D23"/>
                </a:solidFill>
                <a:ea typeface="等线" panose="02010600030101010101" pitchFamily="2" charset="-122"/>
              </a:endParaRPr>
            </a:p>
          </p:txBody>
        </p:sp>
      </p:grpSp>
      <p:sp>
        <p:nvSpPr>
          <p:cNvPr id="36871" name="文本框 27">
            <a:extLst>
              <a:ext uri="{FF2B5EF4-FFF2-40B4-BE49-F238E27FC236}">
                <a16:creationId xmlns:a16="http://schemas.microsoft.com/office/drawing/2014/main" id="{4564CA30-28BA-4EBB-95DA-39A1F164912B}"/>
              </a:ext>
            </a:extLst>
          </p:cNvPr>
          <p:cNvSpPr txBox="1">
            <a:spLocks noChangeArrowheads="1"/>
          </p:cNvSpPr>
          <p:nvPr/>
        </p:nvSpPr>
        <p:spPr bwMode="auto">
          <a:xfrm>
            <a:off x="2870200" y="3937000"/>
            <a:ext cx="59912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人类获取生活资料的活动是物质性的活动</a:t>
            </a:r>
          </a:p>
        </p:txBody>
      </p:sp>
      <p:grpSp>
        <p:nvGrpSpPr>
          <p:cNvPr id="36872" name="组合 28">
            <a:extLst>
              <a:ext uri="{FF2B5EF4-FFF2-40B4-BE49-F238E27FC236}">
                <a16:creationId xmlns:a16="http://schemas.microsoft.com/office/drawing/2014/main" id="{4BA35A81-D495-4B95-91F4-374FC1949D84}"/>
              </a:ext>
            </a:extLst>
          </p:cNvPr>
          <p:cNvGrpSpPr>
            <a:grpSpLocks/>
          </p:cNvGrpSpPr>
          <p:nvPr/>
        </p:nvGrpSpPr>
        <p:grpSpPr bwMode="auto">
          <a:xfrm>
            <a:off x="1412875" y="5060950"/>
            <a:ext cx="989013" cy="1206500"/>
            <a:chOff x="-183797" y="1479973"/>
            <a:chExt cx="1782148" cy="2177250"/>
          </a:xfrm>
        </p:grpSpPr>
        <p:grpSp>
          <p:nvGrpSpPr>
            <p:cNvPr id="36874" name="组合 29">
              <a:extLst>
                <a:ext uri="{FF2B5EF4-FFF2-40B4-BE49-F238E27FC236}">
                  <a16:creationId xmlns:a16="http://schemas.microsoft.com/office/drawing/2014/main" id="{44B62CC5-F864-44BD-8343-501A28DA51D8}"/>
                </a:ext>
              </a:extLst>
            </p:cNvPr>
            <p:cNvGrpSpPr>
              <a:grpSpLocks/>
            </p:cNvGrpSpPr>
            <p:nvPr/>
          </p:nvGrpSpPr>
          <p:grpSpPr bwMode="auto">
            <a:xfrm>
              <a:off x="545959" y="1479973"/>
              <a:ext cx="1052392" cy="1677523"/>
              <a:chOff x="3314481" y="2099733"/>
              <a:chExt cx="1052392" cy="1677523"/>
            </a:xfrm>
          </p:grpSpPr>
          <p:sp>
            <p:nvSpPr>
              <p:cNvPr id="32" name="Oval 46">
                <a:extLst>
                  <a:ext uri="{FF2B5EF4-FFF2-40B4-BE49-F238E27FC236}">
                    <a16:creationId xmlns:a16="http://schemas.microsoft.com/office/drawing/2014/main" id="{B0EDFF50-9015-4226-98F2-08133A115CC0}"/>
                  </a:ext>
                </a:extLst>
              </p:cNvPr>
              <p:cNvSpPr/>
              <p:nvPr/>
            </p:nvSpPr>
            <p:spPr bwMode="auto">
              <a:xfrm>
                <a:off x="3314176" y="2099733"/>
                <a:ext cx="949715" cy="948250"/>
              </a:xfrm>
              <a:prstGeom prst="ellipse">
                <a:avLst/>
              </a:prstGeom>
              <a:solidFill>
                <a:srgbClr val="1B9451"/>
              </a:solidFill>
              <a:ln w="12700" cap="flat" cmpd="sng" algn="ctr">
                <a:noFill/>
                <a:prstDash val="solid"/>
                <a:miter lim="800000"/>
              </a:ln>
              <a:effectLst/>
            </p:spPr>
            <p:txBody>
              <a:bodyPr/>
              <a:lstStyle/>
              <a:p>
                <a:pPr defTabSz="914400" eaLnBrk="1" fontAlgn="auto" hangingPunct="1">
                  <a:spcBef>
                    <a:spcPts val="0"/>
                  </a:spcBef>
                  <a:spcAft>
                    <a:spcPts val="0"/>
                  </a:spcAft>
                  <a:defRPr/>
                </a:pPr>
                <a:endParaRPr lang="zh-CN" altLang="en-US" kern="0" dirty="0">
                  <a:solidFill>
                    <a:prstClr val="white"/>
                  </a:solidFill>
                  <a:latin typeface="等线" panose="020F0502020204030204"/>
                  <a:ea typeface="等线" pitchFamily="2" charset="-122"/>
                </a:endParaRPr>
              </a:p>
            </p:txBody>
          </p:sp>
          <p:cxnSp>
            <p:nvCxnSpPr>
              <p:cNvPr id="36877" name="Elbow Connector 53">
                <a:extLst>
                  <a:ext uri="{FF2B5EF4-FFF2-40B4-BE49-F238E27FC236}">
                    <a16:creationId xmlns:a16="http://schemas.microsoft.com/office/drawing/2014/main" id="{E36F6C8F-2DF4-4BD6-BB40-0ADEA41DF0B0}"/>
                  </a:ext>
                </a:extLst>
              </p:cNvPr>
              <p:cNvCxnSpPr>
                <a:cxnSpLocks noChangeShapeType="1"/>
              </p:cNvCxnSpPr>
              <p:nvPr/>
            </p:nvCxnSpPr>
            <p:spPr bwMode="auto">
              <a:xfrm rot="5400000" flipV="1">
                <a:off x="3696947" y="3107330"/>
                <a:ext cx="738717" cy="601133"/>
              </a:xfrm>
              <a:prstGeom prst="bentConnector3">
                <a:avLst>
                  <a:gd name="adj1" fmla="val 170412"/>
                </a:avLst>
              </a:prstGeom>
              <a:noFill/>
              <a:ln w="6350">
                <a:solidFill>
                  <a:srgbClr val="1B9451"/>
                </a:solidFill>
                <a:miter lim="800000"/>
                <a:headEnd type="none" w="lg" len="lg"/>
                <a:tailEnd type="oval" w="lg" len="lg"/>
              </a:ln>
              <a:extLst>
                <a:ext uri="{909E8E84-426E-40DD-AFC4-6F175D3DCCD1}">
                  <a14:hiddenFill xmlns:a14="http://schemas.microsoft.com/office/drawing/2010/main">
                    <a:noFill/>
                  </a14:hiddenFill>
                </a:ext>
              </a:extLst>
            </p:spPr>
          </p:cxnSp>
        </p:grpSp>
        <p:sp>
          <p:nvSpPr>
            <p:cNvPr id="36875" name="文本框 66">
              <a:extLst>
                <a:ext uri="{FF2B5EF4-FFF2-40B4-BE49-F238E27FC236}">
                  <a16:creationId xmlns:a16="http://schemas.microsoft.com/office/drawing/2014/main" id="{B570DA1A-4AB8-4DE6-A007-F2C99A731E3C}"/>
                </a:ext>
              </a:extLst>
            </p:cNvPr>
            <p:cNvSpPr txBox="1">
              <a:spLocks noChangeArrowheads="1"/>
            </p:cNvSpPr>
            <p:nvPr/>
          </p:nvSpPr>
          <p:spPr bwMode="auto">
            <a:xfrm>
              <a:off x="-183797" y="2657773"/>
              <a:ext cx="1203888" cy="99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000" b="1">
                  <a:solidFill>
                    <a:srgbClr val="014D23"/>
                  </a:solidFill>
                  <a:ea typeface="等线" panose="02010600030101010101" pitchFamily="2" charset="-122"/>
                </a:rPr>
                <a:t>03</a:t>
              </a:r>
              <a:endParaRPr lang="zh-CN" altLang="en-US" sz="3000" b="1">
                <a:solidFill>
                  <a:srgbClr val="014D23"/>
                </a:solidFill>
                <a:ea typeface="等线" panose="02010600030101010101" pitchFamily="2" charset="-122"/>
              </a:endParaRPr>
            </a:p>
          </p:txBody>
        </p:sp>
      </p:grpSp>
      <p:sp>
        <p:nvSpPr>
          <p:cNvPr id="36873" name="文本框 33">
            <a:extLst>
              <a:ext uri="{FF2B5EF4-FFF2-40B4-BE49-F238E27FC236}">
                <a16:creationId xmlns:a16="http://schemas.microsoft.com/office/drawing/2014/main" id="{48F45EFF-2979-439C-A65C-AFDF6A7E8AEE}"/>
              </a:ext>
            </a:extLst>
          </p:cNvPr>
          <p:cNvSpPr txBox="1">
            <a:spLocks noChangeArrowheads="1"/>
          </p:cNvSpPr>
          <p:nvPr/>
        </p:nvSpPr>
        <p:spPr bwMode="auto">
          <a:xfrm>
            <a:off x="2870200" y="5360988"/>
            <a:ext cx="58531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人类社会存在和发展的基础是物质资料的生产方式</a:t>
            </a:r>
          </a:p>
        </p:txBody>
      </p:sp>
    </p:spTree>
    <p:extLst>
      <p:ext uri="{BB962C8B-B14F-4D97-AF65-F5344CB8AC3E}">
        <p14:creationId xmlns:p14="http://schemas.microsoft.com/office/powerpoint/2010/main" val="33620502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D31710E-E171-46CD-9C8E-0111ECAB4399}"/>
              </a:ext>
            </a:extLst>
          </p:cNvPr>
          <p:cNvSpPr txBox="1"/>
          <p:nvPr/>
        </p:nvSpPr>
        <p:spPr>
          <a:xfrm>
            <a:off x="0" y="211138"/>
            <a:ext cx="8310563"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三、世界的物质统一性</a:t>
            </a:r>
          </a:p>
        </p:txBody>
      </p:sp>
      <p:sp>
        <p:nvSpPr>
          <p:cNvPr id="36869" name="文本框 2">
            <a:extLst>
              <a:ext uri="{FF2B5EF4-FFF2-40B4-BE49-F238E27FC236}">
                <a16:creationId xmlns:a16="http://schemas.microsoft.com/office/drawing/2014/main" id="{63334937-7534-4CFE-8145-E27C176D7D47}"/>
              </a:ext>
            </a:extLst>
          </p:cNvPr>
          <p:cNvSpPr txBox="1">
            <a:spLocks noChangeArrowheads="1"/>
          </p:cNvSpPr>
          <p:nvPr/>
        </p:nvSpPr>
        <p:spPr bwMode="auto">
          <a:xfrm>
            <a:off x="1620240" y="1692276"/>
            <a:ext cx="6491913"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世界的物质统一性原理是辩证唯物主义最基本、最核心的观点，是马克思主义的基石。</a:t>
            </a:r>
          </a:p>
        </p:txBody>
      </p:sp>
      <p:sp>
        <p:nvSpPr>
          <p:cNvPr id="36871" name="文本框 27">
            <a:extLst>
              <a:ext uri="{FF2B5EF4-FFF2-40B4-BE49-F238E27FC236}">
                <a16:creationId xmlns:a16="http://schemas.microsoft.com/office/drawing/2014/main" id="{4564CA30-28BA-4EBB-95DA-39A1F164912B}"/>
              </a:ext>
            </a:extLst>
          </p:cNvPr>
          <p:cNvSpPr txBox="1">
            <a:spLocks noChangeArrowheads="1"/>
          </p:cNvSpPr>
          <p:nvPr/>
        </p:nvSpPr>
        <p:spPr bwMode="auto">
          <a:xfrm>
            <a:off x="1620240" y="3309065"/>
            <a:ext cx="59912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从辩证唯物主义观点，再看“</a:t>
            </a:r>
            <a:r>
              <a:rPr lang="zh-CN" altLang="en-US" sz="2400" dirty="0">
                <a:solidFill>
                  <a:srgbClr val="FF0000"/>
                </a:solidFill>
              </a:rPr>
              <a:t>实事求是</a:t>
            </a:r>
            <a:r>
              <a:rPr lang="zh-CN" altLang="en-US" sz="2400" dirty="0"/>
              <a:t>”。</a:t>
            </a:r>
          </a:p>
        </p:txBody>
      </p:sp>
      <p:sp>
        <p:nvSpPr>
          <p:cNvPr id="36873" name="文本框 33">
            <a:extLst>
              <a:ext uri="{FF2B5EF4-FFF2-40B4-BE49-F238E27FC236}">
                <a16:creationId xmlns:a16="http://schemas.microsoft.com/office/drawing/2014/main" id="{48F45EFF-2979-439C-A65C-AFDF6A7E8AEE}"/>
              </a:ext>
            </a:extLst>
          </p:cNvPr>
          <p:cNvSpPr txBox="1">
            <a:spLocks noChangeArrowheads="1"/>
          </p:cNvSpPr>
          <p:nvPr/>
        </p:nvSpPr>
        <p:spPr bwMode="auto">
          <a:xfrm>
            <a:off x="1620240" y="4371087"/>
            <a:ext cx="5853113"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从实事求是，看中国特色社会主义的阶段性，以及如何推进伟大事业。</a:t>
            </a:r>
          </a:p>
        </p:txBody>
      </p:sp>
    </p:spTree>
    <p:extLst>
      <p:ext uri="{BB962C8B-B14F-4D97-AF65-F5344CB8AC3E}">
        <p14:creationId xmlns:p14="http://schemas.microsoft.com/office/powerpoint/2010/main" val="391416964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10487EA-5EE1-44CE-88FD-3DE4E2E4E402}"/>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37891" name="图片 10">
            <a:extLst>
              <a:ext uri="{FF2B5EF4-FFF2-40B4-BE49-F238E27FC236}">
                <a16:creationId xmlns:a16="http://schemas.microsoft.com/office/drawing/2014/main" id="{F0868A82-FADF-4827-8BFF-BA1A764DE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D8A0AA2-1463-46E2-A555-F71C7F340B21}"/>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事物的普遍联系和变化发展</a:t>
            </a:r>
          </a:p>
        </p:txBody>
      </p:sp>
      <p:sp>
        <p:nvSpPr>
          <p:cNvPr id="13" name="1">
            <a:extLst>
              <a:ext uri="{FF2B5EF4-FFF2-40B4-BE49-F238E27FC236}">
                <a16:creationId xmlns:a16="http://schemas.microsoft.com/office/drawing/2014/main" id="{39477F58-BD37-4A5D-B804-2AC7853D476D}"/>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第二节</a:t>
            </a:r>
          </a:p>
        </p:txBody>
      </p:sp>
      <p:sp>
        <p:nvSpPr>
          <p:cNvPr id="2" name="文本框 1">
            <a:hlinkClick r:id="rId3" action="ppaction://hlinksldjump"/>
            <a:extLst>
              <a:ext uri="{FF2B5EF4-FFF2-40B4-BE49-F238E27FC236}">
                <a16:creationId xmlns:a16="http://schemas.microsoft.com/office/drawing/2014/main" id="{18788E3A-F652-40E6-80EC-89E38BDA70F6}"/>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图片 3">
            <a:extLst>
              <a:ext uri="{FF2B5EF4-FFF2-40B4-BE49-F238E27FC236}">
                <a16:creationId xmlns:a16="http://schemas.microsoft.com/office/drawing/2014/main" id="{2A1038C3-6D42-488F-A22D-2F51FF4CB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C56330A7-0E9D-4AC7-84F1-2C1D09491BD9}"/>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820C26AE-2ED9-41CA-A587-11308DDC8B3A}"/>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3FF3F31F-C4EA-4B06-A1EB-4F0A296E9890}"/>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82970F35-0670-447D-AEC8-779434B5BE24}"/>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268A7B9E-8B65-4EB0-929A-87E38DE02159}"/>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D930F39A-2240-42C4-8EAF-67AB1405B3C9}"/>
              </a:ext>
            </a:extLst>
          </p:cNvPr>
          <p:cNvSpPr txBox="1"/>
          <p:nvPr/>
        </p:nvSpPr>
        <p:spPr>
          <a:xfrm>
            <a:off x="1138406"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一、联系和发展的普遍性</a:t>
            </a:r>
          </a:p>
        </p:txBody>
      </p:sp>
      <p:sp>
        <p:nvSpPr>
          <p:cNvPr id="114" name="文本框 113">
            <a:hlinkClick r:id="rId4" action="ppaction://hlinksldjump"/>
            <a:extLst>
              <a:ext uri="{FF2B5EF4-FFF2-40B4-BE49-F238E27FC236}">
                <a16:creationId xmlns:a16="http://schemas.microsoft.com/office/drawing/2014/main" id="{A9BD3D07-1E75-4BFC-9C37-E8048387A484}"/>
              </a:ext>
            </a:extLst>
          </p:cNvPr>
          <p:cNvSpPr txBox="1"/>
          <p:nvPr/>
        </p:nvSpPr>
        <p:spPr>
          <a:xfrm>
            <a:off x="1138406" y="351877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a:t>
            </a:r>
            <a:r>
              <a:rPr lang="zh-CN" altLang="en-US" sz="2400" dirty="0">
                <a:solidFill>
                  <a:schemeClr val="bg2">
                    <a:lumMod val="50000"/>
                  </a:schemeClr>
                </a:solidFill>
                <a:latin typeface="+mn-ea"/>
                <a:sym typeface="+mn-ea"/>
              </a:rPr>
              <a:t>对立统一规律是事物发展的根本规律</a:t>
            </a:r>
            <a:endParaRPr lang="zh-CN" altLang="en-US" sz="2400" dirty="0">
              <a:solidFill>
                <a:schemeClr val="bg2">
                  <a:lumMod val="50000"/>
                </a:schemeClr>
              </a:solidFill>
              <a:latin typeface="+mn-ea"/>
              <a:ea typeface="+mn-ea"/>
              <a:sym typeface="+mn-ea"/>
            </a:endParaRPr>
          </a:p>
        </p:txBody>
      </p:sp>
      <p:sp>
        <p:nvSpPr>
          <p:cNvPr id="115" name="文本框 114">
            <a:hlinkClick r:id="rId5" action="ppaction://hlinksldjump"/>
            <a:extLst>
              <a:ext uri="{FF2B5EF4-FFF2-40B4-BE49-F238E27FC236}">
                <a16:creationId xmlns:a16="http://schemas.microsoft.com/office/drawing/2014/main" id="{50F6A9FC-D5DB-4255-A63D-193D7CE12DA1}"/>
              </a:ext>
            </a:extLst>
          </p:cNvPr>
          <p:cNvSpPr txBox="1"/>
          <p:nvPr/>
        </p:nvSpPr>
        <p:spPr>
          <a:xfrm>
            <a:off x="1138406" y="45005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a:t>
            </a:r>
            <a:r>
              <a:rPr lang="zh-CN" altLang="en-US" sz="2400" dirty="0">
                <a:solidFill>
                  <a:schemeClr val="bg2">
                    <a:lumMod val="50000"/>
                  </a:schemeClr>
                </a:solidFill>
                <a:latin typeface="+mn-ea"/>
                <a:sym typeface="+mn-ea"/>
              </a:rPr>
              <a:t>量变质变规律和否定之否定规律</a:t>
            </a:r>
            <a:endParaRPr lang="zh-CN" altLang="en-US" sz="2400" dirty="0">
              <a:solidFill>
                <a:schemeClr val="bg2">
                  <a:lumMod val="50000"/>
                </a:schemeClr>
              </a:solidFill>
              <a:latin typeface="+mn-ea"/>
              <a:ea typeface="+mn-ea"/>
              <a:sym typeface="+mn-ea"/>
            </a:endParaRPr>
          </a:p>
        </p:txBody>
      </p:sp>
      <p:grpSp>
        <p:nvGrpSpPr>
          <p:cNvPr id="3" name="组合 1">
            <a:extLst>
              <a:ext uri="{FF2B5EF4-FFF2-40B4-BE49-F238E27FC236}">
                <a16:creationId xmlns:a16="http://schemas.microsoft.com/office/drawing/2014/main" id="{696157C6-CDA1-405D-B38D-BAEE54678493}"/>
              </a:ext>
            </a:extLst>
          </p:cNvPr>
          <p:cNvGrpSpPr>
            <a:grpSpLocks/>
          </p:cNvGrpSpPr>
          <p:nvPr/>
        </p:nvGrpSpPr>
        <p:grpSpPr bwMode="auto">
          <a:xfrm>
            <a:off x="0" y="0"/>
            <a:ext cx="9144000" cy="2084388"/>
            <a:chOff x="0" y="0"/>
            <a:chExt cx="9144000" cy="2084388"/>
          </a:xfrm>
        </p:grpSpPr>
        <p:pic>
          <p:nvPicPr>
            <p:cNvPr id="38922" name="图片 60">
              <a:extLst>
                <a:ext uri="{FF2B5EF4-FFF2-40B4-BE49-F238E27FC236}">
                  <a16:creationId xmlns:a16="http://schemas.microsoft.com/office/drawing/2014/main" id="{5314718F-2D7E-43F5-86BE-829030C27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76B27CD3-7D41-496B-A6C3-9AC07DDF347E}"/>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02</a:t>
              </a:r>
              <a:endParaRPr lang="zh-CN" altLang="en-US" sz="4800" b="1" i="1" kern="0" dirty="0">
                <a:solidFill>
                  <a:srgbClr val="014D23"/>
                </a:solidFill>
                <a:latin typeface="+mn-lt"/>
                <a:ea typeface="+mn-ea"/>
                <a:cs typeface="经典综艺体简" pitchFamily="49" charset="-122"/>
                <a:sym typeface="+mn-ea"/>
              </a:endParaRPr>
            </a:p>
          </p:txBody>
        </p:sp>
      </p:grpSp>
      <p:pic>
        <p:nvPicPr>
          <p:cNvPr id="38920" name="图片 115">
            <a:hlinkClick r:id="rId7" action="ppaction://hlinksldjump"/>
            <a:extLst>
              <a:ext uri="{FF2B5EF4-FFF2-40B4-BE49-F238E27FC236}">
                <a16:creationId xmlns:a16="http://schemas.microsoft.com/office/drawing/2014/main" id="{E685C3C0-0891-4AEC-8D66-E7C17C65E6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hlinkClick r:id="rId9" action="ppaction://hlinksldjump"/>
            <a:extLst>
              <a:ext uri="{FF2B5EF4-FFF2-40B4-BE49-F238E27FC236}">
                <a16:creationId xmlns:a16="http://schemas.microsoft.com/office/drawing/2014/main" id="{2AB5EBD5-0867-4C20-82A6-3CA2CC4046E5}"/>
              </a:ext>
            </a:extLst>
          </p:cNvPr>
          <p:cNvSpPr txBox="1"/>
          <p:nvPr/>
        </p:nvSpPr>
        <p:spPr>
          <a:xfrm>
            <a:off x="1138406" y="5482232"/>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a:t>
            </a:r>
            <a:r>
              <a:rPr lang="zh-CN" altLang="en-US" sz="2400" dirty="0">
                <a:solidFill>
                  <a:schemeClr val="bg2">
                    <a:lumMod val="50000"/>
                  </a:schemeClr>
                </a:solidFill>
                <a:latin typeface="+mn-ea"/>
                <a:sym typeface="+mn-ea"/>
              </a:rPr>
              <a:t>联系和发展的基本环节</a:t>
            </a:r>
            <a:endParaRPr lang="zh-CN" altLang="en-US" sz="2400" dirty="0">
              <a:solidFill>
                <a:schemeClr val="bg2">
                  <a:lumMod val="50000"/>
                </a:schemeClr>
              </a:solidFill>
              <a:latin typeface="+mn-ea"/>
              <a:ea typeface="+mn-ea"/>
              <a:sym typeface="+mn-ea"/>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3F54FADE-1657-4841-A27F-8C1A6158519B}"/>
              </a:ext>
            </a:extLst>
          </p:cNvPr>
          <p:cNvSpPr/>
          <p:nvPr/>
        </p:nvSpPr>
        <p:spPr bwMode="auto">
          <a:xfrm>
            <a:off x="419099" y="1158875"/>
            <a:ext cx="4312291"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唯物辩证法的总观点和总特征</a:t>
            </a:r>
          </a:p>
        </p:txBody>
      </p:sp>
      <p:sp>
        <p:nvSpPr>
          <p:cNvPr id="14" name="文本框 13">
            <a:extLst>
              <a:ext uri="{FF2B5EF4-FFF2-40B4-BE49-F238E27FC236}">
                <a16:creationId xmlns:a16="http://schemas.microsoft.com/office/drawing/2014/main" id="{58156E3C-6C1E-403D-9CA0-37EA71CF5248}"/>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grpSp>
        <p:nvGrpSpPr>
          <p:cNvPr id="39940" name="组合 1">
            <a:extLst>
              <a:ext uri="{FF2B5EF4-FFF2-40B4-BE49-F238E27FC236}">
                <a16:creationId xmlns:a16="http://schemas.microsoft.com/office/drawing/2014/main" id="{96E432B7-59B1-498C-9DF9-38BA0EBEC4EB}"/>
              </a:ext>
            </a:extLst>
          </p:cNvPr>
          <p:cNvGrpSpPr>
            <a:grpSpLocks/>
          </p:cNvGrpSpPr>
          <p:nvPr/>
        </p:nvGrpSpPr>
        <p:grpSpPr bwMode="auto">
          <a:xfrm>
            <a:off x="2771775" y="1989138"/>
            <a:ext cx="3600450" cy="1439862"/>
            <a:chOff x="2843213" y="2292401"/>
            <a:chExt cx="3600450" cy="1439812"/>
          </a:xfrm>
        </p:grpSpPr>
        <p:sp>
          <p:nvSpPr>
            <p:cNvPr id="10" name="形状 9">
              <a:extLst>
                <a:ext uri="{FF2B5EF4-FFF2-40B4-BE49-F238E27FC236}">
                  <a16:creationId xmlns:a16="http://schemas.microsoft.com/office/drawing/2014/main" id="{575DD2AD-7168-4E5C-831D-9B5B559FD0DF}"/>
                </a:ext>
              </a:extLst>
            </p:cNvPr>
            <p:cNvSpPr/>
            <p:nvPr/>
          </p:nvSpPr>
          <p:spPr>
            <a:xfrm>
              <a:off x="2843213" y="2292401"/>
              <a:ext cx="3600450" cy="1439812"/>
            </a:xfrm>
            <a:prstGeom prst="leftRightRibbon">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任意多边形 10">
              <a:extLst>
                <a:ext uri="{FF2B5EF4-FFF2-40B4-BE49-F238E27FC236}">
                  <a16:creationId xmlns:a16="http://schemas.microsoft.com/office/drawing/2014/main" id="{829AE1CB-7394-4908-B015-61EB6568B924}"/>
                </a:ext>
              </a:extLst>
            </p:cNvPr>
            <p:cNvSpPr/>
            <p:nvPr/>
          </p:nvSpPr>
          <p:spPr>
            <a:xfrm>
              <a:off x="3540583" y="2604488"/>
              <a:ext cx="1022925" cy="607556"/>
            </a:xfrm>
            <a:custGeom>
              <a:avLst/>
              <a:gdLst>
                <a:gd name="connsiteX0" fmla="*/ 0 w 1022927"/>
                <a:gd name="connsiteY0" fmla="*/ 0 h 607556"/>
                <a:gd name="connsiteX1" fmla="*/ 1022927 w 1022927"/>
                <a:gd name="connsiteY1" fmla="*/ 0 h 607556"/>
                <a:gd name="connsiteX2" fmla="*/ 1022927 w 1022927"/>
                <a:gd name="connsiteY2" fmla="*/ 607556 h 607556"/>
                <a:gd name="connsiteX3" fmla="*/ 0 w 1022927"/>
                <a:gd name="connsiteY3" fmla="*/ 607556 h 607556"/>
                <a:gd name="connsiteX4" fmla="*/ 0 w 1022927"/>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927" h="607556">
                  <a:moveTo>
                    <a:pt x="0" y="0"/>
                  </a:moveTo>
                  <a:lnTo>
                    <a:pt x="1022927" y="0"/>
                  </a:lnTo>
                  <a:lnTo>
                    <a:pt x="1022927"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mn-ea"/>
                </a:rPr>
                <a:t>联系</a:t>
              </a:r>
            </a:p>
          </p:txBody>
        </p:sp>
        <p:sp>
          <p:nvSpPr>
            <p:cNvPr id="13" name="任意多边形 12">
              <a:extLst>
                <a:ext uri="{FF2B5EF4-FFF2-40B4-BE49-F238E27FC236}">
                  <a16:creationId xmlns:a16="http://schemas.microsoft.com/office/drawing/2014/main" id="{15302320-E20C-4DCB-865B-56CE62A462C4}"/>
                </a:ext>
              </a:extLst>
            </p:cNvPr>
            <p:cNvSpPr/>
            <p:nvPr/>
          </p:nvSpPr>
          <p:spPr>
            <a:xfrm>
              <a:off x="4563508" y="2864573"/>
              <a:ext cx="1208911" cy="607556"/>
            </a:xfrm>
            <a:custGeom>
              <a:avLst/>
              <a:gdLst>
                <a:gd name="connsiteX0" fmla="*/ 0 w 1208914"/>
                <a:gd name="connsiteY0" fmla="*/ 0 h 607556"/>
                <a:gd name="connsiteX1" fmla="*/ 1208914 w 1208914"/>
                <a:gd name="connsiteY1" fmla="*/ 0 h 607556"/>
                <a:gd name="connsiteX2" fmla="*/ 1208914 w 1208914"/>
                <a:gd name="connsiteY2" fmla="*/ 607556 h 607556"/>
                <a:gd name="connsiteX3" fmla="*/ 0 w 1208914"/>
                <a:gd name="connsiteY3" fmla="*/ 607556 h 607556"/>
                <a:gd name="connsiteX4" fmla="*/ 0 w 1208914"/>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14" h="607556">
                  <a:moveTo>
                    <a:pt x="0" y="0"/>
                  </a:moveTo>
                  <a:lnTo>
                    <a:pt x="1208914" y="0"/>
                  </a:lnTo>
                  <a:lnTo>
                    <a:pt x="1208914"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mn-ea"/>
                </a:rPr>
                <a:t>发展</a:t>
              </a:r>
            </a:p>
          </p:txBody>
        </p:sp>
      </p:grpSp>
      <p:grpSp>
        <p:nvGrpSpPr>
          <p:cNvPr id="39941" name="组合 3">
            <a:extLst>
              <a:ext uri="{FF2B5EF4-FFF2-40B4-BE49-F238E27FC236}">
                <a16:creationId xmlns:a16="http://schemas.microsoft.com/office/drawing/2014/main" id="{47BBC09F-F5C3-4DF3-83C6-F27ECC235465}"/>
              </a:ext>
            </a:extLst>
          </p:cNvPr>
          <p:cNvGrpSpPr>
            <a:grpSpLocks/>
          </p:cNvGrpSpPr>
          <p:nvPr/>
        </p:nvGrpSpPr>
        <p:grpSpPr bwMode="auto">
          <a:xfrm>
            <a:off x="544513" y="3790950"/>
            <a:ext cx="8054975" cy="1914525"/>
            <a:chOff x="537729" y="4122537"/>
            <a:chExt cx="8056304" cy="1913900"/>
          </a:xfrm>
        </p:grpSpPr>
        <p:pic>
          <p:nvPicPr>
            <p:cNvPr id="28" name="Picture 3">
              <a:extLst>
                <a:ext uri="{FF2B5EF4-FFF2-40B4-BE49-F238E27FC236}">
                  <a16:creationId xmlns:a16="http://schemas.microsoft.com/office/drawing/2014/main" id="{D5A8ED26-DE5D-4E85-9DA3-683436370683}"/>
                </a:ext>
              </a:extLst>
            </p:cNvPr>
            <p:cNvPicPr>
              <a:picLocks noChangeAspect="1" noChangeArrowheads="1"/>
            </p:cNvPicPr>
            <p:nvPr/>
          </p:nvPicPr>
          <p:blipFill>
            <a:blip r:embed="rId2" cstate="print"/>
            <a:srcRect l="5455" t="4568" r="3636" b="5583"/>
            <a:stretch>
              <a:fillRect/>
            </a:stretch>
          </p:blipFill>
          <p:spPr bwMode="auto">
            <a:xfrm>
              <a:off x="537729" y="4122537"/>
              <a:ext cx="2526268" cy="1892781"/>
            </a:xfrm>
            <a:prstGeom prst="roundRect">
              <a:avLst>
                <a:gd name="adj" fmla="val 8594"/>
              </a:avLst>
            </a:prstGeom>
            <a:solidFill>
              <a:srgbClr val="FFFFFF">
                <a:shade val="85000"/>
              </a:srgbClr>
            </a:solidFill>
            <a:ln>
              <a:noFill/>
            </a:ln>
            <a:effectLst/>
          </p:spPr>
        </p:pic>
        <p:pic>
          <p:nvPicPr>
            <p:cNvPr id="29" name="Picture 4">
              <a:extLst>
                <a:ext uri="{FF2B5EF4-FFF2-40B4-BE49-F238E27FC236}">
                  <a16:creationId xmlns:a16="http://schemas.microsoft.com/office/drawing/2014/main" id="{D291C591-11AB-4009-94E8-505B4203379E}"/>
                </a:ext>
              </a:extLst>
            </p:cNvPr>
            <p:cNvPicPr>
              <a:picLocks noChangeAspect="1" noChangeArrowheads="1"/>
            </p:cNvPicPr>
            <p:nvPr/>
          </p:nvPicPr>
          <p:blipFill>
            <a:blip r:embed="rId3" cstate="print"/>
            <a:srcRect l="6316" t="6384" r="3159" b="4256"/>
            <a:stretch>
              <a:fillRect/>
            </a:stretch>
          </p:blipFill>
          <p:spPr bwMode="auto">
            <a:xfrm>
              <a:off x="3174132" y="4122537"/>
              <a:ext cx="2787341" cy="1911978"/>
            </a:xfrm>
            <a:prstGeom prst="roundRect">
              <a:avLst>
                <a:gd name="adj" fmla="val 8594"/>
              </a:avLst>
            </a:prstGeom>
            <a:solidFill>
              <a:srgbClr val="FFFFFF">
                <a:shade val="85000"/>
              </a:srgbClr>
            </a:solidFill>
            <a:ln>
              <a:noFill/>
            </a:ln>
            <a:effectLst/>
          </p:spPr>
        </p:pic>
        <p:pic>
          <p:nvPicPr>
            <p:cNvPr id="30" name="Picture 5">
              <a:extLst>
                <a:ext uri="{FF2B5EF4-FFF2-40B4-BE49-F238E27FC236}">
                  <a16:creationId xmlns:a16="http://schemas.microsoft.com/office/drawing/2014/main" id="{9BCA704F-D669-46E1-B559-141C7E06DE74}"/>
                </a:ext>
              </a:extLst>
            </p:cNvPr>
            <p:cNvPicPr>
              <a:picLocks noChangeAspect="1" noChangeArrowheads="1"/>
            </p:cNvPicPr>
            <p:nvPr/>
          </p:nvPicPr>
          <p:blipFill>
            <a:blip r:embed="rId4" cstate="print"/>
            <a:srcRect l="3615" t="3125" r="6024" b="3125"/>
            <a:stretch>
              <a:fillRect/>
            </a:stretch>
          </p:blipFill>
          <p:spPr bwMode="auto">
            <a:xfrm>
              <a:off x="6071608" y="4122537"/>
              <a:ext cx="2522425" cy="1913900"/>
            </a:xfrm>
            <a:prstGeom prst="roundRect">
              <a:avLst>
                <a:gd name="adj" fmla="val 8594"/>
              </a:avLst>
            </a:prstGeom>
            <a:solidFill>
              <a:srgbClr val="FFFFFF">
                <a:shade val="85000"/>
              </a:srgbClr>
            </a:solidFill>
            <a:ln>
              <a:noFill/>
            </a:ln>
            <a:effectLst/>
          </p:spPr>
        </p:pic>
        <p:sp>
          <p:nvSpPr>
            <p:cNvPr id="39946" name="Text Box 6">
              <a:extLst>
                <a:ext uri="{FF2B5EF4-FFF2-40B4-BE49-F238E27FC236}">
                  <a16:creationId xmlns:a16="http://schemas.microsoft.com/office/drawing/2014/main" id="{1B65CC98-BE0A-420E-BD59-BFDAC0451B5B}"/>
                </a:ext>
              </a:extLst>
            </p:cNvPr>
            <p:cNvSpPr txBox="1">
              <a:spLocks noChangeArrowheads="1"/>
            </p:cNvSpPr>
            <p:nvPr/>
          </p:nvSpPr>
          <p:spPr bwMode="auto">
            <a:xfrm rot="10800000" flipV="1">
              <a:off x="607117" y="4417188"/>
              <a:ext cx="15128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1500" b="1">
                  <a:solidFill>
                    <a:srgbClr val="FF3300"/>
                  </a:solidFill>
                  <a:latin typeface="微软雅黑" panose="020B0503020204020204" pitchFamily="34" charset="-122"/>
                </a:rPr>
                <a:t>城门失火啦！</a:t>
              </a:r>
              <a:endParaRPr lang="zh-CN" altLang="en-US" sz="1500">
                <a:solidFill>
                  <a:srgbClr val="FF3300"/>
                </a:solidFill>
                <a:latin typeface="微软雅黑" panose="020B0503020204020204" pitchFamily="34" charset="-122"/>
              </a:endParaRPr>
            </a:p>
          </p:txBody>
        </p:sp>
        <p:sp>
          <p:nvSpPr>
            <p:cNvPr id="39947" name="Text Box 7">
              <a:extLst>
                <a:ext uri="{FF2B5EF4-FFF2-40B4-BE49-F238E27FC236}">
                  <a16:creationId xmlns:a16="http://schemas.microsoft.com/office/drawing/2014/main" id="{E100CF50-8EAF-4D46-A03D-1AE0A9E72482}"/>
                </a:ext>
              </a:extLst>
            </p:cNvPr>
            <p:cNvSpPr txBox="1">
              <a:spLocks noChangeArrowheads="1"/>
            </p:cNvSpPr>
            <p:nvPr/>
          </p:nvSpPr>
          <p:spPr bwMode="auto">
            <a:xfrm>
              <a:off x="6297613" y="4203700"/>
              <a:ext cx="138588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1500" b="1">
                  <a:solidFill>
                    <a:srgbClr val="FF3300"/>
                  </a:solidFill>
                  <a:latin typeface="微软雅黑" panose="020B0503020204020204" pitchFamily="34" charset="-122"/>
                </a:rPr>
                <a:t>殃及池鱼呀！</a:t>
              </a:r>
              <a:r>
                <a:rPr lang="zh-CN" altLang="en-US" sz="1400" b="1">
                  <a:solidFill>
                    <a:srgbClr val="FF3300"/>
                  </a:solidFill>
                  <a:latin typeface="Times New Roman" panose="02020603050405020304" pitchFamily="18" charset="0"/>
                  <a:ea typeface="方正大黑简体" pitchFamily="65" charset="-122"/>
                </a:rPr>
                <a:t> </a:t>
              </a:r>
            </a:p>
          </p:txBody>
        </p:sp>
      </p:grpSp>
      <p:pic>
        <p:nvPicPr>
          <p:cNvPr id="39942" name="图片 16">
            <a:hlinkClick r:id="rId5" action="ppaction://hlinksldjump"/>
            <a:extLst>
              <a:ext uri="{FF2B5EF4-FFF2-40B4-BE49-F238E27FC236}">
                <a16:creationId xmlns:a16="http://schemas.microsoft.com/office/drawing/2014/main" id="{034F1F43-4D9B-4D73-83BC-6D48F064B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5">
            <a:extLst>
              <a:ext uri="{FF2B5EF4-FFF2-40B4-BE49-F238E27FC236}">
                <a16:creationId xmlns:a16="http://schemas.microsoft.com/office/drawing/2014/main" id="{326FF181-81C5-4B8F-B02F-2C63CCC83328}"/>
              </a:ext>
            </a:extLst>
          </p:cNvPr>
          <p:cNvSpPr/>
          <p:nvPr/>
        </p:nvSpPr>
        <p:spPr bwMode="auto">
          <a:xfrm>
            <a:off x="419100" y="1154113"/>
            <a:ext cx="32448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事物的普遍联系</a:t>
            </a:r>
          </a:p>
        </p:txBody>
      </p:sp>
      <p:grpSp>
        <p:nvGrpSpPr>
          <p:cNvPr id="40963" name="组合 8">
            <a:extLst>
              <a:ext uri="{FF2B5EF4-FFF2-40B4-BE49-F238E27FC236}">
                <a16:creationId xmlns:a16="http://schemas.microsoft.com/office/drawing/2014/main" id="{51E715E7-CC50-414D-88ED-23E8AECCF68A}"/>
              </a:ext>
            </a:extLst>
          </p:cNvPr>
          <p:cNvGrpSpPr>
            <a:grpSpLocks/>
          </p:cNvGrpSpPr>
          <p:nvPr/>
        </p:nvGrpSpPr>
        <p:grpSpPr bwMode="auto">
          <a:xfrm>
            <a:off x="547688" y="2924175"/>
            <a:ext cx="6767508" cy="3494088"/>
            <a:chOff x="419291" y="2924282"/>
            <a:chExt cx="6767186" cy="3494003"/>
          </a:xfrm>
        </p:grpSpPr>
        <p:sp>
          <p:nvSpPr>
            <p:cNvPr id="20" name="任意多边形 19">
              <a:extLst>
                <a:ext uri="{FF2B5EF4-FFF2-40B4-BE49-F238E27FC236}">
                  <a16:creationId xmlns:a16="http://schemas.microsoft.com/office/drawing/2014/main" id="{AA20BB28-F016-416C-92AD-BD82FA36CEF9}"/>
                </a:ext>
              </a:extLst>
            </p:cNvPr>
            <p:cNvSpPr/>
            <p:nvPr/>
          </p:nvSpPr>
          <p:spPr>
            <a:xfrm>
              <a:off x="3898719" y="2924282"/>
              <a:ext cx="3287757" cy="469889"/>
            </a:xfrm>
            <a:custGeom>
              <a:avLst/>
              <a:gdLst>
                <a:gd name="connsiteX0" fmla="*/ 0 w 3889258"/>
                <a:gd name="connsiteY0" fmla="*/ 0 h 470790"/>
                <a:gd name="connsiteX1" fmla="*/ 3889258 w 3889258"/>
                <a:gd name="connsiteY1" fmla="*/ 0 h 470790"/>
                <a:gd name="connsiteX2" fmla="*/ 3889258 w 3889258"/>
                <a:gd name="connsiteY2" fmla="*/ 470790 h 470790"/>
                <a:gd name="connsiteX3" fmla="*/ 0 w 3889258"/>
                <a:gd name="connsiteY3" fmla="*/ 470790 h 470790"/>
                <a:gd name="connsiteX4" fmla="*/ 0 w 3889258"/>
                <a:gd name="connsiteY4" fmla="*/ 0 h 47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9258" h="470790">
                  <a:moveTo>
                    <a:pt x="0" y="0"/>
                  </a:moveTo>
                  <a:lnTo>
                    <a:pt x="3889258" y="0"/>
                  </a:lnTo>
                  <a:lnTo>
                    <a:pt x="3889258" y="470790"/>
                  </a:lnTo>
                  <a:lnTo>
                    <a:pt x="0" y="470790"/>
                  </a:lnTo>
                  <a:lnTo>
                    <a:pt x="0" y="0"/>
                  </a:lnTo>
                  <a:close/>
                </a:path>
              </a:pathLst>
            </a:custGeom>
            <a:solidFill>
              <a:srgbClr val="FFC0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373690" tIns="144000" rIns="45720" spcCol="1270" anchor="ctr"/>
            <a:lstStyle/>
            <a:p>
              <a:pPr defTabSz="800100" eaLnBrk="1" hangingPunct="1">
                <a:lnSpc>
                  <a:spcPct val="90000"/>
                </a:lnSpc>
                <a:spcAft>
                  <a:spcPct val="35000"/>
                </a:spcAft>
                <a:buFont typeface="Arial" panose="020B0604020202020204" pitchFamily="34" charset="0"/>
                <a:buNone/>
                <a:defRPr/>
              </a:pPr>
              <a:r>
                <a:rPr lang="zh-CN" altLang="en-US" sz="1600" dirty="0">
                  <a:solidFill>
                    <a:schemeClr val="tx1"/>
                  </a:solidFill>
                  <a:sym typeface="+mn-ea"/>
                </a:rPr>
                <a:t>任何事物都具有内在的结构性</a:t>
              </a:r>
            </a:p>
          </p:txBody>
        </p:sp>
        <p:sp>
          <p:nvSpPr>
            <p:cNvPr id="28" name="任意多边形 27">
              <a:extLst>
                <a:ext uri="{FF2B5EF4-FFF2-40B4-BE49-F238E27FC236}">
                  <a16:creationId xmlns:a16="http://schemas.microsoft.com/office/drawing/2014/main" id="{56A1FD26-AA48-41D3-A8BA-0EA19F160BBC}"/>
                </a:ext>
              </a:extLst>
            </p:cNvPr>
            <p:cNvSpPr/>
            <p:nvPr/>
          </p:nvSpPr>
          <p:spPr>
            <a:xfrm>
              <a:off x="3898719" y="3501825"/>
              <a:ext cx="3287757" cy="469889"/>
            </a:xfrm>
            <a:custGeom>
              <a:avLst/>
              <a:gdLst>
                <a:gd name="connsiteX0" fmla="*/ 0 w 3718126"/>
                <a:gd name="connsiteY0" fmla="*/ 0 h 470790"/>
                <a:gd name="connsiteX1" fmla="*/ 3718126 w 3718126"/>
                <a:gd name="connsiteY1" fmla="*/ 0 h 470790"/>
                <a:gd name="connsiteX2" fmla="*/ 3718126 w 3718126"/>
                <a:gd name="connsiteY2" fmla="*/ 470790 h 470790"/>
                <a:gd name="connsiteX3" fmla="*/ 0 w 3718126"/>
                <a:gd name="connsiteY3" fmla="*/ 470790 h 470790"/>
                <a:gd name="connsiteX4" fmla="*/ 0 w 3718126"/>
                <a:gd name="connsiteY4" fmla="*/ 0 h 47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126" h="470790">
                  <a:moveTo>
                    <a:pt x="0" y="0"/>
                  </a:moveTo>
                  <a:lnTo>
                    <a:pt x="3718126" y="0"/>
                  </a:lnTo>
                  <a:lnTo>
                    <a:pt x="3718126" y="470790"/>
                  </a:lnTo>
                  <a:lnTo>
                    <a:pt x="0" y="470790"/>
                  </a:lnTo>
                  <a:lnTo>
                    <a:pt x="0" y="0"/>
                  </a:lnTo>
                  <a:close/>
                </a:path>
              </a:pathLst>
            </a:custGeom>
            <a:solidFill>
              <a:srgbClr val="FFC0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373690" tIns="144000" rIns="45720" spcCol="1270" anchor="ctr"/>
            <a:lstStyle/>
            <a:p>
              <a:pPr defTabSz="800100" eaLnBrk="1" hangingPunct="1">
                <a:lnSpc>
                  <a:spcPct val="90000"/>
                </a:lnSpc>
                <a:spcAft>
                  <a:spcPct val="35000"/>
                </a:spcAft>
                <a:buFont typeface="Arial" panose="020B0604020202020204" pitchFamily="34" charset="0"/>
                <a:buNone/>
                <a:defRPr/>
              </a:pPr>
              <a:r>
                <a:rPr lang="zh-CN" altLang="en-US" sz="1600" dirty="0">
                  <a:solidFill>
                    <a:schemeClr val="tx1"/>
                  </a:solidFill>
                  <a:sym typeface="+mn-ea"/>
                </a:rPr>
                <a:t>任何事物都不能孤立存在</a:t>
              </a:r>
            </a:p>
          </p:txBody>
        </p:sp>
        <p:sp>
          <p:nvSpPr>
            <p:cNvPr id="30" name="任意多边形 29">
              <a:extLst>
                <a:ext uri="{FF2B5EF4-FFF2-40B4-BE49-F238E27FC236}">
                  <a16:creationId xmlns:a16="http://schemas.microsoft.com/office/drawing/2014/main" id="{849BF3C7-6C15-4FF1-AEA1-2F821C4067B1}"/>
                </a:ext>
              </a:extLst>
            </p:cNvPr>
            <p:cNvSpPr/>
            <p:nvPr/>
          </p:nvSpPr>
          <p:spPr>
            <a:xfrm>
              <a:off x="3898720" y="4056968"/>
              <a:ext cx="3287757" cy="471477"/>
            </a:xfrm>
            <a:custGeom>
              <a:avLst/>
              <a:gdLst>
                <a:gd name="connsiteX0" fmla="*/ 0 w 3889258"/>
                <a:gd name="connsiteY0" fmla="*/ 0 h 470790"/>
                <a:gd name="connsiteX1" fmla="*/ 3889258 w 3889258"/>
                <a:gd name="connsiteY1" fmla="*/ 0 h 470790"/>
                <a:gd name="connsiteX2" fmla="*/ 3889258 w 3889258"/>
                <a:gd name="connsiteY2" fmla="*/ 470790 h 470790"/>
                <a:gd name="connsiteX3" fmla="*/ 0 w 3889258"/>
                <a:gd name="connsiteY3" fmla="*/ 470790 h 470790"/>
                <a:gd name="connsiteX4" fmla="*/ 0 w 3889258"/>
                <a:gd name="connsiteY4" fmla="*/ 0 h 470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9258" h="470790">
                  <a:moveTo>
                    <a:pt x="0" y="0"/>
                  </a:moveTo>
                  <a:lnTo>
                    <a:pt x="3889258" y="0"/>
                  </a:lnTo>
                  <a:lnTo>
                    <a:pt x="3889258" y="470790"/>
                  </a:lnTo>
                  <a:lnTo>
                    <a:pt x="0" y="470790"/>
                  </a:lnTo>
                  <a:lnTo>
                    <a:pt x="0" y="0"/>
                  </a:lnTo>
                  <a:close/>
                </a:path>
              </a:pathLst>
            </a:custGeom>
            <a:solidFill>
              <a:srgbClr val="FFC0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373690" tIns="144000" rIns="45720" spcCol="1270" anchor="ctr"/>
            <a:lstStyle/>
            <a:p>
              <a:pPr defTabSz="800100" eaLnBrk="1" hangingPunct="1">
                <a:lnSpc>
                  <a:spcPct val="90000"/>
                </a:lnSpc>
                <a:spcAft>
                  <a:spcPct val="35000"/>
                </a:spcAft>
                <a:buFont typeface="Arial" panose="020B0604020202020204" pitchFamily="34" charset="0"/>
                <a:buNone/>
                <a:defRPr/>
              </a:pPr>
              <a:r>
                <a:rPr lang="zh-CN" altLang="en-US" sz="1600" dirty="0">
                  <a:solidFill>
                    <a:schemeClr val="tx1"/>
                  </a:solidFill>
                  <a:sym typeface="+mn-ea"/>
                </a:rPr>
                <a:t>整个世界是相互联系的统一整体</a:t>
              </a:r>
            </a:p>
          </p:txBody>
        </p:sp>
        <p:grpSp>
          <p:nvGrpSpPr>
            <p:cNvPr id="40970" name="组合 4">
              <a:extLst>
                <a:ext uri="{FF2B5EF4-FFF2-40B4-BE49-F238E27FC236}">
                  <a16:creationId xmlns:a16="http://schemas.microsoft.com/office/drawing/2014/main" id="{98A1FB07-18CE-41AD-BB5A-BDB6672E5AE4}"/>
                </a:ext>
              </a:extLst>
            </p:cNvPr>
            <p:cNvGrpSpPr>
              <a:grpSpLocks/>
            </p:cNvGrpSpPr>
            <p:nvPr/>
          </p:nvGrpSpPr>
          <p:grpSpPr bwMode="auto">
            <a:xfrm>
              <a:off x="419291" y="2924282"/>
              <a:ext cx="3262157" cy="3494003"/>
              <a:chOff x="695327" y="3064914"/>
              <a:chExt cx="3262157" cy="3494003"/>
            </a:xfrm>
          </p:grpSpPr>
          <p:sp>
            <p:nvSpPr>
              <p:cNvPr id="6" name="空心弧 5">
                <a:extLst>
                  <a:ext uri="{FF2B5EF4-FFF2-40B4-BE49-F238E27FC236}">
                    <a16:creationId xmlns:a16="http://schemas.microsoft.com/office/drawing/2014/main" id="{5CF6916D-3483-4A4E-9695-54FF9CB696F5}"/>
                  </a:ext>
                </a:extLst>
              </p:cNvPr>
              <p:cNvSpPr/>
              <p:nvPr/>
            </p:nvSpPr>
            <p:spPr>
              <a:xfrm>
                <a:off x="952490" y="3515753"/>
                <a:ext cx="2781168" cy="2781232"/>
              </a:xfrm>
              <a:prstGeom prst="blockArc">
                <a:avLst>
                  <a:gd name="adj1" fmla="val 9000000"/>
                  <a:gd name="adj2" fmla="val 16200000"/>
                  <a:gd name="adj3" fmla="val 463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空心弧 6">
                <a:extLst>
                  <a:ext uri="{FF2B5EF4-FFF2-40B4-BE49-F238E27FC236}">
                    <a16:creationId xmlns:a16="http://schemas.microsoft.com/office/drawing/2014/main" id="{767E4453-4E9B-4F88-B167-5276E6454396}"/>
                  </a:ext>
                </a:extLst>
              </p:cNvPr>
              <p:cNvSpPr/>
              <p:nvPr/>
            </p:nvSpPr>
            <p:spPr>
              <a:xfrm>
                <a:off x="952490" y="3515753"/>
                <a:ext cx="2781168" cy="2781232"/>
              </a:xfrm>
              <a:prstGeom prst="blockArc">
                <a:avLst>
                  <a:gd name="adj1" fmla="val 1800000"/>
                  <a:gd name="adj2" fmla="val 9000000"/>
                  <a:gd name="adj3" fmla="val 463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 name="空心弧 7">
                <a:extLst>
                  <a:ext uri="{FF2B5EF4-FFF2-40B4-BE49-F238E27FC236}">
                    <a16:creationId xmlns:a16="http://schemas.microsoft.com/office/drawing/2014/main" id="{A87DA549-E4F5-4CA6-916C-B0A762A2CDAE}"/>
                  </a:ext>
                </a:extLst>
              </p:cNvPr>
              <p:cNvSpPr/>
              <p:nvPr/>
            </p:nvSpPr>
            <p:spPr>
              <a:xfrm>
                <a:off x="952490" y="3515753"/>
                <a:ext cx="2781168" cy="2781232"/>
              </a:xfrm>
              <a:prstGeom prst="blockArc">
                <a:avLst>
                  <a:gd name="adj1" fmla="val 16200000"/>
                  <a:gd name="adj2" fmla="val 1800000"/>
                  <a:gd name="adj3" fmla="val 463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任意多边形 11">
                <a:extLst>
                  <a:ext uri="{FF2B5EF4-FFF2-40B4-BE49-F238E27FC236}">
                    <a16:creationId xmlns:a16="http://schemas.microsoft.com/office/drawing/2014/main" id="{9084C440-44B0-459D-9004-453AE4BE56CA}"/>
                  </a:ext>
                </a:extLst>
              </p:cNvPr>
              <p:cNvSpPr/>
              <p:nvPr/>
            </p:nvSpPr>
            <p:spPr>
              <a:xfrm>
                <a:off x="1692230" y="4172962"/>
                <a:ext cx="1279464" cy="1279494"/>
              </a:xfrm>
              <a:custGeom>
                <a:avLst/>
                <a:gdLst>
                  <a:gd name="connsiteX0" fmla="*/ 0 w 1020960"/>
                  <a:gd name="connsiteY0" fmla="*/ 510480 h 1020960"/>
                  <a:gd name="connsiteX1" fmla="*/ 510480 w 1020960"/>
                  <a:gd name="connsiteY1" fmla="*/ 0 h 1020960"/>
                  <a:gd name="connsiteX2" fmla="*/ 1020960 w 1020960"/>
                  <a:gd name="connsiteY2" fmla="*/ 510480 h 1020960"/>
                  <a:gd name="connsiteX3" fmla="*/ 510480 w 1020960"/>
                  <a:gd name="connsiteY3" fmla="*/ 1020960 h 1020960"/>
                  <a:gd name="connsiteX4" fmla="*/ 0 w 1020960"/>
                  <a:gd name="connsiteY4" fmla="*/ 510480 h 102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960" h="1020960">
                    <a:moveTo>
                      <a:pt x="0" y="510480"/>
                    </a:moveTo>
                    <a:cubicBezTo>
                      <a:pt x="0" y="228550"/>
                      <a:pt x="228550" y="0"/>
                      <a:pt x="510480" y="0"/>
                    </a:cubicBezTo>
                    <a:cubicBezTo>
                      <a:pt x="792410" y="0"/>
                      <a:pt x="1020960" y="228550"/>
                      <a:pt x="1020960" y="510480"/>
                    </a:cubicBezTo>
                    <a:cubicBezTo>
                      <a:pt x="1020960" y="792410"/>
                      <a:pt x="792410" y="1020960"/>
                      <a:pt x="510480" y="1020960"/>
                    </a:cubicBezTo>
                    <a:cubicBezTo>
                      <a:pt x="228550" y="1020960"/>
                      <a:pt x="0" y="792410"/>
                      <a:pt x="0" y="510480"/>
                    </a:cubicBez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1106" tIns="171106" rIns="171106" bIns="171106" spcCol="1270" anchor="ctr"/>
              <a:lstStyle/>
              <a:p>
                <a:pPr algn="ctr" defTabSz="666750" eaLnBrk="1" hangingPunct="1">
                  <a:spcBef>
                    <a:spcPts val="0"/>
                  </a:spcBef>
                  <a:spcAft>
                    <a:spcPts val="0"/>
                  </a:spcAft>
                  <a:defRPr/>
                </a:pPr>
                <a:r>
                  <a:rPr lang="zh-CN" altLang="en-US" sz="2000" b="1" noProof="1">
                    <a:solidFill>
                      <a:srgbClr val="FFFFFF"/>
                    </a:solidFill>
                    <a:latin typeface="+mj-ea"/>
                    <a:ea typeface="+mj-ea"/>
                    <a:sym typeface="+mn-ea"/>
                  </a:rPr>
                  <a:t>联系</a:t>
                </a:r>
                <a:endParaRPr lang="en-US" altLang="zh-CN" sz="2000" b="1" noProof="1">
                  <a:solidFill>
                    <a:srgbClr val="FFFFFF"/>
                  </a:solidFill>
                  <a:latin typeface="+mj-ea"/>
                  <a:ea typeface="+mj-ea"/>
                  <a:sym typeface="+mn-ea"/>
                </a:endParaRPr>
              </a:p>
              <a:p>
                <a:pPr algn="ctr" defTabSz="666750" eaLnBrk="1" hangingPunct="1">
                  <a:spcBef>
                    <a:spcPts val="0"/>
                  </a:spcBef>
                  <a:spcAft>
                    <a:spcPts val="0"/>
                  </a:spcAft>
                  <a:defRPr/>
                </a:pPr>
                <a:r>
                  <a:rPr lang="zh-CN" altLang="en-US" sz="2000" b="1" noProof="1">
                    <a:solidFill>
                      <a:srgbClr val="FFFFFF"/>
                    </a:solidFill>
                    <a:latin typeface="+mj-ea"/>
                    <a:ea typeface="+mj-ea"/>
                    <a:sym typeface="+mn-ea"/>
                  </a:rPr>
                  <a:t>的特点</a:t>
                </a:r>
              </a:p>
            </p:txBody>
          </p:sp>
          <p:sp>
            <p:nvSpPr>
              <p:cNvPr id="14" name="任意多边形 13">
                <a:extLst>
                  <a:ext uri="{FF2B5EF4-FFF2-40B4-BE49-F238E27FC236}">
                    <a16:creationId xmlns:a16="http://schemas.microsoft.com/office/drawing/2014/main" id="{E27056D1-A1B1-4ECF-9984-8A0DBB60D419}"/>
                  </a:ext>
                </a:extLst>
              </p:cNvPr>
              <p:cNvSpPr/>
              <p:nvPr/>
            </p:nvSpPr>
            <p:spPr>
              <a:xfrm>
                <a:off x="1866846" y="3064914"/>
                <a:ext cx="895307" cy="895328"/>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spcCol="1270" anchor="ctr"/>
              <a:lstStyle/>
              <a:p>
                <a:pPr algn="ctr" defTabSz="666750" eaLnBrk="1" hangingPunct="1">
                  <a:lnSpc>
                    <a:spcPct val="90000"/>
                  </a:lnSpc>
                  <a:spcBef>
                    <a:spcPct val="50000"/>
                  </a:spcBef>
                  <a:spcAft>
                    <a:spcPct val="35000"/>
                  </a:spcAft>
                  <a:buFont typeface="Arial" panose="020B0604020202020204" pitchFamily="34" charset="0"/>
                  <a:buNone/>
                  <a:defRPr/>
                </a:pPr>
                <a:r>
                  <a:rPr lang="zh-CN" altLang="en-US" sz="1500" noProof="1">
                    <a:solidFill>
                      <a:srgbClr val="FFFFFF"/>
                    </a:solidFill>
                    <a:latin typeface="+mj-ea"/>
                    <a:ea typeface="+mj-ea"/>
                    <a:sym typeface="+mn-ea"/>
                  </a:rPr>
                  <a:t>客观性</a:t>
                </a:r>
              </a:p>
            </p:txBody>
          </p:sp>
          <p:sp>
            <p:nvSpPr>
              <p:cNvPr id="15" name="任意多边形 14">
                <a:extLst>
                  <a:ext uri="{FF2B5EF4-FFF2-40B4-BE49-F238E27FC236}">
                    <a16:creationId xmlns:a16="http://schemas.microsoft.com/office/drawing/2014/main" id="{4A67176E-394C-4B74-9FA3-B6B0F09A3DCF}"/>
                  </a:ext>
                </a:extLst>
              </p:cNvPr>
              <p:cNvSpPr/>
              <p:nvPr/>
            </p:nvSpPr>
            <p:spPr>
              <a:xfrm>
                <a:off x="3060590" y="4341233"/>
                <a:ext cx="896894" cy="898503"/>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spcCol="1270" anchor="ctr"/>
              <a:lstStyle/>
              <a:p>
                <a:pPr algn="ctr" defTabSz="666750" eaLnBrk="1" hangingPunct="1">
                  <a:lnSpc>
                    <a:spcPct val="90000"/>
                  </a:lnSpc>
                  <a:spcBef>
                    <a:spcPct val="50000"/>
                  </a:spcBef>
                  <a:spcAft>
                    <a:spcPct val="35000"/>
                  </a:spcAft>
                  <a:defRPr/>
                </a:pPr>
                <a:r>
                  <a:rPr lang="zh-CN" altLang="en-US" sz="1500" b="1" noProof="1">
                    <a:solidFill>
                      <a:srgbClr val="FFFFFF"/>
                    </a:solidFill>
                    <a:highlight>
                      <a:srgbClr val="FF0000"/>
                    </a:highlight>
                    <a:latin typeface="+mj-ea"/>
                    <a:ea typeface="+mj-ea"/>
                    <a:sym typeface="+mn-ea"/>
                  </a:rPr>
                  <a:t>普遍性</a:t>
                </a:r>
              </a:p>
            </p:txBody>
          </p:sp>
          <p:sp>
            <p:nvSpPr>
              <p:cNvPr id="16" name="任意多边形 15">
                <a:extLst>
                  <a:ext uri="{FF2B5EF4-FFF2-40B4-BE49-F238E27FC236}">
                    <a16:creationId xmlns:a16="http://schemas.microsoft.com/office/drawing/2014/main" id="{045CBC00-47AA-4377-8F77-E73A60209E92}"/>
                  </a:ext>
                </a:extLst>
              </p:cNvPr>
              <p:cNvSpPr/>
              <p:nvPr/>
            </p:nvSpPr>
            <p:spPr>
              <a:xfrm>
                <a:off x="695327" y="4342821"/>
                <a:ext cx="895307" cy="898503"/>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spcCol="1270" anchor="ctr"/>
              <a:lstStyle/>
              <a:p>
                <a:pPr algn="ctr" defTabSz="666750" eaLnBrk="1" hangingPunct="1">
                  <a:lnSpc>
                    <a:spcPct val="90000"/>
                  </a:lnSpc>
                  <a:spcBef>
                    <a:spcPct val="50000"/>
                  </a:spcBef>
                  <a:spcAft>
                    <a:spcPct val="35000"/>
                  </a:spcAft>
                  <a:defRPr/>
                </a:pPr>
                <a:r>
                  <a:rPr lang="zh-CN" altLang="en-US" sz="1500" noProof="1">
                    <a:solidFill>
                      <a:srgbClr val="FFFFFF"/>
                    </a:solidFill>
                    <a:latin typeface="+mj-ea"/>
                    <a:ea typeface="+mj-ea"/>
                    <a:sym typeface="+mn-ea"/>
                  </a:rPr>
                  <a:t>多样性</a:t>
                </a:r>
              </a:p>
            </p:txBody>
          </p:sp>
          <p:sp>
            <p:nvSpPr>
              <p:cNvPr id="2" name="任意多边形 14">
                <a:extLst>
                  <a:ext uri="{FF2B5EF4-FFF2-40B4-BE49-F238E27FC236}">
                    <a16:creationId xmlns:a16="http://schemas.microsoft.com/office/drawing/2014/main" id="{E832718A-29ED-4363-9C84-CCB20BDA661D}"/>
                  </a:ext>
                </a:extLst>
              </p:cNvPr>
              <p:cNvSpPr/>
              <p:nvPr/>
            </p:nvSpPr>
            <p:spPr>
              <a:xfrm>
                <a:off x="1882721" y="5662001"/>
                <a:ext cx="896894" cy="896916"/>
              </a:xfrm>
              <a:custGeom>
                <a:avLst/>
                <a:gdLst>
                  <a:gd name="connsiteX0" fmla="*/ 0 w 714672"/>
                  <a:gd name="connsiteY0" fmla="*/ 357336 h 714672"/>
                  <a:gd name="connsiteX1" fmla="*/ 357336 w 714672"/>
                  <a:gd name="connsiteY1" fmla="*/ 0 h 714672"/>
                  <a:gd name="connsiteX2" fmla="*/ 714672 w 714672"/>
                  <a:gd name="connsiteY2" fmla="*/ 357336 h 714672"/>
                  <a:gd name="connsiteX3" fmla="*/ 357336 w 714672"/>
                  <a:gd name="connsiteY3" fmla="*/ 714672 h 714672"/>
                  <a:gd name="connsiteX4" fmla="*/ 0 w 714672"/>
                  <a:gd name="connsiteY4" fmla="*/ 357336 h 71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672" h="714672">
                    <a:moveTo>
                      <a:pt x="0" y="357336"/>
                    </a:moveTo>
                    <a:cubicBezTo>
                      <a:pt x="0" y="159985"/>
                      <a:pt x="159985" y="0"/>
                      <a:pt x="357336" y="0"/>
                    </a:cubicBezTo>
                    <a:cubicBezTo>
                      <a:pt x="554687" y="0"/>
                      <a:pt x="714672" y="159985"/>
                      <a:pt x="714672" y="357336"/>
                    </a:cubicBezTo>
                    <a:cubicBezTo>
                      <a:pt x="714672" y="554687"/>
                      <a:pt x="554687" y="714672"/>
                      <a:pt x="357336" y="714672"/>
                    </a:cubicBezTo>
                    <a:cubicBezTo>
                      <a:pt x="159985" y="714672"/>
                      <a:pt x="0" y="554687"/>
                      <a:pt x="0" y="35733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711" tIns="123711" rIns="123711" bIns="123711" spcCol="1270" anchor="ctr"/>
              <a:lstStyle/>
              <a:p>
                <a:pPr algn="ctr" defTabSz="666750" eaLnBrk="1" hangingPunct="1">
                  <a:lnSpc>
                    <a:spcPct val="90000"/>
                  </a:lnSpc>
                  <a:spcBef>
                    <a:spcPct val="50000"/>
                  </a:spcBef>
                  <a:spcAft>
                    <a:spcPct val="35000"/>
                  </a:spcAft>
                  <a:defRPr/>
                </a:pPr>
                <a:r>
                  <a:rPr lang="zh-CN" altLang="en-US" sz="1500" b="1" noProof="1">
                    <a:solidFill>
                      <a:schemeClr val="bg1"/>
                    </a:solidFill>
                    <a:highlight>
                      <a:srgbClr val="FF0000"/>
                    </a:highlight>
                    <a:latin typeface="+mj-ea"/>
                    <a:ea typeface="+mj-ea"/>
                    <a:sym typeface="+mn-ea"/>
                  </a:rPr>
                  <a:t>条件性</a:t>
                </a:r>
              </a:p>
            </p:txBody>
          </p:sp>
        </p:grpSp>
      </p:grpSp>
      <p:sp>
        <p:nvSpPr>
          <p:cNvPr id="22" name="文本框 21">
            <a:extLst>
              <a:ext uri="{FF2B5EF4-FFF2-40B4-BE49-F238E27FC236}">
                <a16:creationId xmlns:a16="http://schemas.microsoft.com/office/drawing/2014/main" id="{2D3CC19D-DFCE-48BC-89FD-D437E1D5FE1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
        <p:nvSpPr>
          <p:cNvPr id="40965" name="文本框 2">
            <a:extLst>
              <a:ext uri="{FF2B5EF4-FFF2-40B4-BE49-F238E27FC236}">
                <a16:creationId xmlns:a16="http://schemas.microsoft.com/office/drawing/2014/main" id="{0E1A8A2E-D189-4243-B840-FEF284753262}"/>
              </a:ext>
            </a:extLst>
          </p:cNvPr>
          <p:cNvSpPr txBox="1">
            <a:spLocks noChangeArrowheads="1"/>
          </p:cNvSpPr>
          <p:nvPr/>
        </p:nvSpPr>
        <p:spPr bwMode="auto">
          <a:xfrm>
            <a:off x="1003300" y="1914525"/>
            <a:ext cx="6832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联系是</a:t>
            </a:r>
            <a:r>
              <a:rPr lang="zh-CN" altLang="en-US" sz="2400" dirty="0">
                <a:solidFill>
                  <a:srgbClr val="FF0000"/>
                </a:solidFill>
              </a:rPr>
              <a:t>指事物内部各要素</a:t>
            </a:r>
            <a:r>
              <a:rPr lang="zh-CN" altLang="en-US" sz="2400" dirty="0"/>
              <a:t>之间和</a:t>
            </a:r>
            <a:r>
              <a:rPr lang="zh-CN" altLang="en-US" sz="2400" dirty="0">
                <a:solidFill>
                  <a:srgbClr val="FF0000"/>
                </a:solidFill>
              </a:rPr>
              <a:t>事物之间</a:t>
            </a:r>
            <a:r>
              <a:rPr lang="zh-CN" altLang="en-US" sz="2400" dirty="0"/>
              <a:t>相互影响、相互制约、相互作用的关系。</a:t>
            </a:r>
          </a:p>
        </p:txBody>
      </p:sp>
      <p:sp>
        <p:nvSpPr>
          <p:cNvPr id="3" name="对话气泡: 圆角矩形 2">
            <a:extLst>
              <a:ext uri="{FF2B5EF4-FFF2-40B4-BE49-F238E27FC236}">
                <a16:creationId xmlns:a16="http://schemas.microsoft.com/office/drawing/2014/main" id="{E412EAB1-12CB-4550-A50E-EC7C3E1683C8}"/>
              </a:ext>
            </a:extLst>
          </p:cNvPr>
          <p:cNvSpPr/>
          <p:nvPr/>
        </p:nvSpPr>
        <p:spPr>
          <a:xfrm>
            <a:off x="4572000" y="4955458"/>
            <a:ext cx="3106994" cy="1462805"/>
          </a:xfrm>
          <a:prstGeom prst="wedgeRoundRectCallout">
            <a:avLst>
              <a:gd name="adj1" fmla="val -114187"/>
              <a:gd name="adj2" fmla="val 3695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dirty="0"/>
              <a:t>1</a:t>
            </a:r>
            <a:r>
              <a:rPr lang="zh-CN" altLang="en-US" dirty="0"/>
              <a:t>、条件对事物的发展和人的活动有支持或制约作用；</a:t>
            </a:r>
            <a:endParaRPr lang="en-US" altLang="zh-CN" dirty="0"/>
          </a:p>
          <a:p>
            <a:r>
              <a:rPr lang="en-US" altLang="zh-CN" dirty="0"/>
              <a:t>2</a:t>
            </a:r>
            <a:r>
              <a:rPr lang="zh-CN" altLang="en-US" dirty="0"/>
              <a:t>、条件可以改变；</a:t>
            </a:r>
            <a:endParaRPr lang="en-US" altLang="zh-CN" dirty="0"/>
          </a:p>
          <a:p>
            <a:r>
              <a:rPr lang="en-US" altLang="zh-CN" dirty="0"/>
              <a:t>3</a:t>
            </a:r>
            <a:r>
              <a:rPr lang="zh-CN" altLang="en-US" dirty="0"/>
              <a:t>、改变和创造条件不是任意的。</a:t>
            </a:r>
          </a:p>
        </p:txBody>
      </p:sp>
      <p:cxnSp>
        <p:nvCxnSpPr>
          <p:cNvPr id="5" name="直接箭头连接符 4">
            <a:extLst>
              <a:ext uri="{FF2B5EF4-FFF2-40B4-BE49-F238E27FC236}">
                <a16:creationId xmlns:a16="http://schemas.microsoft.com/office/drawing/2014/main" id="{C5BCD6E9-8F78-4FAD-8E41-B7B17E888F35}"/>
              </a:ext>
            </a:extLst>
          </p:cNvPr>
          <p:cNvCxnSpPr/>
          <p:nvPr/>
        </p:nvCxnSpPr>
        <p:spPr>
          <a:xfrm flipH="1">
            <a:off x="3736258" y="3746090"/>
            <a:ext cx="216310" cy="64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8A0F65-FCF6-4320-BBA8-C138AA331522}"/>
              </a:ext>
            </a:extLst>
          </p:cNvPr>
          <p:cNvPicPr>
            <a:picLocks noChangeAspect="1"/>
          </p:cNvPicPr>
          <p:nvPr/>
        </p:nvPicPr>
        <p:blipFill>
          <a:blip r:embed="rId2"/>
          <a:stretch>
            <a:fillRect/>
          </a:stretch>
        </p:blipFill>
        <p:spPr>
          <a:xfrm>
            <a:off x="0" y="4035056"/>
            <a:ext cx="4766091" cy="2822944"/>
          </a:xfrm>
          <a:prstGeom prst="rect">
            <a:avLst/>
          </a:prstGeom>
        </p:spPr>
      </p:pic>
      <p:pic>
        <p:nvPicPr>
          <p:cNvPr id="1026" name="Picture 2" descr="https://gimg2.baidu.com/image_search/src=http%3A%2F%2Fimg.alicdn.com%2Ftfscom%2FTB2ggzVbXXXXXXqXpXXXXXXXXXX_%21%212167717314.jpg&amp;refer=http%3A%2F%2Fimg.alicdn.com&amp;app=2002&amp;size=f9999,10000&amp;q=a80&amp;n=0&amp;g=0n&amp;fmt=jpeg?sec=1633490087&amp;t=7df49bc77ea9c923ea44a0cc96661fbe">
            <a:extLst>
              <a:ext uri="{FF2B5EF4-FFF2-40B4-BE49-F238E27FC236}">
                <a16:creationId xmlns:a16="http://schemas.microsoft.com/office/drawing/2014/main" id="{267DD821-96C6-4BEA-B31A-55C8361A4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4831"/>
            <a:ext cx="4766090" cy="3103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i-1.romzhijia.net%2F2021%2F0823%2F902e64e1a1ce4abd986bc7ac0e34909b.jpg&amp;refer=http%3A%2F%2Fi-1.romzhijia.net&amp;app=2002&amp;size=f9999,10000&amp;q=a80&amp;n=0&amp;g=0n&amp;fmt=jpeg?sec=1633490453&amp;t=359644988de227744efe881256a10ad9">
            <a:extLst>
              <a:ext uri="{FF2B5EF4-FFF2-40B4-BE49-F238E27FC236}">
                <a16:creationId xmlns:a16="http://schemas.microsoft.com/office/drawing/2014/main" id="{2253827D-2BB5-4BD2-952B-BC18FE0AC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090" y="1249926"/>
            <a:ext cx="4377910" cy="25000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n.sinaimg.cn%2Ffront%2F298%2Fw660h438%2F20181118%2FrKRB-hnyuqhh6744179.gif&amp;refer=http%3A%2F%2Fn.sinaimg.cn&amp;app=2002&amp;size=f9999,10000&amp;q=a80&amp;n=0&amp;g=0n&amp;fmt=jpeg?sec=1633490551&amp;t=fbb1893e0b683262574804cfe25d5b7e">
            <a:extLst>
              <a:ext uri="{FF2B5EF4-FFF2-40B4-BE49-F238E27FC236}">
                <a16:creationId xmlns:a16="http://schemas.microsoft.com/office/drawing/2014/main" id="{E9949561-FBB3-45E8-908A-EC59CF9A9C6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66090" y="4035056"/>
            <a:ext cx="4377910" cy="28098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6240570-FA98-4E47-8A1A-3E60FC3354CD}"/>
              </a:ext>
            </a:extLst>
          </p:cNvPr>
          <p:cNvSpPr txBox="1"/>
          <p:nvPr/>
        </p:nvSpPr>
        <p:spPr>
          <a:xfrm>
            <a:off x="1384102" y="30615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circle(in)">
                                      <p:cBhvr>
                                        <p:cTn id="20" dur="20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Effect transition="in" filter="barn(inVertical)">
                                      <p:cBhvr>
                                        <p:cTn id="2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15">
            <a:extLst>
              <a:ext uri="{FF2B5EF4-FFF2-40B4-BE49-F238E27FC236}">
                <a16:creationId xmlns:a16="http://schemas.microsoft.com/office/drawing/2014/main" id="{79093FFF-D5AC-464E-BD84-78109E91B8EB}"/>
              </a:ext>
            </a:extLst>
          </p:cNvPr>
          <p:cNvSpPr/>
          <p:nvPr/>
        </p:nvSpPr>
        <p:spPr bwMode="auto">
          <a:xfrm>
            <a:off x="419100" y="1311275"/>
            <a:ext cx="32448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事物的普遍联系</a:t>
            </a:r>
          </a:p>
        </p:txBody>
      </p:sp>
      <p:sp>
        <p:nvSpPr>
          <p:cNvPr id="41987" name="空心弧 23562">
            <a:extLst>
              <a:ext uri="{FF2B5EF4-FFF2-40B4-BE49-F238E27FC236}">
                <a16:creationId xmlns:a16="http://schemas.microsoft.com/office/drawing/2014/main" id="{075F7373-D7E2-489F-8B82-C363A5E08926}"/>
              </a:ext>
            </a:extLst>
          </p:cNvPr>
          <p:cNvSpPr>
            <a:spLocks noChangeArrowheads="1"/>
          </p:cNvSpPr>
          <p:nvPr/>
        </p:nvSpPr>
        <p:spPr bwMode="auto">
          <a:xfrm rot="-3625163">
            <a:off x="5069682" y="2329656"/>
            <a:ext cx="2882900" cy="3376613"/>
          </a:xfrm>
          <a:custGeom>
            <a:avLst/>
            <a:gdLst>
              <a:gd name="T0" fmla="*/ 1029239 w 2566988"/>
              <a:gd name="T1" fmla="*/ 5553172 h 2566988"/>
              <a:gd name="T2" fmla="*/ 45583 w 2566988"/>
              <a:gd name="T3" fmla="*/ 3571268 h 2566988"/>
              <a:gd name="T4" fmla="*/ 183588 w 2566988"/>
              <a:gd name="T5" fmla="*/ 3520654 h 2566988"/>
              <a:gd name="T6" fmla="*/ 1090659 w 2566988"/>
              <a:gd name="T7" fmla="*/ 5348245 h 2566988"/>
              <a:gd name="T8" fmla="*/ 1029239 w 2566988"/>
              <a:gd name="T9" fmla="*/ 5553172 h 2566988"/>
              <a:gd name="T10" fmla="*/ 0 60000 65536"/>
              <a:gd name="T11" fmla="*/ 0 60000 65536"/>
              <a:gd name="T12" fmla="*/ 0 60000 65536"/>
              <a:gd name="T13" fmla="*/ 0 60000 65536"/>
              <a:gd name="T14" fmla="*/ 0 60000 65536"/>
              <a:gd name="T15" fmla="*/ 0 w 2566988"/>
              <a:gd name="T16" fmla="*/ 0 h 2566988"/>
              <a:gd name="T17" fmla="*/ 2566988 w 2566988"/>
              <a:gd name="T18" fmla="*/ 2566988 h 2566988"/>
            </a:gdLst>
            <a:ahLst/>
            <a:cxnLst>
              <a:cxn ang="T10">
                <a:pos x="T0" y="T1"/>
              </a:cxn>
              <a:cxn ang="T11">
                <a:pos x="T2" y="T3"/>
              </a:cxn>
              <a:cxn ang="T12">
                <a:pos x="T4" y="T5"/>
              </a:cxn>
              <a:cxn ang="T13">
                <a:pos x="T6" y="T7"/>
              </a:cxn>
              <a:cxn ang="T14">
                <a:pos x="T8" y="T9"/>
              </a:cxn>
            </a:cxnLst>
            <a:rect l="T15" t="T16" r="T17" b="T18"/>
            <a:pathLst>
              <a:path w="2566988" h="2566988">
                <a:moveTo>
                  <a:pt x="726607" y="2439882"/>
                </a:moveTo>
                <a:cubicBezTo>
                  <a:pt x="374690" y="2270408"/>
                  <a:pt x="119096" y="1949904"/>
                  <a:pt x="32180" y="1569098"/>
                </a:cubicBezTo>
                <a:lnTo>
                  <a:pt x="129607" y="1546861"/>
                </a:lnTo>
                <a:cubicBezTo>
                  <a:pt x="209756" y="1898017"/>
                  <a:pt x="445449" y="2193566"/>
                  <a:pt x="769966" y="2349845"/>
                </a:cubicBezTo>
                <a:lnTo>
                  <a:pt x="726607" y="2439882"/>
                </a:lnTo>
                <a:close/>
              </a:path>
            </a:pathLst>
          </a:custGeom>
          <a:solidFill>
            <a:srgbClr val="B0BC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任意多边形 10">
            <a:extLst>
              <a:ext uri="{FF2B5EF4-FFF2-40B4-BE49-F238E27FC236}">
                <a16:creationId xmlns:a16="http://schemas.microsoft.com/office/drawing/2014/main" id="{C8788AB6-8EE9-442B-914F-30783DE536BE}"/>
              </a:ext>
            </a:extLst>
          </p:cNvPr>
          <p:cNvSpPr/>
          <p:nvPr/>
        </p:nvSpPr>
        <p:spPr>
          <a:xfrm>
            <a:off x="3215782" y="2709876"/>
            <a:ext cx="1022924" cy="607556"/>
          </a:xfrm>
          <a:custGeom>
            <a:avLst/>
            <a:gdLst>
              <a:gd name="connsiteX0" fmla="*/ 0 w 1022927"/>
              <a:gd name="connsiteY0" fmla="*/ 0 h 607556"/>
              <a:gd name="connsiteX1" fmla="*/ 1022927 w 1022927"/>
              <a:gd name="connsiteY1" fmla="*/ 0 h 607556"/>
              <a:gd name="connsiteX2" fmla="*/ 1022927 w 1022927"/>
              <a:gd name="connsiteY2" fmla="*/ 607556 h 607556"/>
              <a:gd name="connsiteX3" fmla="*/ 0 w 1022927"/>
              <a:gd name="connsiteY3" fmla="*/ 607556 h 607556"/>
              <a:gd name="connsiteX4" fmla="*/ 0 w 1022927"/>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927" h="607556">
                <a:moveTo>
                  <a:pt x="0" y="0"/>
                </a:moveTo>
                <a:lnTo>
                  <a:pt x="1022927" y="0"/>
                </a:lnTo>
                <a:lnTo>
                  <a:pt x="1022927"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dirty="0">
                <a:latin typeface="黑体" panose="02010609060101010101" pitchFamily="49" charset="-122"/>
                <a:ea typeface="黑体" panose="02010609060101010101" pitchFamily="49" charset="-122"/>
                <a:sym typeface="+mn-ea"/>
              </a:rPr>
              <a:t>联系</a:t>
            </a:r>
          </a:p>
        </p:txBody>
      </p:sp>
      <p:sp>
        <p:nvSpPr>
          <p:cNvPr id="13" name="任意多边形 12">
            <a:extLst>
              <a:ext uri="{FF2B5EF4-FFF2-40B4-BE49-F238E27FC236}">
                <a16:creationId xmlns:a16="http://schemas.microsoft.com/office/drawing/2014/main" id="{014875E5-35B4-449A-95D2-290EBCB88E9B}"/>
              </a:ext>
            </a:extLst>
          </p:cNvPr>
          <p:cNvSpPr/>
          <p:nvPr/>
        </p:nvSpPr>
        <p:spPr>
          <a:xfrm>
            <a:off x="4393695" y="2908266"/>
            <a:ext cx="1208911" cy="607556"/>
          </a:xfrm>
          <a:custGeom>
            <a:avLst/>
            <a:gdLst>
              <a:gd name="connsiteX0" fmla="*/ 0 w 1208914"/>
              <a:gd name="connsiteY0" fmla="*/ 0 h 607556"/>
              <a:gd name="connsiteX1" fmla="*/ 1208914 w 1208914"/>
              <a:gd name="connsiteY1" fmla="*/ 0 h 607556"/>
              <a:gd name="connsiteX2" fmla="*/ 1208914 w 1208914"/>
              <a:gd name="connsiteY2" fmla="*/ 607556 h 607556"/>
              <a:gd name="connsiteX3" fmla="*/ 0 w 1208914"/>
              <a:gd name="connsiteY3" fmla="*/ 607556 h 607556"/>
              <a:gd name="connsiteX4" fmla="*/ 0 w 1208914"/>
              <a:gd name="connsiteY4" fmla="*/ 0 h 607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14" h="607556">
                <a:moveTo>
                  <a:pt x="0" y="0"/>
                </a:moveTo>
                <a:lnTo>
                  <a:pt x="1208914" y="0"/>
                </a:lnTo>
                <a:lnTo>
                  <a:pt x="1208914" y="607556"/>
                </a:lnTo>
                <a:lnTo>
                  <a:pt x="0" y="607556"/>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dirty="0">
                <a:latin typeface="黑体" panose="02010609060101010101" pitchFamily="49" charset="-122"/>
                <a:ea typeface="黑体" panose="02010609060101010101" pitchFamily="49" charset="-122"/>
                <a:sym typeface="+mn-ea"/>
              </a:rPr>
              <a:t>发展</a:t>
            </a:r>
          </a:p>
        </p:txBody>
      </p:sp>
      <p:pic>
        <p:nvPicPr>
          <p:cNvPr id="41990" name="Picture 4">
            <a:extLst>
              <a:ext uri="{FF2B5EF4-FFF2-40B4-BE49-F238E27FC236}">
                <a16:creationId xmlns:a16="http://schemas.microsoft.com/office/drawing/2014/main" id="{7AE7E2AD-3402-45FB-A831-CD149DC43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3114675"/>
            <a:ext cx="38163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5">
            <a:extLst>
              <a:ext uri="{FF2B5EF4-FFF2-40B4-BE49-F238E27FC236}">
                <a16:creationId xmlns:a16="http://schemas.microsoft.com/office/drawing/2014/main" id="{959FBB78-96D5-4419-B697-70DA7F1F6242}"/>
              </a:ext>
            </a:extLst>
          </p:cNvPr>
          <p:cNvSpPr/>
          <p:nvPr/>
        </p:nvSpPr>
        <p:spPr>
          <a:xfrm>
            <a:off x="1176338" y="5743575"/>
            <a:ext cx="2951162" cy="415925"/>
          </a:xfrm>
          <a:prstGeom prst="rect">
            <a:avLst/>
          </a:prstGeom>
          <a:noFill/>
          <a:ln w="9525">
            <a:noFill/>
          </a:ln>
        </p:spPr>
        <p:txBody>
          <a:bodyPr wrap="none" lIns="90170" tIns="46990" rIns="90170" bIns="46990" anchor="ctr">
            <a:spAutoFit/>
          </a:bodyPr>
          <a:lstStyle/>
          <a:p>
            <a:pPr algn="ctr">
              <a:lnSpc>
                <a:spcPts val="2500"/>
              </a:lnSpc>
              <a:spcBef>
                <a:spcPct val="20000"/>
              </a:spcBef>
              <a:defRPr/>
            </a:pPr>
            <a:r>
              <a:rPr lang="zh-CN" altLang="en-US" sz="2400" dirty="0">
                <a:solidFill>
                  <a:srgbClr val="993300"/>
                </a:solidFill>
                <a:latin typeface="+mj-ea"/>
                <a:ea typeface="+mj-ea"/>
                <a:sym typeface="楷体" panose="02010609060101010101" pitchFamily="49" charset="-122"/>
              </a:rPr>
              <a:t>植物的自然生长系统</a:t>
            </a:r>
          </a:p>
        </p:txBody>
      </p:sp>
      <p:sp>
        <p:nvSpPr>
          <p:cNvPr id="43016" name="Rectangle 15">
            <a:extLst>
              <a:ext uri="{FF2B5EF4-FFF2-40B4-BE49-F238E27FC236}">
                <a16:creationId xmlns:a16="http://schemas.microsoft.com/office/drawing/2014/main" id="{BC7BCECE-7F02-49AD-BC8B-9BFB3D8E4304}"/>
              </a:ext>
            </a:extLst>
          </p:cNvPr>
          <p:cNvSpPr/>
          <p:nvPr/>
        </p:nvSpPr>
        <p:spPr>
          <a:xfrm>
            <a:off x="5556250" y="5694363"/>
            <a:ext cx="2952750" cy="465137"/>
          </a:xfrm>
          <a:prstGeom prst="rect">
            <a:avLst/>
          </a:prstGeom>
          <a:noFill/>
          <a:ln w="9525" cap="flat" cmpd="sng">
            <a:solidFill>
              <a:srgbClr val="FFFFFF"/>
            </a:solidFill>
            <a:prstDash val="solid"/>
            <a:miter/>
            <a:headEnd type="none" w="med" len="med"/>
            <a:tailEnd type="none" w="med" len="med"/>
          </a:ln>
        </p:spPr>
        <p:txBody>
          <a:bodyPr wrap="none" lIns="90170" tIns="46990" rIns="90170" bIns="46990" anchor="ctr">
            <a:spAutoFit/>
          </a:bodyPr>
          <a:lstStyle/>
          <a:p>
            <a:pPr algn="ctr">
              <a:defRPr/>
            </a:pPr>
            <a:r>
              <a:rPr lang="zh-CN" altLang="en-US" sz="2400" dirty="0">
                <a:solidFill>
                  <a:srgbClr val="993300"/>
                </a:solidFill>
                <a:latin typeface="+mj-ea"/>
                <a:ea typeface="+mj-ea"/>
                <a:sym typeface="楷体" panose="02010609060101010101" pitchFamily="49" charset="-122"/>
              </a:rPr>
              <a:t>企业的社会生存系统</a:t>
            </a:r>
          </a:p>
        </p:txBody>
      </p:sp>
      <p:grpSp>
        <p:nvGrpSpPr>
          <p:cNvPr id="41993" name="组合 3">
            <a:extLst>
              <a:ext uri="{FF2B5EF4-FFF2-40B4-BE49-F238E27FC236}">
                <a16:creationId xmlns:a16="http://schemas.microsoft.com/office/drawing/2014/main" id="{4C583236-A294-480C-821C-07C87EAE53A2}"/>
              </a:ext>
            </a:extLst>
          </p:cNvPr>
          <p:cNvGrpSpPr>
            <a:grpSpLocks/>
          </p:cNvGrpSpPr>
          <p:nvPr/>
        </p:nvGrpSpPr>
        <p:grpSpPr bwMode="auto">
          <a:xfrm>
            <a:off x="4946650" y="1931988"/>
            <a:ext cx="3775075" cy="3575050"/>
            <a:chOff x="4946238" y="2032178"/>
            <a:chExt cx="3774771" cy="3575366"/>
          </a:xfrm>
        </p:grpSpPr>
        <p:sp>
          <p:nvSpPr>
            <p:cNvPr id="23561" name="空心弧 23560">
              <a:extLst>
                <a:ext uri="{FF2B5EF4-FFF2-40B4-BE49-F238E27FC236}">
                  <a16:creationId xmlns:a16="http://schemas.microsoft.com/office/drawing/2014/main" id="{56E373D5-D546-4ACB-B1B6-57DBC7214191}"/>
                </a:ext>
              </a:extLst>
            </p:cNvPr>
            <p:cNvSpPr/>
            <p:nvPr/>
          </p:nvSpPr>
          <p:spPr>
            <a:xfrm>
              <a:off x="5320858" y="2425913"/>
              <a:ext cx="3033469" cy="3032393"/>
            </a:xfrm>
            <a:prstGeom prst="blockArc">
              <a:avLst>
                <a:gd name="adj1" fmla="val 13114286"/>
                <a:gd name="adj2" fmla="val 16200000"/>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562" name="空心弧 23561">
              <a:extLst>
                <a:ext uri="{FF2B5EF4-FFF2-40B4-BE49-F238E27FC236}">
                  <a16:creationId xmlns:a16="http://schemas.microsoft.com/office/drawing/2014/main" id="{4166F67A-47D2-4E19-8F61-820D63773347}"/>
                </a:ext>
              </a:extLst>
            </p:cNvPr>
            <p:cNvSpPr/>
            <p:nvPr/>
          </p:nvSpPr>
          <p:spPr>
            <a:xfrm>
              <a:off x="5320858" y="2425913"/>
              <a:ext cx="3033469" cy="3032393"/>
            </a:xfrm>
            <a:prstGeom prst="blockArc">
              <a:avLst>
                <a:gd name="adj1" fmla="val 10028571"/>
                <a:gd name="adj2" fmla="val 13114286"/>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 name="空心弧 23562">
              <a:extLst>
                <a:ext uri="{FF2B5EF4-FFF2-40B4-BE49-F238E27FC236}">
                  <a16:creationId xmlns:a16="http://schemas.microsoft.com/office/drawing/2014/main" id="{C1E2BF8C-4A70-4AF4-AD8D-93FB1C26C061}"/>
                </a:ext>
              </a:extLst>
            </p:cNvPr>
            <p:cNvSpPr/>
            <p:nvPr/>
          </p:nvSpPr>
          <p:spPr>
            <a:xfrm>
              <a:off x="5357368" y="2575151"/>
              <a:ext cx="3033468" cy="3032393"/>
            </a:xfrm>
            <a:prstGeom prst="blockArc">
              <a:avLst>
                <a:gd name="adj1" fmla="val 6942857"/>
                <a:gd name="adj2" fmla="val 10028571"/>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565" name="空心弧 23564">
              <a:extLst>
                <a:ext uri="{FF2B5EF4-FFF2-40B4-BE49-F238E27FC236}">
                  <a16:creationId xmlns:a16="http://schemas.microsoft.com/office/drawing/2014/main" id="{8D8FD343-B0CB-4B2E-A288-8E808E4EB010}"/>
                </a:ext>
              </a:extLst>
            </p:cNvPr>
            <p:cNvSpPr/>
            <p:nvPr/>
          </p:nvSpPr>
          <p:spPr>
            <a:xfrm>
              <a:off x="5320858" y="2425913"/>
              <a:ext cx="3033469" cy="3032393"/>
            </a:xfrm>
            <a:prstGeom prst="blockArc">
              <a:avLst>
                <a:gd name="adj1" fmla="val 771429"/>
                <a:gd name="adj2" fmla="val 3857143"/>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566" name="空心弧 23565">
              <a:extLst>
                <a:ext uri="{FF2B5EF4-FFF2-40B4-BE49-F238E27FC236}">
                  <a16:creationId xmlns:a16="http://schemas.microsoft.com/office/drawing/2014/main" id="{099152DD-9269-4A96-9BAB-7E6E626E58A3}"/>
                </a:ext>
              </a:extLst>
            </p:cNvPr>
            <p:cNvSpPr/>
            <p:nvPr/>
          </p:nvSpPr>
          <p:spPr>
            <a:xfrm>
              <a:off x="5320858" y="2425913"/>
              <a:ext cx="3033469" cy="3032393"/>
            </a:xfrm>
            <a:prstGeom prst="blockArc">
              <a:avLst>
                <a:gd name="adj1" fmla="val 19285714"/>
                <a:gd name="adj2" fmla="val 771429"/>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567" name="空心弧 23566">
              <a:extLst>
                <a:ext uri="{FF2B5EF4-FFF2-40B4-BE49-F238E27FC236}">
                  <a16:creationId xmlns:a16="http://schemas.microsoft.com/office/drawing/2014/main" id="{DDBC9C14-47CD-4C0E-945E-FBDCE9EC404E}"/>
                </a:ext>
              </a:extLst>
            </p:cNvPr>
            <p:cNvSpPr/>
            <p:nvPr/>
          </p:nvSpPr>
          <p:spPr>
            <a:xfrm>
              <a:off x="5320858" y="2425913"/>
              <a:ext cx="3033469" cy="3032393"/>
            </a:xfrm>
            <a:prstGeom prst="blockArc">
              <a:avLst>
                <a:gd name="adj1" fmla="val 16200000"/>
                <a:gd name="adj2" fmla="val 19285714"/>
                <a:gd name="adj3" fmla="val 38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568" name="任意多边形 23567">
              <a:extLst>
                <a:ext uri="{FF2B5EF4-FFF2-40B4-BE49-F238E27FC236}">
                  <a16:creationId xmlns:a16="http://schemas.microsoft.com/office/drawing/2014/main" id="{156CB6B3-5567-4494-A465-110FDAA9F467}"/>
                </a:ext>
              </a:extLst>
            </p:cNvPr>
            <p:cNvSpPr/>
            <p:nvPr/>
          </p:nvSpPr>
          <p:spPr>
            <a:xfrm>
              <a:off x="6108194" y="3214970"/>
              <a:ext cx="1171481" cy="1170091"/>
            </a:xfrm>
            <a:custGeom>
              <a:avLst/>
              <a:gdLst>
                <a:gd name="connsiteX0" fmla="*/ 0 w 991417"/>
                <a:gd name="connsiteY0" fmla="*/ 495709 h 991417"/>
                <a:gd name="connsiteX1" fmla="*/ 495709 w 991417"/>
                <a:gd name="connsiteY1" fmla="*/ 0 h 991417"/>
                <a:gd name="connsiteX2" fmla="*/ 991418 w 991417"/>
                <a:gd name="connsiteY2" fmla="*/ 495709 h 991417"/>
                <a:gd name="connsiteX3" fmla="*/ 495709 w 991417"/>
                <a:gd name="connsiteY3" fmla="*/ 991418 h 991417"/>
                <a:gd name="connsiteX4" fmla="*/ 0 w 991417"/>
                <a:gd name="connsiteY4" fmla="*/ 495709 h 99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417" h="991417">
                  <a:moveTo>
                    <a:pt x="0" y="495709"/>
                  </a:moveTo>
                  <a:cubicBezTo>
                    <a:pt x="0" y="221936"/>
                    <a:pt x="221936" y="0"/>
                    <a:pt x="495709" y="0"/>
                  </a:cubicBezTo>
                  <a:cubicBezTo>
                    <a:pt x="769482" y="0"/>
                    <a:pt x="991418" y="221936"/>
                    <a:pt x="991418" y="495709"/>
                  </a:cubicBezTo>
                  <a:cubicBezTo>
                    <a:pt x="991418" y="769482"/>
                    <a:pt x="769482" y="991418"/>
                    <a:pt x="495709" y="991418"/>
                  </a:cubicBezTo>
                  <a:cubicBezTo>
                    <a:pt x="221936" y="991418"/>
                    <a:pt x="0" y="769482"/>
                    <a:pt x="0" y="495709"/>
                  </a:cubicBezTo>
                  <a:close/>
                </a:path>
              </a:pathLst>
            </a:custGeom>
            <a:solidFill>
              <a:srgbClr val="FFC00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76940" tIns="176940" rIns="176940" bIns="176940" spcCol="1270" anchor="ctr"/>
            <a:lstStyle/>
            <a:p>
              <a:pPr algn="ctr" defTabSz="111125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FFFFFF"/>
                  </a:solidFill>
                  <a:latin typeface="+mj-ea"/>
                  <a:ea typeface="+mj-ea"/>
                  <a:sym typeface="+mn-ea"/>
                </a:rPr>
                <a:t>企业</a:t>
              </a:r>
            </a:p>
          </p:txBody>
        </p:sp>
        <p:sp>
          <p:nvSpPr>
            <p:cNvPr id="23569" name="任意多边形 23568">
              <a:extLst>
                <a:ext uri="{FF2B5EF4-FFF2-40B4-BE49-F238E27FC236}">
                  <a16:creationId xmlns:a16="http://schemas.microsoft.com/office/drawing/2014/main" id="{BD5A3805-E380-4902-8AC0-9CB6C0744127}"/>
                </a:ext>
              </a:extLst>
            </p:cNvPr>
            <p:cNvSpPr/>
            <p:nvPr/>
          </p:nvSpPr>
          <p:spPr>
            <a:xfrm>
              <a:off x="6393921" y="2032178"/>
              <a:ext cx="820672"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销售</a:t>
              </a:r>
            </a:p>
          </p:txBody>
        </p:sp>
        <p:sp>
          <p:nvSpPr>
            <p:cNvPr id="23570" name="任意多边形 23569">
              <a:extLst>
                <a:ext uri="{FF2B5EF4-FFF2-40B4-BE49-F238E27FC236}">
                  <a16:creationId xmlns:a16="http://schemas.microsoft.com/office/drawing/2014/main" id="{0EF712B6-4C1C-41D5-83A8-474D64A8870D}"/>
                </a:ext>
              </a:extLst>
            </p:cNvPr>
            <p:cNvSpPr/>
            <p:nvPr/>
          </p:nvSpPr>
          <p:spPr>
            <a:xfrm>
              <a:off x="7497146" y="2529109"/>
              <a:ext cx="822259"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顾客</a:t>
              </a:r>
            </a:p>
          </p:txBody>
        </p:sp>
        <p:sp>
          <p:nvSpPr>
            <p:cNvPr id="23571" name="任意多边形 23570">
              <a:extLst>
                <a:ext uri="{FF2B5EF4-FFF2-40B4-BE49-F238E27FC236}">
                  <a16:creationId xmlns:a16="http://schemas.microsoft.com/office/drawing/2014/main" id="{6866AE81-6922-4797-A10B-9BDF073E58C9}"/>
                </a:ext>
              </a:extLst>
            </p:cNvPr>
            <p:cNvSpPr/>
            <p:nvPr/>
          </p:nvSpPr>
          <p:spPr>
            <a:xfrm>
              <a:off x="7900338" y="3608704"/>
              <a:ext cx="820671"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媒体</a:t>
              </a:r>
            </a:p>
          </p:txBody>
        </p:sp>
        <p:sp>
          <p:nvSpPr>
            <p:cNvPr id="23572" name="任意多边形 23571">
              <a:extLst>
                <a:ext uri="{FF2B5EF4-FFF2-40B4-BE49-F238E27FC236}">
                  <a16:creationId xmlns:a16="http://schemas.microsoft.com/office/drawing/2014/main" id="{F8A5E18B-AE18-43CC-ADCA-819714E8841B}"/>
                </a:ext>
              </a:extLst>
            </p:cNvPr>
            <p:cNvSpPr/>
            <p:nvPr/>
          </p:nvSpPr>
          <p:spPr>
            <a:xfrm>
              <a:off x="7174909" y="4726403"/>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政府</a:t>
              </a:r>
            </a:p>
          </p:txBody>
        </p:sp>
        <p:sp>
          <p:nvSpPr>
            <p:cNvPr id="23573" name="任意多边形 23572">
              <a:extLst>
                <a:ext uri="{FF2B5EF4-FFF2-40B4-BE49-F238E27FC236}">
                  <a16:creationId xmlns:a16="http://schemas.microsoft.com/office/drawing/2014/main" id="{B4B07642-E65B-408F-83B8-CD3FC4DBE092}"/>
                </a:ext>
              </a:extLst>
            </p:cNvPr>
            <p:cNvSpPr/>
            <p:nvPr/>
          </p:nvSpPr>
          <p:spPr>
            <a:xfrm>
              <a:off x="5712939" y="4777208"/>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环境</a:t>
              </a:r>
            </a:p>
          </p:txBody>
        </p:sp>
        <p:sp>
          <p:nvSpPr>
            <p:cNvPr id="23574" name="任意多边形 23573">
              <a:extLst>
                <a:ext uri="{FF2B5EF4-FFF2-40B4-BE49-F238E27FC236}">
                  <a16:creationId xmlns:a16="http://schemas.microsoft.com/office/drawing/2014/main" id="{3F95CA4D-19C3-4436-9800-8AE19FBF76B3}"/>
                </a:ext>
              </a:extLst>
            </p:cNvPr>
            <p:cNvSpPr/>
            <p:nvPr/>
          </p:nvSpPr>
          <p:spPr>
            <a:xfrm>
              <a:off x="4946238" y="3808747"/>
              <a:ext cx="819084"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信息</a:t>
              </a:r>
            </a:p>
          </p:txBody>
        </p:sp>
        <p:sp>
          <p:nvSpPr>
            <p:cNvPr id="23575" name="任意多边形 23574">
              <a:extLst>
                <a:ext uri="{FF2B5EF4-FFF2-40B4-BE49-F238E27FC236}">
                  <a16:creationId xmlns:a16="http://schemas.microsoft.com/office/drawing/2014/main" id="{28828168-654D-42E4-990E-706254C1AB9B}"/>
                </a:ext>
              </a:extLst>
            </p:cNvPr>
            <p:cNvSpPr/>
            <p:nvPr/>
          </p:nvSpPr>
          <p:spPr>
            <a:xfrm>
              <a:off x="5273237" y="2578326"/>
              <a:ext cx="820672" cy="819222"/>
            </a:xfrm>
            <a:custGeom>
              <a:avLst/>
              <a:gdLst>
                <a:gd name="connsiteX0" fmla="*/ 0 w 693991"/>
                <a:gd name="connsiteY0" fmla="*/ 346996 h 693991"/>
                <a:gd name="connsiteX1" fmla="*/ 346996 w 693991"/>
                <a:gd name="connsiteY1" fmla="*/ 0 h 693991"/>
                <a:gd name="connsiteX2" fmla="*/ 693992 w 693991"/>
                <a:gd name="connsiteY2" fmla="*/ 346996 h 693991"/>
                <a:gd name="connsiteX3" fmla="*/ 346996 w 693991"/>
                <a:gd name="connsiteY3" fmla="*/ 693992 h 693991"/>
                <a:gd name="connsiteX4" fmla="*/ 0 w 693991"/>
                <a:gd name="connsiteY4" fmla="*/ 346996 h 693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91" h="693991">
                  <a:moveTo>
                    <a:pt x="0" y="346996"/>
                  </a:moveTo>
                  <a:cubicBezTo>
                    <a:pt x="0" y="155355"/>
                    <a:pt x="155355" y="0"/>
                    <a:pt x="346996" y="0"/>
                  </a:cubicBezTo>
                  <a:cubicBezTo>
                    <a:pt x="538637" y="0"/>
                    <a:pt x="693992" y="155355"/>
                    <a:pt x="693992" y="346996"/>
                  </a:cubicBezTo>
                  <a:cubicBezTo>
                    <a:pt x="693992" y="538637"/>
                    <a:pt x="538637" y="693992"/>
                    <a:pt x="346996" y="693992"/>
                  </a:cubicBezTo>
                  <a:cubicBezTo>
                    <a:pt x="155355" y="693992"/>
                    <a:pt x="0" y="538637"/>
                    <a:pt x="0" y="346996"/>
                  </a:cubicBez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3223" tIns="123223" rIns="123223" bIns="123223" spcCol="1270" anchor="ctr"/>
            <a:lstStyle/>
            <a:p>
              <a:pPr algn="ctr" defTabSz="755650" eaLnBrk="1" hangingPunct="1">
                <a:lnSpc>
                  <a:spcPct val="90000"/>
                </a:lnSpc>
                <a:spcBef>
                  <a:spcPct val="50000"/>
                </a:spcBef>
                <a:spcAft>
                  <a:spcPct val="35000"/>
                </a:spcAft>
                <a:buFont typeface="Arial" panose="020B0604020202020204" pitchFamily="34" charset="0"/>
                <a:buNone/>
                <a:defRPr/>
              </a:pPr>
              <a:r>
                <a:rPr lang="zh-CN" altLang="en-US" sz="1700" noProof="1">
                  <a:solidFill>
                    <a:srgbClr val="FFFFFF"/>
                  </a:solidFill>
                  <a:latin typeface="+mj-ea"/>
                  <a:ea typeface="+mj-ea"/>
                  <a:sym typeface="+mn-ea"/>
                </a:rPr>
                <a:t>物流</a:t>
              </a:r>
            </a:p>
          </p:txBody>
        </p:sp>
      </p:grpSp>
      <p:sp>
        <p:nvSpPr>
          <p:cNvPr id="26" name="文本框 25">
            <a:extLst>
              <a:ext uri="{FF2B5EF4-FFF2-40B4-BE49-F238E27FC236}">
                <a16:creationId xmlns:a16="http://schemas.microsoft.com/office/drawing/2014/main" id="{8E611BE2-C2B1-4521-B092-3CF95ABC94EA}"/>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
        <p:nvSpPr>
          <p:cNvPr id="41995" name="文本框 2">
            <a:extLst>
              <a:ext uri="{FF2B5EF4-FFF2-40B4-BE49-F238E27FC236}">
                <a16:creationId xmlns:a16="http://schemas.microsoft.com/office/drawing/2014/main" id="{20A062CF-A0A8-4E32-81AA-A7FBAC575DDD}"/>
              </a:ext>
            </a:extLst>
          </p:cNvPr>
          <p:cNvSpPr txBox="1">
            <a:spLocks noChangeArrowheads="1"/>
          </p:cNvSpPr>
          <p:nvPr/>
        </p:nvSpPr>
        <p:spPr bwMode="auto">
          <a:xfrm>
            <a:off x="641350" y="2325688"/>
            <a:ext cx="39751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联系以系统的方式而存在。</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形状 19">
            <a:extLst>
              <a:ext uri="{FF2B5EF4-FFF2-40B4-BE49-F238E27FC236}">
                <a16:creationId xmlns:a16="http://schemas.microsoft.com/office/drawing/2014/main" id="{1D635E88-CC89-4828-AB85-84F1A75567D7}"/>
              </a:ext>
            </a:extLst>
          </p:cNvPr>
          <p:cNvSpPr/>
          <p:nvPr/>
        </p:nvSpPr>
        <p:spPr>
          <a:xfrm>
            <a:off x="4400550" y="1814513"/>
            <a:ext cx="3910013" cy="312737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2" name="圆角矩形 15">
            <a:extLst>
              <a:ext uri="{FF2B5EF4-FFF2-40B4-BE49-F238E27FC236}">
                <a16:creationId xmlns:a16="http://schemas.microsoft.com/office/drawing/2014/main" id="{787FB338-1698-49CE-8882-0C7BD40C7EC9}"/>
              </a:ext>
            </a:extLst>
          </p:cNvPr>
          <p:cNvSpPr/>
          <p:nvPr/>
        </p:nvSpPr>
        <p:spPr bwMode="auto">
          <a:xfrm>
            <a:off x="419100" y="1257300"/>
            <a:ext cx="44291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事物普遍联系的方法论意义</a:t>
            </a:r>
          </a:p>
        </p:txBody>
      </p:sp>
      <p:sp>
        <p:nvSpPr>
          <p:cNvPr id="43012" name="矩形 4">
            <a:extLst>
              <a:ext uri="{FF2B5EF4-FFF2-40B4-BE49-F238E27FC236}">
                <a16:creationId xmlns:a16="http://schemas.microsoft.com/office/drawing/2014/main" id="{9359CE2F-1317-4731-82ED-80DDCF6BEDD3}"/>
              </a:ext>
            </a:extLst>
          </p:cNvPr>
          <p:cNvSpPr>
            <a:spLocks noChangeArrowheads="1"/>
          </p:cNvSpPr>
          <p:nvPr/>
        </p:nvSpPr>
        <p:spPr bwMode="auto">
          <a:xfrm>
            <a:off x="941388" y="2276475"/>
            <a:ext cx="72739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endParaRPr lang="zh-CN" altLang="en-US">
              <a:ea typeface="宋体" panose="02010600030101010101" pitchFamily="2" charset="-122"/>
            </a:endParaRPr>
          </a:p>
        </p:txBody>
      </p:sp>
      <p:sp>
        <p:nvSpPr>
          <p:cNvPr id="6" name="任意多边形 5">
            <a:extLst>
              <a:ext uri="{FF2B5EF4-FFF2-40B4-BE49-F238E27FC236}">
                <a16:creationId xmlns:a16="http://schemas.microsoft.com/office/drawing/2014/main" id="{212BB94D-3B56-4BF8-851A-DF15A0B61E45}"/>
              </a:ext>
            </a:extLst>
          </p:cNvPr>
          <p:cNvSpPr/>
          <p:nvPr/>
        </p:nvSpPr>
        <p:spPr>
          <a:xfrm>
            <a:off x="806450" y="2836863"/>
            <a:ext cx="2849563" cy="681037"/>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chemeClr val="tx2"/>
                </a:solidFill>
                <a:latin typeface="宋体" panose="02010600030101010101" pitchFamily="2" charset="-122"/>
                <a:sym typeface="+mn-ea"/>
              </a:rPr>
              <a:t>注意联系的条件</a:t>
            </a:r>
            <a:endParaRPr lang="zh-CN" altLang="en-US" sz="2400" noProof="1">
              <a:solidFill>
                <a:schemeClr val="tx2"/>
              </a:solidFill>
              <a:sym typeface="+mn-ea"/>
            </a:endParaRPr>
          </a:p>
        </p:txBody>
      </p:sp>
      <p:sp>
        <p:nvSpPr>
          <p:cNvPr id="10" name="任意多边形 9">
            <a:extLst>
              <a:ext uri="{FF2B5EF4-FFF2-40B4-BE49-F238E27FC236}">
                <a16:creationId xmlns:a16="http://schemas.microsoft.com/office/drawing/2014/main" id="{BD37737B-1545-4F99-86AC-F10BADAB20DF}"/>
              </a:ext>
            </a:extLst>
          </p:cNvPr>
          <p:cNvSpPr/>
          <p:nvPr/>
        </p:nvSpPr>
        <p:spPr>
          <a:xfrm>
            <a:off x="806450" y="3956050"/>
            <a:ext cx="2847975" cy="682625"/>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chemeClr val="tx2"/>
                </a:solidFill>
                <a:latin typeface="宋体" panose="02010600030101010101" pitchFamily="2" charset="-122"/>
                <a:sym typeface="+mn-ea"/>
              </a:rPr>
              <a:t>认识规律</a:t>
            </a:r>
          </a:p>
        </p:txBody>
      </p:sp>
      <p:sp>
        <p:nvSpPr>
          <p:cNvPr id="12" name="任意多边形 11">
            <a:extLst>
              <a:ext uri="{FF2B5EF4-FFF2-40B4-BE49-F238E27FC236}">
                <a16:creationId xmlns:a16="http://schemas.microsoft.com/office/drawing/2014/main" id="{4A67E18F-6C18-483B-AB1A-1700FF3DC397}"/>
              </a:ext>
            </a:extLst>
          </p:cNvPr>
          <p:cNvSpPr/>
          <p:nvPr/>
        </p:nvSpPr>
        <p:spPr>
          <a:xfrm>
            <a:off x="806450" y="5078413"/>
            <a:ext cx="2849563" cy="682625"/>
          </a:xfrm>
          <a:custGeom>
            <a:avLst/>
            <a:gdLst>
              <a:gd name="connsiteX0" fmla="*/ 0 w 1910532"/>
              <a:gd name="connsiteY0" fmla="*/ 68158 h 681578"/>
              <a:gd name="connsiteX1" fmla="*/ 68158 w 1910532"/>
              <a:gd name="connsiteY1" fmla="*/ 0 h 681578"/>
              <a:gd name="connsiteX2" fmla="*/ 1842374 w 1910532"/>
              <a:gd name="connsiteY2" fmla="*/ 0 h 681578"/>
              <a:gd name="connsiteX3" fmla="*/ 1910532 w 1910532"/>
              <a:gd name="connsiteY3" fmla="*/ 68158 h 681578"/>
              <a:gd name="connsiteX4" fmla="*/ 1910532 w 1910532"/>
              <a:gd name="connsiteY4" fmla="*/ 613420 h 681578"/>
              <a:gd name="connsiteX5" fmla="*/ 1842374 w 1910532"/>
              <a:gd name="connsiteY5" fmla="*/ 681578 h 681578"/>
              <a:gd name="connsiteX6" fmla="*/ 68158 w 1910532"/>
              <a:gd name="connsiteY6" fmla="*/ 681578 h 681578"/>
              <a:gd name="connsiteX7" fmla="*/ 0 w 1910532"/>
              <a:gd name="connsiteY7" fmla="*/ 613420 h 681578"/>
              <a:gd name="connsiteX8" fmla="*/ 0 w 1910532"/>
              <a:gd name="connsiteY8" fmla="*/ 68158 h 68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0532" h="681578">
                <a:moveTo>
                  <a:pt x="0" y="68158"/>
                </a:moveTo>
                <a:cubicBezTo>
                  <a:pt x="0" y="30515"/>
                  <a:pt x="30515" y="0"/>
                  <a:pt x="68158" y="0"/>
                </a:cubicBezTo>
                <a:lnTo>
                  <a:pt x="1842374" y="0"/>
                </a:lnTo>
                <a:cubicBezTo>
                  <a:pt x="1880017" y="0"/>
                  <a:pt x="1910532" y="30515"/>
                  <a:pt x="1910532" y="68158"/>
                </a:cubicBezTo>
                <a:lnTo>
                  <a:pt x="1910532" y="613420"/>
                </a:lnTo>
                <a:cubicBezTo>
                  <a:pt x="1910532" y="651063"/>
                  <a:pt x="1880017" y="681578"/>
                  <a:pt x="1842374" y="681578"/>
                </a:cubicBezTo>
                <a:lnTo>
                  <a:pt x="68158" y="681578"/>
                </a:lnTo>
                <a:cubicBezTo>
                  <a:pt x="30515" y="681578"/>
                  <a:pt x="0" y="651063"/>
                  <a:pt x="0" y="613420"/>
                </a:cubicBezTo>
                <a:lnTo>
                  <a:pt x="0" y="68158"/>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88543" tIns="88543" rIns="88543" bIns="8854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chemeClr val="tx2"/>
                </a:solidFill>
                <a:latin typeface="宋体" panose="02010600030101010101" pitchFamily="2" charset="-122"/>
                <a:sym typeface="+mn-ea"/>
              </a:rPr>
              <a:t>确立整体性观念</a:t>
            </a:r>
          </a:p>
        </p:txBody>
      </p:sp>
      <p:sp>
        <p:nvSpPr>
          <p:cNvPr id="14" name="椭圆 13">
            <a:extLst>
              <a:ext uri="{FF2B5EF4-FFF2-40B4-BE49-F238E27FC236}">
                <a16:creationId xmlns:a16="http://schemas.microsoft.com/office/drawing/2014/main" id="{1348941C-B8AE-4BD0-B305-4B9C48D8B21D}"/>
              </a:ext>
            </a:extLst>
          </p:cNvPr>
          <p:cNvSpPr/>
          <p:nvPr/>
        </p:nvSpPr>
        <p:spPr>
          <a:xfrm>
            <a:off x="4551363" y="2200275"/>
            <a:ext cx="3276600" cy="1138238"/>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5" name="下箭头 14">
            <a:extLst>
              <a:ext uri="{FF2B5EF4-FFF2-40B4-BE49-F238E27FC236}">
                <a16:creationId xmlns:a16="http://schemas.microsoft.com/office/drawing/2014/main" id="{A1E69B70-ADFB-4A6B-AE81-C02B017083E6}"/>
              </a:ext>
            </a:extLst>
          </p:cNvPr>
          <p:cNvSpPr/>
          <p:nvPr/>
        </p:nvSpPr>
        <p:spPr>
          <a:xfrm rot="10800000">
            <a:off x="6057900" y="5051425"/>
            <a:ext cx="635000" cy="406400"/>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pPr>
              <a:defRPr/>
            </a:pPr>
            <a:endParaRPr lang="zh-CN" altLang="en-US" dirty="0"/>
          </a:p>
        </p:txBody>
      </p:sp>
      <p:sp>
        <p:nvSpPr>
          <p:cNvPr id="16" name="任意多边形 15">
            <a:extLst>
              <a:ext uri="{FF2B5EF4-FFF2-40B4-BE49-F238E27FC236}">
                <a16:creationId xmlns:a16="http://schemas.microsoft.com/office/drawing/2014/main" id="{651FAD22-B12B-44AB-9E43-D3F9BCF19E08}"/>
              </a:ext>
            </a:extLst>
          </p:cNvPr>
          <p:cNvSpPr/>
          <p:nvPr/>
        </p:nvSpPr>
        <p:spPr>
          <a:xfrm>
            <a:off x="4175125" y="5426075"/>
            <a:ext cx="4359275" cy="936625"/>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762000">
                <a:moveTo>
                  <a:pt x="0" y="0"/>
                </a:moveTo>
                <a:lnTo>
                  <a:pt x="3048000" y="0"/>
                </a:lnTo>
                <a:lnTo>
                  <a:pt x="3048000" y="762000"/>
                </a:lnTo>
                <a:lnTo>
                  <a:pt x="0" y="76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8016" tIns="128016" rIns="128016" bIns="128016"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rgbClr val="993300"/>
                </a:solidFill>
                <a:latin typeface="+mj-ea"/>
                <a:ea typeface="+mj-ea"/>
                <a:sym typeface="+mn-ea"/>
              </a:rPr>
              <a:t>正确认识和处理中国特色社会主义事业中的重大关系</a:t>
            </a:r>
          </a:p>
        </p:txBody>
      </p:sp>
      <p:sp>
        <p:nvSpPr>
          <p:cNvPr id="17" name="任意多边形 16">
            <a:extLst>
              <a:ext uri="{FF2B5EF4-FFF2-40B4-BE49-F238E27FC236}">
                <a16:creationId xmlns:a16="http://schemas.microsoft.com/office/drawing/2014/main" id="{4B6CB78C-5F3F-4B6A-B80C-2190C5FE0F9A}"/>
              </a:ext>
            </a:extLst>
          </p:cNvPr>
          <p:cNvSpPr/>
          <p:nvPr/>
        </p:nvSpPr>
        <p:spPr>
          <a:xfrm>
            <a:off x="5743575" y="3213100"/>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noProof="1">
                <a:solidFill>
                  <a:schemeClr val="tx1"/>
                </a:solidFill>
                <a:latin typeface="微软雅黑" panose="020B0503020204020204" pitchFamily="34" charset="-122"/>
                <a:sym typeface="Arial" panose="020B0604020202020204" pitchFamily="34" charset="0"/>
              </a:rPr>
              <a:t>人与自身的关系</a:t>
            </a:r>
            <a:endParaRPr lang="zh-CN" altLang="en-US" noProof="1">
              <a:solidFill>
                <a:schemeClr val="tx1"/>
              </a:solidFill>
              <a:latin typeface="微软雅黑" panose="020B0503020204020204" pitchFamily="34" charset="-122"/>
              <a:sym typeface="+mn-ea"/>
            </a:endParaRPr>
          </a:p>
        </p:txBody>
      </p:sp>
      <p:sp>
        <p:nvSpPr>
          <p:cNvPr id="18" name="任意多边形 17">
            <a:extLst>
              <a:ext uri="{FF2B5EF4-FFF2-40B4-BE49-F238E27FC236}">
                <a16:creationId xmlns:a16="http://schemas.microsoft.com/office/drawing/2014/main" id="{A0EB4D32-7B7D-49CF-9830-094A40EDD998}"/>
              </a:ext>
            </a:extLst>
          </p:cNvPr>
          <p:cNvSpPr/>
          <p:nvPr/>
        </p:nvSpPr>
        <p:spPr>
          <a:xfrm>
            <a:off x="4999038" y="2162175"/>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noProof="1">
                <a:solidFill>
                  <a:schemeClr val="tx1"/>
                </a:solidFill>
                <a:latin typeface="微软雅黑" panose="020B0503020204020204" pitchFamily="34" charset="-122"/>
                <a:sym typeface="Arial" panose="020B0604020202020204" pitchFamily="34" charset="0"/>
              </a:rPr>
              <a:t>人与他人和社会的关系</a:t>
            </a:r>
            <a:endParaRPr lang="zh-CN" altLang="en-US" noProof="1">
              <a:solidFill>
                <a:schemeClr val="tx1"/>
              </a:solidFill>
              <a:latin typeface="微软雅黑" panose="020B0503020204020204" pitchFamily="34" charset="-122"/>
              <a:sym typeface="+mn-ea"/>
            </a:endParaRPr>
          </a:p>
        </p:txBody>
      </p:sp>
      <p:sp>
        <p:nvSpPr>
          <p:cNvPr id="19" name="任意多边形 18">
            <a:extLst>
              <a:ext uri="{FF2B5EF4-FFF2-40B4-BE49-F238E27FC236}">
                <a16:creationId xmlns:a16="http://schemas.microsoft.com/office/drawing/2014/main" id="{F7EB3CCA-2862-4919-9658-95E75C1D0769}"/>
              </a:ext>
            </a:extLst>
          </p:cNvPr>
          <p:cNvSpPr/>
          <p:nvPr/>
        </p:nvSpPr>
        <p:spPr>
          <a:xfrm>
            <a:off x="6375400" y="2090738"/>
            <a:ext cx="1355725" cy="1355725"/>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90248" tIns="190248" rIns="190248" bIns="19024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noProof="1">
                <a:solidFill>
                  <a:schemeClr val="tx1"/>
                </a:solidFill>
                <a:highlight>
                  <a:srgbClr val="FF0000"/>
                </a:highlight>
                <a:latin typeface="微软雅黑" panose="020B0503020204020204" pitchFamily="34" charset="-122"/>
                <a:sym typeface="+mn-ea"/>
              </a:rPr>
              <a:t>人与自然的关系</a:t>
            </a:r>
          </a:p>
        </p:txBody>
      </p:sp>
      <p:sp>
        <p:nvSpPr>
          <p:cNvPr id="21" name="文本框 20">
            <a:extLst>
              <a:ext uri="{FF2B5EF4-FFF2-40B4-BE49-F238E27FC236}">
                <a16:creationId xmlns:a16="http://schemas.microsoft.com/office/drawing/2014/main" id="{836C2F0E-E295-4492-9A08-F8CC79433F62}"/>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62D472BE-79C2-495A-B868-38EDFFD39D1D}"/>
              </a:ext>
            </a:extLst>
          </p:cNvPr>
          <p:cNvSpPr/>
          <p:nvPr/>
        </p:nvSpPr>
        <p:spPr bwMode="auto">
          <a:xfrm>
            <a:off x="419100" y="1149350"/>
            <a:ext cx="30099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事物的变化发展</a:t>
            </a:r>
          </a:p>
        </p:txBody>
      </p:sp>
      <p:grpSp>
        <p:nvGrpSpPr>
          <p:cNvPr id="44035" name="组合 2">
            <a:extLst>
              <a:ext uri="{FF2B5EF4-FFF2-40B4-BE49-F238E27FC236}">
                <a16:creationId xmlns:a16="http://schemas.microsoft.com/office/drawing/2014/main" id="{31CE1959-2A74-4970-AFBE-9E5F7A356946}"/>
              </a:ext>
            </a:extLst>
          </p:cNvPr>
          <p:cNvGrpSpPr>
            <a:grpSpLocks/>
          </p:cNvGrpSpPr>
          <p:nvPr/>
        </p:nvGrpSpPr>
        <p:grpSpPr bwMode="auto">
          <a:xfrm>
            <a:off x="-196850" y="4035105"/>
            <a:ext cx="8015389" cy="2086295"/>
            <a:chOff x="-140304" y="3152775"/>
            <a:chExt cx="9062567" cy="2968625"/>
          </a:xfrm>
        </p:grpSpPr>
        <p:sp>
          <p:nvSpPr>
            <p:cNvPr id="44038" name="矩形 10">
              <a:extLst>
                <a:ext uri="{FF2B5EF4-FFF2-40B4-BE49-F238E27FC236}">
                  <a16:creationId xmlns:a16="http://schemas.microsoft.com/office/drawing/2014/main" id="{25837060-4A7D-4B82-9517-915A89D5B786}"/>
                </a:ext>
              </a:extLst>
            </p:cNvPr>
            <p:cNvSpPr>
              <a:spLocks noChangeArrowheads="1"/>
            </p:cNvSpPr>
            <p:nvPr/>
          </p:nvSpPr>
          <p:spPr bwMode="auto">
            <a:xfrm>
              <a:off x="-140304" y="3152775"/>
              <a:ext cx="607218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endParaRPr lang="zh-CN" altLang="en-US">
                <a:ea typeface="宋体" panose="02010600030101010101" pitchFamily="2" charset="-122"/>
              </a:endParaRPr>
            </a:p>
          </p:txBody>
        </p:sp>
        <p:sp>
          <p:nvSpPr>
            <p:cNvPr id="13" name="任意多边形 12">
              <a:extLst>
                <a:ext uri="{FF2B5EF4-FFF2-40B4-BE49-F238E27FC236}">
                  <a16:creationId xmlns:a16="http://schemas.microsoft.com/office/drawing/2014/main" id="{A73D97E0-9DE6-4F8B-B980-3C48094A89E5}"/>
                </a:ext>
              </a:extLst>
            </p:cNvPr>
            <p:cNvSpPr/>
            <p:nvPr/>
          </p:nvSpPr>
          <p:spPr>
            <a:xfrm>
              <a:off x="2288870" y="3154363"/>
              <a:ext cx="5209230"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spcCol="1270" anchor="ctr"/>
            <a:lstStyle/>
            <a:p>
              <a:pPr marL="0" lvl="1"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mj-ea"/>
                  <a:ea typeface="+mj-ea"/>
                  <a:sym typeface="+mn-ea"/>
                </a:rPr>
                <a:t>物体位置的变化</a:t>
              </a:r>
            </a:p>
          </p:txBody>
        </p:sp>
        <p:sp>
          <p:nvSpPr>
            <p:cNvPr id="21" name="任意多边形 20">
              <a:extLst>
                <a:ext uri="{FF2B5EF4-FFF2-40B4-BE49-F238E27FC236}">
                  <a16:creationId xmlns:a16="http://schemas.microsoft.com/office/drawing/2014/main" id="{BE5B6383-A7CF-46F1-8AE9-5088D5B8A373}"/>
                </a:ext>
              </a:extLst>
            </p:cNvPr>
            <p:cNvSpPr/>
            <p:nvPr/>
          </p:nvSpPr>
          <p:spPr>
            <a:xfrm>
              <a:off x="526528" y="3154363"/>
              <a:ext cx="1762342"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014D23"/>
                  </a:solidFill>
                  <a:sym typeface="+mn-ea"/>
                </a:rPr>
                <a:t>机械运动</a:t>
              </a:r>
            </a:p>
          </p:txBody>
        </p:sp>
        <p:sp>
          <p:nvSpPr>
            <p:cNvPr id="22" name="任意多边形 21">
              <a:extLst>
                <a:ext uri="{FF2B5EF4-FFF2-40B4-BE49-F238E27FC236}">
                  <a16:creationId xmlns:a16="http://schemas.microsoft.com/office/drawing/2014/main" id="{ACB4BE2B-6A43-4744-B638-C5ADDB1FB3AB}"/>
                </a:ext>
              </a:extLst>
            </p:cNvPr>
            <p:cNvSpPr/>
            <p:nvPr/>
          </p:nvSpPr>
          <p:spPr>
            <a:xfrm>
              <a:off x="2288870" y="3757613"/>
              <a:ext cx="5209230"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spcCol="1270" anchor="ctr"/>
            <a:lstStyle/>
            <a:p>
              <a:pPr marL="0" lvl="1"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mj-ea"/>
                  <a:ea typeface="+mj-ea"/>
                  <a:sym typeface="+mn-ea"/>
                </a:rPr>
                <a:t>物质分子状态的变化</a:t>
              </a:r>
            </a:p>
          </p:txBody>
        </p:sp>
        <p:sp>
          <p:nvSpPr>
            <p:cNvPr id="23" name="任意多边形 22">
              <a:extLst>
                <a:ext uri="{FF2B5EF4-FFF2-40B4-BE49-F238E27FC236}">
                  <a16:creationId xmlns:a16="http://schemas.microsoft.com/office/drawing/2014/main" id="{D6C15595-1FE0-4F28-B1FE-80811EE41939}"/>
                </a:ext>
              </a:extLst>
            </p:cNvPr>
            <p:cNvSpPr/>
            <p:nvPr/>
          </p:nvSpPr>
          <p:spPr>
            <a:xfrm>
              <a:off x="526528" y="3757613"/>
              <a:ext cx="1762342"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014D23"/>
                  </a:solidFill>
                  <a:sym typeface="+mn-ea"/>
                </a:rPr>
                <a:t>物理运动</a:t>
              </a:r>
            </a:p>
          </p:txBody>
        </p:sp>
        <p:sp>
          <p:nvSpPr>
            <p:cNvPr id="24" name="任意多边形 23">
              <a:extLst>
                <a:ext uri="{FF2B5EF4-FFF2-40B4-BE49-F238E27FC236}">
                  <a16:creationId xmlns:a16="http://schemas.microsoft.com/office/drawing/2014/main" id="{8F316D9A-DCBA-47E9-9D67-323945CA8DF5}"/>
                </a:ext>
              </a:extLst>
            </p:cNvPr>
            <p:cNvSpPr/>
            <p:nvPr/>
          </p:nvSpPr>
          <p:spPr>
            <a:xfrm>
              <a:off x="2288870" y="4362450"/>
              <a:ext cx="5209230"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spcCol="1270" anchor="ctr"/>
            <a:lstStyle/>
            <a:p>
              <a:pPr marL="0" lvl="1"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mj-ea"/>
                  <a:ea typeface="+mj-ea"/>
                  <a:sym typeface="+mn-ea"/>
                </a:rPr>
                <a:t>物质化学成分及其结构的变化</a:t>
              </a:r>
            </a:p>
          </p:txBody>
        </p:sp>
        <p:sp>
          <p:nvSpPr>
            <p:cNvPr id="25" name="任意多边形 24">
              <a:extLst>
                <a:ext uri="{FF2B5EF4-FFF2-40B4-BE49-F238E27FC236}">
                  <a16:creationId xmlns:a16="http://schemas.microsoft.com/office/drawing/2014/main" id="{9794C33E-640E-4249-98FD-B5AF99D8E8AE}"/>
                </a:ext>
              </a:extLst>
            </p:cNvPr>
            <p:cNvSpPr/>
            <p:nvPr/>
          </p:nvSpPr>
          <p:spPr>
            <a:xfrm>
              <a:off x="526528" y="4362450"/>
              <a:ext cx="1762342"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014D23"/>
                  </a:solidFill>
                  <a:sym typeface="+mn-ea"/>
                </a:rPr>
                <a:t>化学运动</a:t>
              </a:r>
            </a:p>
          </p:txBody>
        </p:sp>
        <p:sp>
          <p:nvSpPr>
            <p:cNvPr id="26" name="任意多边形 25">
              <a:extLst>
                <a:ext uri="{FF2B5EF4-FFF2-40B4-BE49-F238E27FC236}">
                  <a16:creationId xmlns:a16="http://schemas.microsoft.com/office/drawing/2014/main" id="{D868D023-31FF-4117-B4F8-C0CAFE88A02A}"/>
                </a:ext>
              </a:extLst>
            </p:cNvPr>
            <p:cNvSpPr/>
            <p:nvPr/>
          </p:nvSpPr>
          <p:spPr>
            <a:xfrm>
              <a:off x="2288870" y="4967288"/>
              <a:ext cx="5209230"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spcCol="1270" anchor="ctr"/>
            <a:lstStyle/>
            <a:p>
              <a:pPr marL="0" lvl="1"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mj-ea"/>
                  <a:ea typeface="+mj-ea"/>
                  <a:sym typeface="+mn-ea"/>
                </a:rPr>
                <a:t>生物机体的变化</a:t>
              </a:r>
            </a:p>
          </p:txBody>
        </p:sp>
        <p:sp>
          <p:nvSpPr>
            <p:cNvPr id="27" name="任意多边形 26">
              <a:extLst>
                <a:ext uri="{FF2B5EF4-FFF2-40B4-BE49-F238E27FC236}">
                  <a16:creationId xmlns:a16="http://schemas.microsoft.com/office/drawing/2014/main" id="{3312AAF8-BE13-4A87-B1E9-8FA6F5DC65BB}"/>
                </a:ext>
              </a:extLst>
            </p:cNvPr>
            <p:cNvSpPr/>
            <p:nvPr/>
          </p:nvSpPr>
          <p:spPr>
            <a:xfrm>
              <a:off x="526528" y="4967288"/>
              <a:ext cx="1762342"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014D23"/>
                  </a:solidFill>
                  <a:sym typeface="+mn-ea"/>
                </a:rPr>
                <a:t>生物运动</a:t>
              </a:r>
            </a:p>
          </p:txBody>
        </p:sp>
        <p:sp>
          <p:nvSpPr>
            <p:cNvPr id="28" name="任意多边形 27">
              <a:extLst>
                <a:ext uri="{FF2B5EF4-FFF2-40B4-BE49-F238E27FC236}">
                  <a16:creationId xmlns:a16="http://schemas.microsoft.com/office/drawing/2014/main" id="{0599B9F9-F624-41F2-8954-E4157C75AAAC}"/>
                </a:ext>
              </a:extLst>
            </p:cNvPr>
            <p:cNvSpPr/>
            <p:nvPr/>
          </p:nvSpPr>
          <p:spPr>
            <a:xfrm>
              <a:off x="2288870" y="5570538"/>
              <a:ext cx="5209230" cy="549275"/>
            </a:xfrm>
            <a:custGeom>
              <a:avLst/>
              <a:gdLst>
                <a:gd name="connsiteX0" fmla="*/ 0 w 3643401"/>
                <a:gd name="connsiteY0" fmla="*/ 68659 h 549273"/>
                <a:gd name="connsiteX1" fmla="*/ 3368765 w 3643401"/>
                <a:gd name="connsiteY1" fmla="*/ 68659 h 549273"/>
                <a:gd name="connsiteX2" fmla="*/ 3368765 w 3643401"/>
                <a:gd name="connsiteY2" fmla="*/ 0 h 549273"/>
                <a:gd name="connsiteX3" fmla="*/ 3643401 w 3643401"/>
                <a:gd name="connsiteY3" fmla="*/ 274637 h 549273"/>
                <a:gd name="connsiteX4" fmla="*/ 3368765 w 3643401"/>
                <a:gd name="connsiteY4" fmla="*/ 549273 h 549273"/>
                <a:gd name="connsiteX5" fmla="*/ 3368765 w 3643401"/>
                <a:gd name="connsiteY5" fmla="*/ 480614 h 549273"/>
                <a:gd name="connsiteX6" fmla="*/ 0 w 3643401"/>
                <a:gd name="connsiteY6" fmla="*/ 480614 h 549273"/>
                <a:gd name="connsiteX7" fmla="*/ 0 w 3643401"/>
                <a:gd name="connsiteY7" fmla="*/ 68659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401" h="549273">
                  <a:moveTo>
                    <a:pt x="0" y="68659"/>
                  </a:moveTo>
                  <a:lnTo>
                    <a:pt x="3368765" y="68659"/>
                  </a:lnTo>
                  <a:lnTo>
                    <a:pt x="3368765" y="0"/>
                  </a:lnTo>
                  <a:lnTo>
                    <a:pt x="3643401" y="274637"/>
                  </a:lnTo>
                  <a:lnTo>
                    <a:pt x="3368765" y="549273"/>
                  </a:lnTo>
                  <a:lnTo>
                    <a:pt x="3368765" y="480614"/>
                  </a:lnTo>
                  <a:lnTo>
                    <a:pt x="0" y="480614"/>
                  </a:lnTo>
                  <a:lnTo>
                    <a:pt x="0" y="68659"/>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16000" tIns="80089" rIns="217407" bIns="80089" spcCol="1270" anchor="ctr"/>
            <a:lstStyle/>
            <a:p>
              <a:pPr marL="0" lvl="1"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mj-ea"/>
                  <a:ea typeface="+mj-ea"/>
                  <a:sym typeface="+mn-ea"/>
                </a:rPr>
                <a:t>社会有机体的变化</a:t>
              </a:r>
            </a:p>
          </p:txBody>
        </p:sp>
        <p:sp>
          <p:nvSpPr>
            <p:cNvPr id="29" name="任意多边形 28">
              <a:extLst>
                <a:ext uri="{FF2B5EF4-FFF2-40B4-BE49-F238E27FC236}">
                  <a16:creationId xmlns:a16="http://schemas.microsoft.com/office/drawing/2014/main" id="{902E3E32-7EE8-4CDD-A7B6-374D1F5D8C87}"/>
                </a:ext>
              </a:extLst>
            </p:cNvPr>
            <p:cNvSpPr/>
            <p:nvPr/>
          </p:nvSpPr>
          <p:spPr>
            <a:xfrm>
              <a:off x="526528" y="5570538"/>
              <a:ext cx="1762342" cy="549275"/>
            </a:xfrm>
            <a:custGeom>
              <a:avLst/>
              <a:gdLst>
                <a:gd name="connsiteX0" fmla="*/ 0 w 2428934"/>
                <a:gd name="connsiteY0" fmla="*/ 91547 h 549273"/>
                <a:gd name="connsiteX1" fmla="*/ 91547 w 2428934"/>
                <a:gd name="connsiteY1" fmla="*/ 0 h 549273"/>
                <a:gd name="connsiteX2" fmla="*/ 2337387 w 2428934"/>
                <a:gd name="connsiteY2" fmla="*/ 0 h 549273"/>
                <a:gd name="connsiteX3" fmla="*/ 2428934 w 2428934"/>
                <a:gd name="connsiteY3" fmla="*/ 91547 h 549273"/>
                <a:gd name="connsiteX4" fmla="*/ 2428934 w 2428934"/>
                <a:gd name="connsiteY4" fmla="*/ 457726 h 549273"/>
                <a:gd name="connsiteX5" fmla="*/ 2337387 w 2428934"/>
                <a:gd name="connsiteY5" fmla="*/ 549273 h 549273"/>
                <a:gd name="connsiteX6" fmla="*/ 91547 w 2428934"/>
                <a:gd name="connsiteY6" fmla="*/ 549273 h 549273"/>
                <a:gd name="connsiteX7" fmla="*/ 0 w 2428934"/>
                <a:gd name="connsiteY7" fmla="*/ 457726 h 549273"/>
                <a:gd name="connsiteX8" fmla="*/ 0 w 2428934"/>
                <a:gd name="connsiteY8" fmla="*/ 91547 h 54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8934" h="549273">
                  <a:moveTo>
                    <a:pt x="0" y="91547"/>
                  </a:moveTo>
                  <a:cubicBezTo>
                    <a:pt x="0" y="40987"/>
                    <a:pt x="40987" y="0"/>
                    <a:pt x="91547" y="0"/>
                  </a:cubicBezTo>
                  <a:lnTo>
                    <a:pt x="2337387" y="0"/>
                  </a:lnTo>
                  <a:cubicBezTo>
                    <a:pt x="2387947" y="0"/>
                    <a:pt x="2428934" y="40987"/>
                    <a:pt x="2428934" y="91547"/>
                  </a:cubicBezTo>
                  <a:lnTo>
                    <a:pt x="2428934" y="457726"/>
                  </a:lnTo>
                  <a:cubicBezTo>
                    <a:pt x="2428934" y="508286"/>
                    <a:pt x="2387947" y="549273"/>
                    <a:pt x="2337387" y="549273"/>
                  </a:cubicBezTo>
                  <a:lnTo>
                    <a:pt x="91547" y="549273"/>
                  </a:lnTo>
                  <a:cubicBezTo>
                    <a:pt x="40987" y="549273"/>
                    <a:pt x="0" y="508286"/>
                    <a:pt x="0" y="457726"/>
                  </a:cubicBezTo>
                  <a:lnTo>
                    <a:pt x="0" y="91547"/>
                  </a:lnTo>
                  <a:close/>
                </a:path>
              </a:pathLst>
            </a:cu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95393" tIns="61103" rIns="95393" bIns="6110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014D23"/>
                  </a:solidFill>
                  <a:sym typeface="+mn-ea"/>
                </a:rPr>
                <a:t>社会运动</a:t>
              </a:r>
            </a:p>
          </p:txBody>
        </p:sp>
        <p:sp>
          <p:nvSpPr>
            <p:cNvPr id="45071" name="右箭头 29">
              <a:extLst>
                <a:ext uri="{FF2B5EF4-FFF2-40B4-BE49-F238E27FC236}">
                  <a16:creationId xmlns:a16="http://schemas.microsoft.com/office/drawing/2014/main" id="{8F2BCBDE-0C56-4AC0-91C4-3C7FDC7CBF90}"/>
                </a:ext>
              </a:extLst>
            </p:cNvPr>
            <p:cNvSpPr/>
            <p:nvPr/>
          </p:nvSpPr>
          <p:spPr>
            <a:xfrm>
              <a:off x="7698150" y="3429000"/>
              <a:ext cx="1224113" cy="2305050"/>
            </a:xfrm>
            <a:prstGeom prst="rightArrow">
              <a:avLst>
                <a:gd name="adj1" fmla="val 50000"/>
                <a:gd name="adj2" fmla="val 50000"/>
              </a:avLst>
            </a:prstGeom>
            <a:solidFill>
              <a:schemeClr val="accent6">
                <a:lumMod val="75000"/>
                <a:alpha val="65097"/>
              </a:schemeClr>
            </a:solidFill>
            <a:ln w="9525">
              <a:noFill/>
            </a:ln>
          </p:spPr>
          <p:txBody>
            <a:bodyPr wrap="none" lIns="90170" tIns="46990" rIns="90170" bIns="46990" anchor="ctr"/>
            <a:lstStyle/>
            <a:p>
              <a:pPr algn="ctr">
                <a:defRPr/>
              </a:pPr>
              <a:r>
                <a:rPr lang="zh-CN" altLang="en-US" sz="2400" b="1" dirty="0">
                  <a:solidFill>
                    <a:schemeClr val="bg1"/>
                  </a:solidFill>
                  <a:latin typeface="+mj-ea"/>
                  <a:ea typeface="+mj-ea"/>
                  <a:sym typeface="+mn-ea"/>
                </a:rPr>
                <a:t>发展</a:t>
              </a:r>
            </a:p>
          </p:txBody>
        </p:sp>
      </p:grpSp>
      <p:sp>
        <p:nvSpPr>
          <p:cNvPr id="18" name="文本框 17">
            <a:extLst>
              <a:ext uri="{FF2B5EF4-FFF2-40B4-BE49-F238E27FC236}">
                <a16:creationId xmlns:a16="http://schemas.microsoft.com/office/drawing/2014/main" id="{8E3BB1DD-942E-4EC7-9E78-13EF7987B023}"/>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
        <p:nvSpPr>
          <p:cNvPr id="44037" name="文本框 1">
            <a:extLst>
              <a:ext uri="{FF2B5EF4-FFF2-40B4-BE49-F238E27FC236}">
                <a16:creationId xmlns:a16="http://schemas.microsoft.com/office/drawing/2014/main" id="{FEB315FE-0430-4674-9560-6D5173050164}"/>
              </a:ext>
            </a:extLst>
          </p:cNvPr>
          <p:cNvSpPr txBox="1">
            <a:spLocks noChangeArrowheads="1"/>
          </p:cNvSpPr>
          <p:nvPr/>
        </p:nvSpPr>
        <p:spPr bwMode="auto">
          <a:xfrm>
            <a:off x="617552" y="1890712"/>
            <a:ext cx="7791450"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dirty="0"/>
              <a:t>物质世界处于永恒的运动之中，而物质世界的运动中内在地包含着事物的变化和发展，其中变化泛指事物发生的一切改变，发展则是事物变化中前进的、上升的运动。</a:t>
            </a:r>
          </a:p>
        </p:txBody>
      </p:sp>
      <p:sp>
        <p:nvSpPr>
          <p:cNvPr id="19" name="矩形 18">
            <a:extLst>
              <a:ext uri="{FF2B5EF4-FFF2-40B4-BE49-F238E27FC236}">
                <a16:creationId xmlns:a16="http://schemas.microsoft.com/office/drawing/2014/main" id="{4AEB6523-24D3-4891-B1C3-AA139EFEE87E}"/>
              </a:ext>
            </a:extLst>
          </p:cNvPr>
          <p:cNvSpPr/>
          <p:nvPr/>
        </p:nvSpPr>
        <p:spPr>
          <a:xfrm>
            <a:off x="335732" y="3097170"/>
            <a:ext cx="8073270" cy="830997"/>
          </a:xfrm>
          <a:prstGeom prst="rect">
            <a:avLst/>
          </a:prstGeom>
        </p:spPr>
        <p:txBody>
          <a:bodyPr wrap="square">
            <a:spAutoFit/>
          </a:bodyPr>
          <a:lstStyle/>
          <a:p>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世界不是既成事物的集合体，而是过程的集合体，其中各个似乎稳定的事物同它们在我们头脑中的思想映象即概念一样都处在生成和灭亡的不断变化中，在这种变化中，</a:t>
            </a:r>
            <a:r>
              <a:rPr lang="zh-CN" altLang="zh-CN" sz="1600" b="1" kern="100" dirty="0">
                <a:latin typeface="KaiTi" panose="02010609060101010101" pitchFamily="49" charset="-122"/>
                <a:ea typeface="KaiTi" panose="02010609060101010101" pitchFamily="49" charset="-122"/>
                <a:cs typeface="Times New Roman" panose="02020603050405020304" pitchFamily="18" charset="0"/>
              </a:rPr>
              <a:t>尽管有种种表面的偶然性，尽管有种种暂时的倒退</a:t>
            </a: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，前进的发展终究会实现</a:t>
            </a:r>
            <a:r>
              <a:rPr lang="zh-CN" altLang="en-US" sz="1600" kern="100" dirty="0">
                <a:latin typeface="KaiTi" panose="02010609060101010101" pitchFamily="49" charset="-122"/>
                <a:ea typeface="KaiTi" panose="02010609060101010101" pitchFamily="49" charset="-122"/>
                <a:cs typeface="Times New Roman" panose="02020603050405020304" pitchFamily="18" charset="0"/>
              </a:rPr>
              <a:t>。</a:t>
            </a:r>
            <a:r>
              <a:rPr lang="en-US" altLang="zh-CN" sz="1600"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1600" kern="100" dirty="0">
                <a:latin typeface="KaiTi" panose="02010609060101010101" pitchFamily="49" charset="-122"/>
                <a:ea typeface="KaiTi" panose="02010609060101010101" pitchFamily="49" charset="-122"/>
                <a:cs typeface="Times New Roman" panose="02020603050405020304" pitchFamily="18" charset="0"/>
              </a:rPr>
              <a:t>恩格斯</a:t>
            </a:r>
            <a:endParaRPr lang="zh-CN" altLang="en-US" sz="1600" dirty="0">
              <a:latin typeface="KaiTi" panose="02010609060101010101" pitchFamily="49" charset="-122"/>
              <a:ea typeface="KaiTi" panose="02010609060101010101" pitchFamily="49" charset="-12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CB7EF613-2081-4553-9332-8E54CF904EB1}"/>
              </a:ext>
            </a:extLst>
          </p:cNvPr>
          <p:cNvSpPr/>
          <p:nvPr/>
        </p:nvSpPr>
        <p:spPr bwMode="auto">
          <a:xfrm>
            <a:off x="419100" y="1377950"/>
            <a:ext cx="30099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事物的变化发展</a:t>
            </a:r>
          </a:p>
        </p:txBody>
      </p:sp>
      <p:grpSp>
        <p:nvGrpSpPr>
          <p:cNvPr id="45059" name="组合 2">
            <a:extLst>
              <a:ext uri="{FF2B5EF4-FFF2-40B4-BE49-F238E27FC236}">
                <a16:creationId xmlns:a16="http://schemas.microsoft.com/office/drawing/2014/main" id="{E5643998-72FF-47E5-8E5D-26140486940B}"/>
              </a:ext>
            </a:extLst>
          </p:cNvPr>
          <p:cNvGrpSpPr>
            <a:grpSpLocks/>
          </p:cNvGrpSpPr>
          <p:nvPr/>
        </p:nvGrpSpPr>
        <p:grpSpPr bwMode="auto">
          <a:xfrm>
            <a:off x="1298507" y="3855894"/>
            <a:ext cx="5812857" cy="2336800"/>
            <a:chOff x="1978421" y="2997200"/>
            <a:chExt cx="5217717" cy="2336800"/>
          </a:xfrm>
        </p:grpSpPr>
        <p:sp>
          <p:nvSpPr>
            <p:cNvPr id="5" name="形状 4">
              <a:extLst>
                <a:ext uri="{FF2B5EF4-FFF2-40B4-BE49-F238E27FC236}">
                  <a16:creationId xmlns:a16="http://schemas.microsoft.com/office/drawing/2014/main" id="{7EDAB946-CFB7-4D73-A67E-1B14BAF63B49}"/>
                </a:ext>
              </a:extLst>
            </p:cNvPr>
            <p:cNvSpPr/>
            <p:nvPr/>
          </p:nvSpPr>
          <p:spPr>
            <a:xfrm>
              <a:off x="1978421" y="2997200"/>
              <a:ext cx="5217717" cy="2336800"/>
            </a:xfrm>
            <a:prstGeom prst="leftRightRibbon">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任意多边形 5">
              <a:extLst>
                <a:ext uri="{FF2B5EF4-FFF2-40B4-BE49-F238E27FC236}">
                  <a16:creationId xmlns:a16="http://schemas.microsoft.com/office/drawing/2014/main" id="{5DD12E3C-3DE9-48F5-BE55-EC451F822FB7}"/>
                </a:ext>
              </a:extLst>
            </p:cNvPr>
            <p:cNvSpPr/>
            <p:nvPr/>
          </p:nvSpPr>
          <p:spPr>
            <a:xfrm>
              <a:off x="3066044" y="3654431"/>
              <a:ext cx="1326979" cy="788147"/>
            </a:xfrm>
            <a:custGeom>
              <a:avLst/>
              <a:gdLst>
                <a:gd name="connsiteX0" fmla="*/ 0 w 1326979"/>
                <a:gd name="connsiteY0" fmla="*/ 0 h 788145"/>
                <a:gd name="connsiteX1" fmla="*/ 1326979 w 1326979"/>
                <a:gd name="connsiteY1" fmla="*/ 0 h 788145"/>
                <a:gd name="connsiteX2" fmla="*/ 1326979 w 1326979"/>
                <a:gd name="connsiteY2" fmla="*/ 788145 h 788145"/>
                <a:gd name="connsiteX3" fmla="*/ 0 w 1326979"/>
                <a:gd name="connsiteY3" fmla="*/ 788145 h 788145"/>
                <a:gd name="connsiteX4" fmla="*/ 0 w 1326979"/>
                <a:gd name="connsiteY4" fmla="*/ 0 h 78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979" h="788145">
                  <a:moveTo>
                    <a:pt x="0" y="0"/>
                  </a:moveTo>
                  <a:lnTo>
                    <a:pt x="1326979" y="0"/>
                  </a:lnTo>
                  <a:lnTo>
                    <a:pt x="1326979" y="788145"/>
                  </a:lnTo>
                  <a:lnTo>
                    <a:pt x="0" y="78814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sym typeface="+mn-ea"/>
                </a:rPr>
                <a:t>新事物</a:t>
              </a:r>
            </a:p>
          </p:txBody>
        </p:sp>
        <p:sp>
          <p:nvSpPr>
            <p:cNvPr id="9" name="任意多边形 8">
              <a:extLst>
                <a:ext uri="{FF2B5EF4-FFF2-40B4-BE49-F238E27FC236}">
                  <a16:creationId xmlns:a16="http://schemas.microsoft.com/office/drawing/2014/main" id="{9650D085-4F82-4E94-B41F-4998F2CDA122}"/>
                </a:ext>
              </a:extLst>
            </p:cNvPr>
            <p:cNvSpPr/>
            <p:nvPr/>
          </p:nvSpPr>
          <p:spPr>
            <a:xfrm>
              <a:off x="4587279" y="3937714"/>
              <a:ext cx="1568248" cy="788143"/>
            </a:xfrm>
            <a:custGeom>
              <a:avLst/>
              <a:gdLst>
                <a:gd name="connsiteX0" fmla="*/ 0 w 1568248"/>
                <a:gd name="connsiteY0" fmla="*/ 0 h 788145"/>
                <a:gd name="connsiteX1" fmla="*/ 1568248 w 1568248"/>
                <a:gd name="connsiteY1" fmla="*/ 0 h 788145"/>
                <a:gd name="connsiteX2" fmla="*/ 1568248 w 1568248"/>
                <a:gd name="connsiteY2" fmla="*/ 788145 h 788145"/>
                <a:gd name="connsiteX3" fmla="*/ 0 w 1568248"/>
                <a:gd name="connsiteY3" fmla="*/ 788145 h 788145"/>
                <a:gd name="connsiteX4" fmla="*/ 0 w 1568248"/>
                <a:gd name="connsiteY4" fmla="*/ 0 h 788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248" h="788145">
                  <a:moveTo>
                    <a:pt x="0" y="0"/>
                  </a:moveTo>
                  <a:lnTo>
                    <a:pt x="1568248" y="0"/>
                  </a:lnTo>
                  <a:lnTo>
                    <a:pt x="1568248" y="788145"/>
                  </a:lnTo>
                  <a:lnTo>
                    <a:pt x="0" y="788145"/>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64008" rIns="0" bIns="685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sym typeface="+mn-ea"/>
                </a:rPr>
                <a:t>旧事物</a:t>
              </a:r>
            </a:p>
          </p:txBody>
        </p:sp>
      </p:grpSp>
      <p:sp>
        <p:nvSpPr>
          <p:cNvPr id="10" name="文本框 9">
            <a:extLst>
              <a:ext uri="{FF2B5EF4-FFF2-40B4-BE49-F238E27FC236}">
                <a16:creationId xmlns:a16="http://schemas.microsoft.com/office/drawing/2014/main" id="{C8E95EB9-DD49-41F9-85D7-D9CD2113A851}"/>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
        <p:nvSpPr>
          <p:cNvPr id="45061" name="文本框 1">
            <a:extLst>
              <a:ext uri="{FF2B5EF4-FFF2-40B4-BE49-F238E27FC236}">
                <a16:creationId xmlns:a16="http://schemas.microsoft.com/office/drawing/2014/main" id="{2FFAFA27-6C72-4B0C-B218-FEB02864990D}"/>
              </a:ext>
            </a:extLst>
          </p:cNvPr>
          <p:cNvSpPr txBox="1">
            <a:spLocks noChangeArrowheads="1"/>
          </p:cNvSpPr>
          <p:nvPr/>
        </p:nvSpPr>
        <p:spPr bwMode="auto">
          <a:xfrm>
            <a:off x="419100" y="2493963"/>
            <a:ext cx="817245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发展是前进的、上升的运动，发展的实质是新事物的产生和旧事物的灭亡。</a:t>
            </a:r>
          </a:p>
        </p:txBody>
      </p:sp>
      <p:sp>
        <p:nvSpPr>
          <p:cNvPr id="2" name="文本框 1">
            <a:extLst>
              <a:ext uri="{FF2B5EF4-FFF2-40B4-BE49-F238E27FC236}">
                <a16:creationId xmlns:a16="http://schemas.microsoft.com/office/drawing/2014/main" id="{418B8AA0-F7D4-4F4D-947C-B7091D022D5D}"/>
              </a:ext>
            </a:extLst>
          </p:cNvPr>
          <p:cNvSpPr txBox="1"/>
          <p:nvPr/>
        </p:nvSpPr>
        <p:spPr bwMode="auto">
          <a:xfrm>
            <a:off x="28200" y="4401899"/>
            <a:ext cx="1661020" cy="1060931"/>
          </a:xfrm>
          <a:prstGeom prst="rect">
            <a:avLst/>
          </a:prstGeom>
          <a:noFill/>
          <a:ln>
            <a:noFill/>
          </a:ln>
        </p:spPr>
        <p:txBody>
          <a:bodyPr wrap="square" rtlCol="0">
            <a:spAutoFit/>
          </a:bodyPr>
          <a:lstStyle/>
          <a:p>
            <a:pPr algn="just">
              <a:lnSpc>
                <a:spcPct val="120000"/>
              </a:lnSpc>
              <a:spcBef>
                <a:spcPts val="1400"/>
              </a:spcBef>
            </a:pPr>
            <a:r>
              <a:rPr lang="zh-CN" altLang="en-US" dirty="0"/>
              <a:t>合乎历史前进方向、具有远大前途的东西</a:t>
            </a:r>
          </a:p>
        </p:txBody>
      </p:sp>
      <p:sp>
        <p:nvSpPr>
          <p:cNvPr id="11" name="文本框 10">
            <a:extLst>
              <a:ext uri="{FF2B5EF4-FFF2-40B4-BE49-F238E27FC236}">
                <a16:creationId xmlns:a16="http://schemas.microsoft.com/office/drawing/2014/main" id="{5B932294-B33E-482E-B675-4B59A49D58D4}"/>
              </a:ext>
            </a:extLst>
          </p:cNvPr>
          <p:cNvSpPr txBox="1"/>
          <p:nvPr/>
        </p:nvSpPr>
        <p:spPr bwMode="auto">
          <a:xfrm>
            <a:off x="6720651" y="4795973"/>
            <a:ext cx="1661020" cy="1060931"/>
          </a:xfrm>
          <a:prstGeom prst="rect">
            <a:avLst/>
          </a:prstGeom>
          <a:noFill/>
          <a:ln>
            <a:noFill/>
          </a:ln>
        </p:spPr>
        <p:txBody>
          <a:bodyPr wrap="square" rtlCol="0">
            <a:spAutoFit/>
          </a:bodyPr>
          <a:lstStyle/>
          <a:p>
            <a:pPr algn="just">
              <a:lnSpc>
                <a:spcPct val="120000"/>
              </a:lnSpc>
              <a:spcBef>
                <a:spcPts val="1400"/>
              </a:spcBef>
            </a:pPr>
            <a:r>
              <a:rPr lang="zh-CN" altLang="en-US" dirty="0"/>
              <a:t>丧失历史必然性、日趋灭亡的东西</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15">
            <a:extLst>
              <a:ext uri="{FF2B5EF4-FFF2-40B4-BE49-F238E27FC236}">
                <a16:creationId xmlns:a16="http://schemas.microsoft.com/office/drawing/2014/main" id="{67150629-6C60-4604-B74E-54FAB722D7F2}"/>
              </a:ext>
            </a:extLst>
          </p:cNvPr>
          <p:cNvSpPr/>
          <p:nvPr/>
        </p:nvSpPr>
        <p:spPr bwMode="auto">
          <a:xfrm>
            <a:off x="419100" y="1271588"/>
            <a:ext cx="34099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新事物是不可战胜的</a:t>
            </a:r>
          </a:p>
        </p:txBody>
      </p:sp>
      <p:sp>
        <p:nvSpPr>
          <p:cNvPr id="15" name="任意多边形 14">
            <a:extLst>
              <a:ext uri="{FF2B5EF4-FFF2-40B4-BE49-F238E27FC236}">
                <a16:creationId xmlns:a16="http://schemas.microsoft.com/office/drawing/2014/main" id="{28DD6B80-BD6C-4A96-A097-C68844C971C2}"/>
              </a:ext>
            </a:extLst>
          </p:cNvPr>
          <p:cNvSpPr/>
          <p:nvPr/>
        </p:nvSpPr>
        <p:spPr>
          <a:xfrm>
            <a:off x="1735138" y="2516188"/>
            <a:ext cx="2836862" cy="2836862"/>
          </a:xfrm>
          <a:custGeom>
            <a:avLst/>
            <a:gdLst>
              <a:gd name="connsiteX0" fmla="*/ 0 w 2064815"/>
              <a:gd name="connsiteY0" fmla="*/ 1032385 h 2064770"/>
              <a:gd name="connsiteX1" fmla="*/ 1032408 w 2064815"/>
              <a:gd name="connsiteY1" fmla="*/ 0 h 2064770"/>
              <a:gd name="connsiteX2" fmla="*/ 2064816 w 2064815"/>
              <a:gd name="connsiteY2" fmla="*/ 1032385 h 2064770"/>
              <a:gd name="connsiteX3" fmla="*/ 1032408 w 2064815"/>
              <a:gd name="connsiteY3" fmla="*/ 2064770 h 2064770"/>
              <a:gd name="connsiteX4" fmla="*/ 0 w 2064815"/>
              <a:gd name="connsiteY4" fmla="*/ 1032385 h 206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815" h="2064770">
                <a:moveTo>
                  <a:pt x="0" y="1032385"/>
                </a:moveTo>
                <a:cubicBezTo>
                  <a:pt x="0" y="462215"/>
                  <a:pt x="462225" y="0"/>
                  <a:pt x="1032408" y="0"/>
                </a:cubicBezTo>
                <a:cubicBezTo>
                  <a:pt x="1602591" y="0"/>
                  <a:pt x="2064816" y="462215"/>
                  <a:pt x="2064816" y="1032385"/>
                </a:cubicBezTo>
                <a:cubicBezTo>
                  <a:pt x="2064816" y="1602555"/>
                  <a:pt x="1602591" y="2064770"/>
                  <a:pt x="1032408" y="2064770"/>
                </a:cubicBezTo>
                <a:cubicBezTo>
                  <a:pt x="462225" y="2064770"/>
                  <a:pt x="0" y="1602555"/>
                  <a:pt x="0" y="1032385"/>
                </a:cubicBezTo>
                <a:close/>
              </a:path>
            </a:pathLst>
          </a:cu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70965" tIns="370959" rIns="370965" bIns="370959" spcCol="1270" anchor="ctr"/>
          <a:lstStyle/>
          <a:p>
            <a:pPr algn="ctr" defTabSz="800100" eaLnBrk="1" hangingPunct="1">
              <a:spcBef>
                <a:spcPts val="0"/>
              </a:spcBef>
              <a:spcAft>
                <a:spcPts val="0"/>
              </a:spcAft>
              <a:buFont typeface="Arial" panose="020B0604020202020204" pitchFamily="34" charset="0"/>
              <a:buNone/>
              <a:defRPr/>
            </a:pPr>
            <a:r>
              <a:rPr lang="zh-CN" altLang="en-US" sz="2000" noProof="1">
                <a:solidFill>
                  <a:schemeClr val="tx1"/>
                </a:solidFill>
                <a:latin typeface="+mj-ea"/>
                <a:ea typeface="+mj-ea"/>
                <a:sym typeface="+mn-ea"/>
              </a:rPr>
              <a:t>有新的要素、结构和功能，它适应已经变化了的环境和条件。</a:t>
            </a:r>
          </a:p>
        </p:txBody>
      </p:sp>
      <p:sp>
        <p:nvSpPr>
          <p:cNvPr id="16" name="椭圆 15">
            <a:extLst>
              <a:ext uri="{FF2B5EF4-FFF2-40B4-BE49-F238E27FC236}">
                <a16:creationId xmlns:a16="http://schemas.microsoft.com/office/drawing/2014/main" id="{1730562A-E688-4D6B-AA05-7B41D3A70E17}"/>
              </a:ext>
            </a:extLst>
          </p:cNvPr>
          <p:cNvSpPr/>
          <p:nvPr/>
        </p:nvSpPr>
        <p:spPr>
          <a:xfrm>
            <a:off x="3282950" y="2135188"/>
            <a:ext cx="317500" cy="315912"/>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椭圆 16">
            <a:extLst>
              <a:ext uri="{FF2B5EF4-FFF2-40B4-BE49-F238E27FC236}">
                <a16:creationId xmlns:a16="http://schemas.microsoft.com/office/drawing/2014/main" id="{270A3101-1279-4910-8236-A3573A36E313}"/>
              </a:ext>
            </a:extLst>
          </p:cNvPr>
          <p:cNvSpPr/>
          <p:nvPr/>
        </p:nvSpPr>
        <p:spPr>
          <a:xfrm>
            <a:off x="2370138" y="5137150"/>
            <a:ext cx="227012" cy="228600"/>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椭圆 17">
            <a:extLst>
              <a:ext uri="{FF2B5EF4-FFF2-40B4-BE49-F238E27FC236}">
                <a16:creationId xmlns:a16="http://schemas.microsoft.com/office/drawing/2014/main" id="{10104BB6-8DB1-44C9-BBA8-219AEE73BCA8}"/>
              </a:ext>
            </a:extLst>
          </p:cNvPr>
          <p:cNvSpPr/>
          <p:nvPr/>
        </p:nvSpPr>
        <p:spPr>
          <a:xfrm>
            <a:off x="4302125" y="3090863"/>
            <a:ext cx="230188" cy="228600"/>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椭圆 18">
            <a:extLst>
              <a:ext uri="{FF2B5EF4-FFF2-40B4-BE49-F238E27FC236}">
                <a16:creationId xmlns:a16="http://schemas.microsoft.com/office/drawing/2014/main" id="{F3320505-7D56-4AC4-80F8-BB16E197E9CA}"/>
              </a:ext>
            </a:extLst>
          </p:cNvPr>
          <p:cNvSpPr/>
          <p:nvPr/>
        </p:nvSpPr>
        <p:spPr>
          <a:xfrm>
            <a:off x="3136900" y="5291138"/>
            <a:ext cx="315913" cy="314325"/>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椭圆 19">
            <a:extLst>
              <a:ext uri="{FF2B5EF4-FFF2-40B4-BE49-F238E27FC236}">
                <a16:creationId xmlns:a16="http://schemas.microsoft.com/office/drawing/2014/main" id="{642448E4-3825-482A-8E4D-A78A5874359B}"/>
              </a:ext>
            </a:extLst>
          </p:cNvPr>
          <p:cNvSpPr/>
          <p:nvPr/>
        </p:nvSpPr>
        <p:spPr>
          <a:xfrm>
            <a:off x="2786063" y="2486025"/>
            <a:ext cx="230187" cy="227013"/>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20">
            <a:extLst>
              <a:ext uri="{FF2B5EF4-FFF2-40B4-BE49-F238E27FC236}">
                <a16:creationId xmlns:a16="http://schemas.microsoft.com/office/drawing/2014/main" id="{776D20E6-62E2-45E3-8A95-9B2EB2BD2DD8}"/>
              </a:ext>
            </a:extLst>
          </p:cNvPr>
          <p:cNvSpPr/>
          <p:nvPr/>
        </p:nvSpPr>
        <p:spPr>
          <a:xfrm>
            <a:off x="1892300" y="4410075"/>
            <a:ext cx="228600" cy="228600"/>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任意多边形 21">
            <a:extLst>
              <a:ext uri="{FF2B5EF4-FFF2-40B4-BE49-F238E27FC236}">
                <a16:creationId xmlns:a16="http://schemas.microsoft.com/office/drawing/2014/main" id="{1F4146A5-BE37-4422-8F0F-CF04DB5D9393}"/>
              </a:ext>
            </a:extLst>
          </p:cNvPr>
          <p:cNvSpPr/>
          <p:nvPr/>
        </p:nvSpPr>
        <p:spPr>
          <a:xfrm>
            <a:off x="862013" y="3265488"/>
            <a:ext cx="1152525" cy="1154112"/>
          </a:xfrm>
          <a:custGeom>
            <a:avLst/>
            <a:gdLst>
              <a:gd name="connsiteX0" fmla="*/ 0 w 839443"/>
              <a:gd name="connsiteY0" fmla="*/ 419588 h 839175"/>
              <a:gd name="connsiteX1" fmla="*/ 419722 w 839443"/>
              <a:gd name="connsiteY1" fmla="*/ 0 h 839175"/>
              <a:gd name="connsiteX2" fmla="*/ 839444 w 839443"/>
              <a:gd name="connsiteY2" fmla="*/ 419588 h 839175"/>
              <a:gd name="connsiteX3" fmla="*/ 419722 w 839443"/>
              <a:gd name="connsiteY3" fmla="*/ 839176 h 839175"/>
              <a:gd name="connsiteX4" fmla="*/ 0 w 839443"/>
              <a:gd name="connsiteY4" fmla="*/ 419588 h 83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43" h="839175">
                <a:moveTo>
                  <a:pt x="0" y="419588"/>
                </a:moveTo>
                <a:cubicBezTo>
                  <a:pt x="0" y="187856"/>
                  <a:pt x="187916" y="0"/>
                  <a:pt x="419722" y="0"/>
                </a:cubicBezTo>
                <a:cubicBezTo>
                  <a:pt x="651528" y="0"/>
                  <a:pt x="839444" y="187856"/>
                  <a:pt x="839444" y="419588"/>
                </a:cubicBezTo>
                <a:cubicBezTo>
                  <a:pt x="839444" y="651320"/>
                  <a:pt x="651528" y="839176"/>
                  <a:pt x="419722" y="839176"/>
                </a:cubicBezTo>
                <a:cubicBezTo>
                  <a:pt x="187916" y="839176"/>
                  <a:pt x="0" y="651320"/>
                  <a:pt x="0" y="419588"/>
                </a:cubicBezTo>
                <a:close/>
              </a:path>
            </a:pathLst>
          </a:cu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3894" tIns="183854" rIns="183894" bIns="183854" spcCol="1270" anchor="ctr"/>
          <a:lstStyle/>
          <a:p>
            <a:pPr algn="ctr" defTabSz="711200" eaLnBrk="1" hangingPunct="1">
              <a:lnSpc>
                <a:spcPct val="90000"/>
              </a:lnSpc>
              <a:spcAft>
                <a:spcPct val="35000"/>
              </a:spcAft>
              <a:buFont typeface="Arial" panose="020B0604020202020204" pitchFamily="34" charset="0"/>
              <a:buNone/>
              <a:defRPr/>
            </a:pPr>
            <a:r>
              <a:rPr lang="zh-CN" altLang="en-US" sz="1600" dirty="0">
                <a:solidFill>
                  <a:srgbClr val="FF0000"/>
                </a:solidFill>
              </a:rPr>
              <a:t>新事物与环境关系</a:t>
            </a:r>
          </a:p>
        </p:txBody>
      </p:sp>
      <p:sp>
        <p:nvSpPr>
          <p:cNvPr id="23" name="椭圆 22">
            <a:extLst>
              <a:ext uri="{FF2B5EF4-FFF2-40B4-BE49-F238E27FC236}">
                <a16:creationId xmlns:a16="http://schemas.microsoft.com/office/drawing/2014/main" id="{32F15FD7-6676-4FBD-9C20-B5E1351F8160}"/>
              </a:ext>
            </a:extLst>
          </p:cNvPr>
          <p:cNvSpPr/>
          <p:nvPr/>
        </p:nvSpPr>
        <p:spPr>
          <a:xfrm>
            <a:off x="3051175" y="2468563"/>
            <a:ext cx="314325" cy="315912"/>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椭圆 23">
            <a:extLst>
              <a:ext uri="{FF2B5EF4-FFF2-40B4-BE49-F238E27FC236}">
                <a16:creationId xmlns:a16="http://schemas.microsoft.com/office/drawing/2014/main" id="{C51A6808-9688-4917-B913-27016B62681C}"/>
              </a:ext>
            </a:extLst>
          </p:cNvPr>
          <p:cNvSpPr/>
          <p:nvPr/>
        </p:nvSpPr>
        <p:spPr>
          <a:xfrm>
            <a:off x="1168400" y="4591050"/>
            <a:ext cx="571500" cy="569913"/>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椭圆 25">
            <a:extLst>
              <a:ext uri="{FF2B5EF4-FFF2-40B4-BE49-F238E27FC236}">
                <a16:creationId xmlns:a16="http://schemas.microsoft.com/office/drawing/2014/main" id="{4A6EF7A1-8895-4102-91A2-957E03A62F93}"/>
              </a:ext>
            </a:extLst>
          </p:cNvPr>
          <p:cNvSpPr/>
          <p:nvPr/>
        </p:nvSpPr>
        <p:spPr>
          <a:xfrm>
            <a:off x="4006850" y="2786063"/>
            <a:ext cx="317500" cy="315912"/>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椭圆 26">
            <a:extLst>
              <a:ext uri="{FF2B5EF4-FFF2-40B4-BE49-F238E27FC236}">
                <a16:creationId xmlns:a16="http://schemas.microsoft.com/office/drawing/2014/main" id="{3B92B569-8682-48C8-A28D-D89C9F28CE84}"/>
              </a:ext>
            </a:extLst>
          </p:cNvPr>
          <p:cNvSpPr/>
          <p:nvPr/>
        </p:nvSpPr>
        <p:spPr>
          <a:xfrm>
            <a:off x="1011238" y="5178425"/>
            <a:ext cx="227012" cy="228600"/>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椭圆 27">
            <a:extLst>
              <a:ext uri="{FF2B5EF4-FFF2-40B4-BE49-F238E27FC236}">
                <a16:creationId xmlns:a16="http://schemas.microsoft.com/office/drawing/2014/main" id="{FD5B4A53-1085-4F3F-B855-FC93E5511C99}"/>
              </a:ext>
            </a:extLst>
          </p:cNvPr>
          <p:cNvSpPr/>
          <p:nvPr/>
        </p:nvSpPr>
        <p:spPr>
          <a:xfrm>
            <a:off x="2668588" y="4941888"/>
            <a:ext cx="228600" cy="227012"/>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任意多边形 11">
            <a:extLst>
              <a:ext uri="{FF2B5EF4-FFF2-40B4-BE49-F238E27FC236}">
                <a16:creationId xmlns:a16="http://schemas.microsoft.com/office/drawing/2014/main" id="{9B296600-CE78-476A-8B3C-E6C7725C5B06}"/>
              </a:ext>
            </a:extLst>
          </p:cNvPr>
          <p:cNvSpPr/>
          <p:nvPr/>
        </p:nvSpPr>
        <p:spPr>
          <a:xfrm>
            <a:off x="4867275" y="2644775"/>
            <a:ext cx="2759075" cy="2759075"/>
          </a:xfrm>
          <a:custGeom>
            <a:avLst/>
            <a:gdLst>
              <a:gd name="connsiteX0" fmla="*/ 0 w 2007640"/>
              <a:gd name="connsiteY0" fmla="*/ 1003820 h 2007640"/>
              <a:gd name="connsiteX1" fmla="*/ 1003820 w 2007640"/>
              <a:gd name="connsiteY1" fmla="*/ 0 h 2007640"/>
              <a:gd name="connsiteX2" fmla="*/ 2007640 w 2007640"/>
              <a:gd name="connsiteY2" fmla="*/ 1003820 h 2007640"/>
              <a:gd name="connsiteX3" fmla="*/ 1003820 w 2007640"/>
              <a:gd name="connsiteY3" fmla="*/ 2007640 h 2007640"/>
              <a:gd name="connsiteX4" fmla="*/ 0 w 2007640"/>
              <a:gd name="connsiteY4" fmla="*/ 1003820 h 2007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640" h="2007640">
                <a:moveTo>
                  <a:pt x="0" y="1003820"/>
                </a:moveTo>
                <a:cubicBezTo>
                  <a:pt x="0" y="449426"/>
                  <a:pt x="449426" y="0"/>
                  <a:pt x="1003820" y="0"/>
                </a:cubicBezTo>
                <a:cubicBezTo>
                  <a:pt x="1558214" y="0"/>
                  <a:pt x="2007640" y="449426"/>
                  <a:pt x="2007640" y="1003820"/>
                </a:cubicBezTo>
                <a:cubicBezTo>
                  <a:pt x="2007640" y="1558214"/>
                  <a:pt x="1558214" y="2007640"/>
                  <a:pt x="1003820" y="2007640"/>
                </a:cubicBezTo>
                <a:cubicBezTo>
                  <a:pt x="449426" y="2007640"/>
                  <a:pt x="0" y="1558214"/>
                  <a:pt x="0" y="1003820"/>
                </a:cubicBezTo>
                <a:close/>
              </a:path>
            </a:pathLst>
          </a:cu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lIns="280346" tIns="236744" rIns="569736" bIns="236744" spcCol="1270" anchor="ctr"/>
          <a:lstStyle/>
          <a:p>
            <a:pPr algn="ctr" defTabSz="1733550" eaLnBrk="1" hangingPunct="1">
              <a:lnSpc>
                <a:spcPct val="90000"/>
              </a:lnSpc>
              <a:spcAft>
                <a:spcPct val="35000"/>
              </a:spcAft>
              <a:buFont typeface="Arial" panose="020B0604020202020204" pitchFamily="34" charset="0"/>
              <a:buNone/>
              <a:defRPr/>
            </a:pPr>
            <a:endParaRPr lang="zh-CN" altLang="en-US" sz="3900" dirty="0"/>
          </a:p>
        </p:txBody>
      </p:sp>
      <p:sp>
        <p:nvSpPr>
          <p:cNvPr id="13" name="任意多边形 12">
            <a:extLst>
              <a:ext uri="{FF2B5EF4-FFF2-40B4-BE49-F238E27FC236}">
                <a16:creationId xmlns:a16="http://schemas.microsoft.com/office/drawing/2014/main" id="{C2ECCDE8-E15C-4EB1-A846-C5DA6285A8D4}"/>
              </a:ext>
            </a:extLst>
          </p:cNvPr>
          <p:cNvSpPr/>
          <p:nvPr/>
        </p:nvSpPr>
        <p:spPr>
          <a:xfrm>
            <a:off x="6469063" y="2990850"/>
            <a:ext cx="2089150" cy="2192338"/>
          </a:xfrm>
          <a:custGeom>
            <a:avLst/>
            <a:gdLst>
              <a:gd name="connsiteX0" fmla="*/ 0 w 2007640"/>
              <a:gd name="connsiteY0" fmla="*/ 1003820 h 2007640"/>
              <a:gd name="connsiteX1" fmla="*/ 1003820 w 2007640"/>
              <a:gd name="connsiteY1" fmla="*/ 0 h 2007640"/>
              <a:gd name="connsiteX2" fmla="*/ 2007640 w 2007640"/>
              <a:gd name="connsiteY2" fmla="*/ 1003820 h 2007640"/>
              <a:gd name="connsiteX3" fmla="*/ 1003820 w 2007640"/>
              <a:gd name="connsiteY3" fmla="*/ 2007640 h 2007640"/>
              <a:gd name="connsiteX4" fmla="*/ 0 w 2007640"/>
              <a:gd name="connsiteY4" fmla="*/ 1003820 h 2007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640" h="2007640">
                <a:moveTo>
                  <a:pt x="0" y="1003820"/>
                </a:moveTo>
                <a:cubicBezTo>
                  <a:pt x="0" y="449426"/>
                  <a:pt x="449426" y="0"/>
                  <a:pt x="1003820" y="0"/>
                </a:cubicBezTo>
                <a:cubicBezTo>
                  <a:pt x="1558214" y="0"/>
                  <a:pt x="2007640" y="449426"/>
                  <a:pt x="2007640" y="1003820"/>
                </a:cubicBezTo>
                <a:cubicBezTo>
                  <a:pt x="2007640" y="1558214"/>
                  <a:pt x="1558214" y="2007640"/>
                  <a:pt x="1003820" y="2007640"/>
                </a:cubicBezTo>
                <a:cubicBezTo>
                  <a:pt x="449426" y="2007640"/>
                  <a:pt x="0" y="1558214"/>
                  <a:pt x="0" y="1003820"/>
                </a:cubicBezTo>
                <a:close/>
              </a:path>
            </a:pathLst>
          </a:cu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lIns="569736" tIns="236744" rIns="280346" bIns="236744" spcCol="1270" anchor="ctr"/>
          <a:lstStyle/>
          <a:p>
            <a:pPr defTabSz="914400" eaLnBrk="1" hangingPunct="1">
              <a:buFont typeface="Arial" panose="020B0604020202020204" pitchFamily="34" charset="0"/>
              <a:buNone/>
              <a:defRPr/>
            </a:pPr>
            <a:endParaRPr lang="zh-CN" altLang="en-US" dirty="0">
              <a:solidFill>
                <a:schemeClr val="bg1"/>
              </a:solidFill>
            </a:endParaRPr>
          </a:p>
        </p:txBody>
      </p:sp>
      <p:sp>
        <p:nvSpPr>
          <p:cNvPr id="25" name="任意多边形 24">
            <a:extLst>
              <a:ext uri="{FF2B5EF4-FFF2-40B4-BE49-F238E27FC236}">
                <a16:creationId xmlns:a16="http://schemas.microsoft.com/office/drawing/2014/main" id="{CC53FF98-AE11-4EAE-AC2B-B33B9CF1C892}"/>
              </a:ext>
            </a:extLst>
          </p:cNvPr>
          <p:cNvSpPr/>
          <p:nvPr/>
        </p:nvSpPr>
        <p:spPr>
          <a:xfrm>
            <a:off x="5383213" y="3176588"/>
            <a:ext cx="1154112" cy="1154112"/>
          </a:xfrm>
          <a:custGeom>
            <a:avLst/>
            <a:gdLst>
              <a:gd name="connsiteX0" fmla="*/ 0 w 839443"/>
              <a:gd name="connsiteY0" fmla="*/ 419588 h 839175"/>
              <a:gd name="connsiteX1" fmla="*/ 419722 w 839443"/>
              <a:gd name="connsiteY1" fmla="*/ 0 h 839175"/>
              <a:gd name="connsiteX2" fmla="*/ 839444 w 839443"/>
              <a:gd name="connsiteY2" fmla="*/ 419588 h 839175"/>
              <a:gd name="connsiteX3" fmla="*/ 419722 w 839443"/>
              <a:gd name="connsiteY3" fmla="*/ 839176 h 839175"/>
              <a:gd name="connsiteX4" fmla="*/ 0 w 839443"/>
              <a:gd name="connsiteY4" fmla="*/ 419588 h 83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43" h="839175">
                <a:moveTo>
                  <a:pt x="0" y="419588"/>
                </a:moveTo>
                <a:cubicBezTo>
                  <a:pt x="0" y="187856"/>
                  <a:pt x="187916" y="0"/>
                  <a:pt x="419722" y="0"/>
                </a:cubicBezTo>
                <a:cubicBezTo>
                  <a:pt x="651528" y="0"/>
                  <a:pt x="839444" y="187856"/>
                  <a:pt x="839444" y="419588"/>
                </a:cubicBezTo>
                <a:cubicBezTo>
                  <a:pt x="839444" y="651320"/>
                  <a:pt x="651528" y="839176"/>
                  <a:pt x="419722" y="839176"/>
                </a:cubicBezTo>
                <a:cubicBezTo>
                  <a:pt x="187916" y="839176"/>
                  <a:pt x="0" y="651320"/>
                  <a:pt x="0" y="419588"/>
                </a:cubicBezTo>
                <a:close/>
              </a:path>
            </a:pathLst>
          </a:cu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3894" tIns="183854" rIns="183894" bIns="183854" spcCol="1270" anchor="ctr"/>
          <a:lstStyle/>
          <a:p>
            <a:pPr algn="ctr" defTabSz="711200" eaLnBrk="1" hangingPunct="1">
              <a:lnSpc>
                <a:spcPct val="90000"/>
              </a:lnSpc>
              <a:spcAft>
                <a:spcPct val="35000"/>
              </a:spcAft>
              <a:buFont typeface="Arial" panose="020B0604020202020204" pitchFamily="34" charset="0"/>
              <a:buNone/>
              <a:defRPr/>
            </a:pPr>
            <a:r>
              <a:rPr lang="zh-CN" altLang="en-US" sz="1600" dirty="0">
                <a:solidFill>
                  <a:srgbClr val="FF0000"/>
                </a:solidFill>
              </a:rPr>
              <a:t>新事物与旧事物关系</a:t>
            </a:r>
          </a:p>
        </p:txBody>
      </p:sp>
      <p:sp>
        <p:nvSpPr>
          <p:cNvPr id="30" name="椭圆 29">
            <a:extLst>
              <a:ext uri="{FF2B5EF4-FFF2-40B4-BE49-F238E27FC236}">
                <a16:creationId xmlns:a16="http://schemas.microsoft.com/office/drawing/2014/main" id="{CA50320E-2D92-4EB3-AC61-E51A78F9BC71}"/>
              </a:ext>
            </a:extLst>
          </p:cNvPr>
          <p:cNvSpPr/>
          <p:nvPr/>
        </p:nvSpPr>
        <p:spPr>
          <a:xfrm>
            <a:off x="5157788" y="4379913"/>
            <a:ext cx="571500" cy="571500"/>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椭圆 30">
            <a:extLst>
              <a:ext uri="{FF2B5EF4-FFF2-40B4-BE49-F238E27FC236}">
                <a16:creationId xmlns:a16="http://schemas.microsoft.com/office/drawing/2014/main" id="{0C474D75-D98B-48F2-B691-0F0932A4701D}"/>
              </a:ext>
            </a:extLst>
          </p:cNvPr>
          <p:cNvSpPr/>
          <p:nvPr/>
        </p:nvSpPr>
        <p:spPr>
          <a:xfrm>
            <a:off x="5827713" y="4751388"/>
            <a:ext cx="315912" cy="314325"/>
          </a:xfrm>
          <a:prstGeom prst="ellipse">
            <a:avLst/>
          </a:prstGeom>
          <a:solidFill>
            <a:schemeClr val="accent4">
              <a:lumMod val="40000"/>
              <a:lumOff val="60000"/>
            </a:schemeClr>
          </a:solidFill>
          <a:ln>
            <a:solidFill>
              <a:schemeClr val="bg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101" name="文本框 32768">
            <a:extLst>
              <a:ext uri="{FF2B5EF4-FFF2-40B4-BE49-F238E27FC236}">
                <a16:creationId xmlns:a16="http://schemas.microsoft.com/office/drawing/2014/main" id="{D8A78221-DAF0-472B-9FC0-24A978901B45}"/>
              </a:ext>
            </a:extLst>
          </p:cNvPr>
          <p:cNvSpPr txBox="1">
            <a:spLocks noChangeArrowheads="1"/>
          </p:cNvSpPr>
          <p:nvPr/>
        </p:nvSpPr>
        <p:spPr bwMode="auto">
          <a:xfrm>
            <a:off x="6656140" y="3394521"/>
            <a:ext cx="17573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zh-CN" altLang="en-US" sz="1200" dirty="0">
                <a:latin typeface="微软雅黑" panose="020B0503020204020204" pitchFamily="34" charset="-122"/>
              </a:rPr>
              <a:t>在旧事物的“母体”中孕育成熟的，既否定了旧事物中消极腐朽的东西，又保留了旧事物中合理的、适应新条件的因素，并添加了旧事物所不能容纳的新内容。</a:t>
            </a:r>
            <a:endParaRPr lang="zh-CN" altLang="en-US" sz="1000" dirty="0">
              <a:solidFill>
                <a:srgbClr val="FFFFFF"/>
              </a:solidFill>
              <a:latin typeface="楷体_GB2312" pitchFamily="49" charset="-122"/>
              <a:ea typeface="楷体_GB2312" pitchFamily="49" charset="-122"/>
            </a:endParaRPr>
          </a:p>
        </p:txBody>
      </p:sp>
      <p:sp>
        <p:nvSpPr>
          <p:cNvPr id="46102" name="Text Box 5">
            <a:extLst>
              <a:ext uri="{FF2B5EF4-FFF2-40B4-BE49-F238E27FC236}">
                <a16:creationId xmlns:a16="http://schemas.microsoft.com/office/drawing/2014/main" id="{2C142D09-C104-49B7-9E3E-35F7B55EDF69}"/>
              </a:ext>
            </a:extLst>
          </p:cNvPr>
          <p:cNvSpPr txBox="1">
            <a:spLocks noChangeArrowheads="1"/>
          </p:cNvSpPr>
          <p:nvPr/>
        </p:nvSpPr>
        <p:spPr bwMode="auto">
          <a:xfrm>
            <a:off x="5537200" y="5603875"/>
            <a:ext cx="208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buFont typeface="Arial" panose="020B0604020202020204" pitchFamily="34" charset="0"/>
              <a:buNone/>
            </a:pPr>
            <a:r>
              <a:rPr lang="zh-CN" altLang="en-US" sz="2400">
                <a:solidFill>
                  <a:srgbClr val="993300"/>
                </a:solidFill>
                <a:latin typeface="微软雅黑" panose="020B0503020204020204" pitchFamily="34" charset="-122"/>
                <a:sym typeface="楷体" panose="02010609060101010101" pitchFamily="49" charset="-122"/>
              </a:rPr>
              <a:t>“扬弃”</a:t>
            </a:r>
            <a:endParaRPr lang="en-US" altLang="zh-CN" sz="2400">
              <a:solidFill>
                <a:srgbClr val="993300"/>
              </a:solidFill>
              <a:latin typeface="微软雅黑" panose="020B0503020204020204" pitchFamily="34" charset="-122"/>
              <a:sym typeface="楷体" panose="02010609060101010101" pitchFamily="49" charset="-122"/>
            </a:endParaRPr>
          </a:p>
        </p:txBody>
      </p:sp>
      <p:sp>
        <p:nvSpPr>
          <p:cNvPr id="29" name="文本框 28">
            <a:extLst>
              <a:ext uri="{FF2B5EF4-FFF2-40B4-BE49-F238E27FC236}">
                <a16:creationId xmlns:a16="http://schemas.microsoft.com/office/drawing/2014/main" id="{B86309ED-DEE5-408D-BF9B-F93438157268}"/>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748835B0-DADF-4149-807A-5A511E09AA96}"/>
              </a:ext>
            </a:extLst>
          </p:cNvPr>
          <p:cNvSpPr/>
          <p:nvPr/>
        </p:nvSpPr>
        <p:spPr bwMode="auto">
          <a:xfrm>
            <a:off x="419100" y="1508125"/>
            <a:ext cx="44275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事物变化发展的方法论意义</a:t>
            </a:r>
          </a:p>
        </p:txBody>
      </p:sp>
      <p:grpSp>
        <p:nvGrpSpPr>
          <p:cNvPr id="47107" name="组合 2">
            <a:extLst>
              <a:ext uri="{FF2B5EF4-FFF2-40B4-BE49-F238E27FC236}">
                <a16:creationId xmlns:a16="http://schemas.microsoft.com/office/drawing/2014/main" id="{5B0B1B29-77FA-4420-984B-07043FA49FFE}"/>
              </a:ext>
            </a:extLst>
          </p:cNvPr>
          <p:cNvGrpSpPr>
            <a:grpSpLocks/>
          </p:cNvGrpSpPr>
          <p:nvPr/>
        </p:nvGrpSpPr>
        <p:grpSpPr bwMode="auto">
          <a:xfrm>
            <a:off x="669925" y="3722688"/>
            <a:ext cx="7804150" cy="2232025"/>
            <a:chOff x="621568" y="3860800"/>
            <a:chExt cx="7804739" cy="2232029"/>
          </a:xfrm>
        </p:grpSpPr>
        <p:sp>
          <p:nvSpPr>
            <p:cNvPr id="30" name="L 形 29">
              <a:extLst>
                <a:ext uri="{FF2B5EF4-FFF2-40B4-BE49-F238E27FC236}">
                  <a16:creationId xmlns:a16="http://schemas.microsoft.com/office/drawing/2014/main" id="{B1533445-C203-4CE8-9F6A-9254E4B940AB}"/>
                </a:ext>
              </a:extLst>
            </p:cNvPr>
            <p:cNvSpPr/>
            <p:nvPr/>
          </p:nvSpPr>
          <p:spPr>
            <a:xfrm rot="5400000">
              <a:off x="964513" y="4611644"/>
              <a:ext cx="517526" cy="1203416"/>
            </a:xfrm>
            <a:prstGeom prst="corner">
              <a:avLst>
                <a:gd name="adj1" fmla="val 16120"/>
                <a:gd name="adj2" fmla="val 1611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任意多边形 30">
              <a:extLst>
                <a:ext uri="{FF2B5EF4-FFF2-40B4-BE49-F238E27FC236}">
                  <a16:creationId xmlns:a16="http://schemas.microsoft.com/office/drawing/2014/main" id="{B425194F-625F-456E-AACE-194588C8B926}"/>
                </a:ext>
              </a:extLst>
            </p:cNvPr>
            <p:cNvSpPr/>
            <p:nvPr/>
          </p:nvSpPr>
          <p:spPr>
            <a:xfrm>
              <a:off x="707299" y="5040314"/>
              <a:ext cx="984324" cy="1052515"/>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spcCol="1270"/>
            <a:lstStyle/>
            <a:p>
              <a:pPr defTabSz="800100" eaLnBrk="1" hangingPunct="1">
                <a:lnSpc>
                  <a:spcPct val="90000"/>
                </a:lnSpc>
                <a:spcBef>
                  <a:spcPct val="50000"/>
                </a:spcBef>
                <a:spcAft>
                  <a:spcPct val="35000"/>
                </a:spcAft>
                <a:buFont typeface="Arial" panose="020B0604020202020204" pitchFamily="34" charset="0"/>
                <a:buNone/>
                <a:defRPr/>
              </a:pPr>
              <a:r>
                <a:rPr lang="zh-CN" altLang="en-US" sz="2800" b="1" noProof="1">
                  <a:solidFill>
                    <a:srgbClr val="014D23"/>
                  </a:solidFill>
                  <a:sym typeface="+mn-ea"/>
                </a:rPr>
                <a:t>原始社会</a:t>
              </a:r>
            </a:p>
          </p:txBody>
        </p:sp>
        <p:sp>
          <p:nvSpPr>
            <p:cNvPr id="32768" name="等腰三角形 32767">
              <a:extLst>
                <a:ext uri="{FF2B5EF4-FFF2-40B4-BE49-F238E27FC236}">
                  <a16:creationId xmlns:a16="http://schemas.microsoft.com/office/drawing/2014/main" id="{9DA40F8A-501B-4067-8974-235B9747629C}"/>
                </a:ext>
              </a:extLst>
            </p:cNvPr>
            <p:cNvSpPr/>
            <p:nvPr/>
          </p:nvSpPr>
          <p:spPr>
            <a:xfrm>
              <a:off x="1651934" y="4718052"/>
              <a:ext cx="147648" cy="147637"/>
            </a:xfrm>
            <a:prstGeom prst="triangle">
              <a:avLst>
                <a:gd name="adj" fmla="val 10000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769" name="L 形 32768">
              <a:extLst>
                <a:ext uri="{FF2B5EF4-FFF2-40B4-BE49-F238E27FC236}">
                  <a16:creationId xmlns:a16="http://schemas.microsoft.com/office/drawing/2014/main" id="{29062704-054F-4BD7-A204-A7B41052DCD7}"/>
                </a:ext>
              </a:extLst>
            </p:cNvPr>
            <p:cNvSpPr/>
            <p:nvPr/>
          </p:nvSpPr>
          <p:spPr>
            <a:xfrm rot="5400000">
              <a:off x="2544989" y="4377488"/>
              <a:ext cx="519113" cy="1200241"/>
            </a:xfrm>
            <a:prstGeom prst="corner">
              <a:avLst>
                <a:gd name="adj1" fmla="val 16120"/>
                <a:gd name="adj2" fmla="val 1611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770" name="任意多边形 32769">
              <a:extLst>
                <a:ext uri="{FF2B5EF4-FFF2-40B4-BE49-F238E27FC236}">
                  <a16:creationId xmlns:a16="http://schemas.microsoft.com/office/drawing/2014/main" id="{D04DD010-0E61-460B-AC65-6B54EC07C5A4}"/>
                </a:ext>
              </a:extLst>
            </p:cNvPr>
            <p:cNvSpPr/>
            <p:nvPr/>
          </p:nvSpPr>
          <p:spPr>
            <a:xfrm>
              <a:off x="2290157" y="4803777"/>
              <a:ext cx="982736" cy="1052514"/>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spcCol="1270"/>
            <a:lstStyle/>
            <a:p>
              <a:pPr defTabSz="800100" eaLnBrk="1" hangingPunct="1">
                <a:lnSpc>
                  <a:spcPct val="90000"/>
                </a:lnSpc>
                <a:spcBef>
                  <a:spcPct val="50000"/>
                </a:spcBef>
                <a:spcAft>
                  <a:spcPct val="35000"/>
                </a:spcAft>
                <a:buFont typeface="Arial" panose="020B0604020202020204" pitchFamily="34" charset="0"/>
                <a:buNone/>
                <a:defRPr/>
              </a:pPr>
              <a:r>
                <a:rPr lang="zh-CN" altLang="en-US" sz="2800" b="1" noProof="1">
                  <a:solidFill>
                    <a:srgbClr val="014D23"/>
                  </a:solidFill>
                  <a:sym typeface="+mn-ea"/>
                </a:rPr>
                <a:t>奴隶社会</a:t>
              </a:r>
            </a:p>
          </p:txBody>
        </p:sp>
        <p:sp>
          <p:nvSpPr>
            <p:cNvPr id="32771" name="等腰三角形 32770">
              <a:extLst>
                <a:ext uri="{FF2B5EF4-FFF2-40B4-BE49-F238E27FC236}">
                  <a16:creationId xmlns:a16="http://schemas.microsoft.com/office/drawing/2014/main" id="{7C333628-8BFF-491F-8FEC-CE49E05A0E42}"/>
                </a:ext>
              </a:extLst>
            </p:cNvPr>
            <p:cNvSpPr/>
            <p:nvPr/>
          </p:nvSpPr>
          <p:spPr>
            <a:xfrm>
              <a:off x="3218914" y="4483101"/>
              <a:ext cx="146061" cy="146050"/>
            </a:xfrm>
            <a:prstGeom prst="triangle">
              <a:avLst>
                <a:gd name="adj" fmla="val 10000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772" name="L 形 32771">
              <a:extLst>
                <a:ext uri="{FF2B5EF4-FFF2-40B4-BE49-F238E27FC236}">
                  <a16:creationId xmlns:a16="http://schemas.microsoft.com/office/drawing/2014/main" id="{90A8DBBA-DA65-49F9-8319-26933E98C15E}"/>
                </a:ext>
              </a:extLst>
            </p:cNvPr>
            <p:cNvSpPr/>
            <p:nvPr/>
          </p:nvSpPr>
          <p:spPr>
            <a:xfrm rot="5400000">
              <a:off x="4035764" y="4139362"/>
              <a:ext cx="519114" cy="1203416"/>
            </a:xfrm>
            <a:prstGeom prst="corner">
              <a:avLst>
                <a:gd name="adj1" fmla="val 16120"/>
                <a:gd name="adj2" fmla="val 1611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774" name="任意多边形 32773">
              <a:extLst>
                <a:ext uri="{FF2B5EF4-FFF2-40B4-BE49-F238E27FC236}">
                  <a16:creationId xmlns:a16="http://schemas.microsoft.com/office/drawing/2014/main" id="{70096E7C-E5F9-40BD-951A-9D7225509868}"/>
                </a:ext>
              </a:extLst>
            </p:cNvPr>
            <p:cNvSpPr/>
            <p:nvPr/>
          </p:nvSpPr>
          <p:spPr>
            <a:xfrm>
              <a:off x="3779344" y="4567238"/>
              <a:ext cx="982736" cy="1525591"/>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spcCol="1270"/>
            <a:lstStyle/>
            <a:p>
              <a:pPr defTabSz="800100" eaLnBrk="1" hangingPunct="1">
                <a:lnSpc>
                  <a:spcPct val="90000"/>
                </a:lnSpc>
                <a:spcBef>
                  <a:spcPct val="50000"/>
                </a:spcBef>
                <a:spcAft>
                  <a:spcPct val="35000"/>
                </a:spcAft>
                <a:buFont typeface="Arial" panose="020B0604020202020204" pitchFamily="34" charset="0"/>
                <a:buNone/>
                <a:defRPr/>
              </a:pPr>
              <a:r>
                <a:rPr lang="zh-CN" altLang="en-US" sz="2800" b="1" noProof="1">
                  <a:solidFill>
                    <a:srgbClr val="014D23"/>
                  </a:solidFill>
                  <a:sym typeface="+mn-ea"/>
                </a:rPr>
                <a:t>封建社会</a:t>
              </a:r>
            </a:p>
          </p:txBody>
        </p:sp>
        <p:sp>
          <p:nvSpPr>
            <p:cNvPr id="43" name="等腰三角形 42">
              <a:extLst>
                <a:ext uri="{FF2B5EF4-FFF2-40B4-BE49-F238E27FC236}">
                  <a16:creationId xmlns:a16="http://schemas.microsoft.com/office/drawing/2014/main" id="{642FF4FD-5711-42C2-82F5-C7B090522E9E}"/>
                </a:ext>
              </a:extLst>
            </p:cNvPr>
            <p:cNvSpPr/>
            <p:nvPr/>
          </p:nvSpPr>
          <p:spPr>
            <a:xfrm>
              <a:off x="4731916" y="4186238"/>
              <a:ext cx="147648" cy="146050"/>
            </a:xfrm>
            <a:prstGeom prst="triangle">
              <a:avLst>
                <a:gd name="adj" fmla="val 10000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L 形 43">
              <a:extLst>
                <a:ext uri="{FF2B5EF4-FFF2-40B4-BE49-F238E27FC236}">
                  <a16:creationId xmlns:a16="http://schemas.microsoft.com/office/drawing/2014/main" id="{F1FC51BF-B293-44AB-80B3-0E224BBDD229}"/>
                </a:ext>
              </a:extLst>
            </p:cNvPr>
            <p:cNvSpPr/>
            <p:nvPr/>
          </p:nvSpPr>
          <p:spPr>
            <a:xfrm rot="5400000">
              <a:off x="5540033" y="3844881"/>
              <a:ext cx="517526" cy="1200241"/>
            </a:xfrm>
            <a:prstGeom prst="corner">
              <a:avLst>
                <a:gd name="adj1" fmla="val 16120"/>
                <a:gd name="adj2" fmla="val 1611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任意多边形 44">
              <a:extLst>
                <a:ext uri="{FF2B5EF4-FFF2-40B4-BE49-F238E27FC236}">
                  <a16:creationId xmlns:a16="http://schemas.microsoft.com/office/drawing/2014/main" id="{0432BB92-FA56-4B40-A113-AEFFB889B8CD}"/>
                </a:ext>
              </a:extLst>
            </p:cNvPr>
            <p:cNvSpPr/>
            <p:nvPr/>
          </p:nvSpPr>
          <p:spPr>
            <a:xfrm>
              <a:off x="5284408" y="4271963"/>
              <a:ext cx="1205003" cy="1525591"/>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spcCol="1270"/>
            <a:lstStyle/>
            <a:p>
              <a:pPr defTabSz="800100" eaLnBrk="1" hangingPunct="1">
                <a:lnSpc>
                  <a:spcPct val="90000"/>
                </a:lnSpc>
                <a:spcBef>
                  <a:spcPct val="50000"/>
                </a:spcBef>
                <a:spcAft>
                  <a:spcPct val="35000"/>
                </a:spcAft>
                <a:buFont typeface="Arial" panose="020B0604020202020204" pitchFamily="34" charset="0"/>
                <a:buNone/>
                <a:defRPr/>
              </a:pPr>
              <a:r>
                <a:rPr lang="zh-CN" altLang="en-US" sz="2800" b="1" noProof="1">
                  <a:solidFill>
                    <a:srgbClr val="014D23"/>
                  </a:solidFill>
                  <a:sym typeface="+mn-ea"/>
                </a:rPr>
                <a:t>资本主义社会</a:t>
              </a:r>
            </a:p>
          </p:txBody>
        </p:sp>
        <p:sp>
          <p:nvSpPr>
            <p:cNvPr id="46" name="等腰三角形 45">
              <a:extLst>
                <a:ext uri="{FF2B5EF4-FFF2-40B4-BE49-F238E27FC236}">
                  <a16:creationId xmlns:a16="http://schemas.microsoft.com/office/drawing/2014/main" id="{54A17D43-EB01-487A-A624-3EA79C3B0DA4}"/>
                </a:ext>
              </a:extLst>
            </p:cNvPr>
            <p:cNvSpPr/>
            <p:nvPr/>
          </p:nvSpPr>
          <p:spPr>
            <a:xfrm>
              <a:off x="6190938" y="3860800"/>
              <a:ext cx="147649" cy="147637"/>
            </a:xfrm>
            <a:prstGeom prst="triangle">
              <a:avLst>
                <a:gd name="adj" fmla="val 10000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L 形 46">
              <a:extLst>
                <a:ext uri="{FF2B5EF4-FFF2-40B4-BE49-F238E27FC236}">
                  <a16:creationId xmlns:a16="http://schemas.microsoft.com/office/drawing/2014/main" id="{7DE9D429-8427-46A7-85EC-4413B8C4D4D1}"/>
                </a:ext>
              </a:extLst>
            </p:cNvPr>
            <p:cNvSpPr/>
            <p:nvPr/>
          </p:nvSpPr>
          <p:spPr>
            <a:xfrm rot="5400000">
              <a:off x="7349921" y="3303526"/>
              <a:ext cx="519113" cy="1633660"/>
            </a:xfrm>
            <a:prstGeom prst="corner">
              <a:avLst>
                <a:gd name="adj1" fmla="val 16120"/>
                <a:gd name="adj2" fmla="val 16110"/>
              </a:avLst>
            </a:prstGeom>
            <a:solidFill>
              <a:schemeClr val="accent4">
                <a:lumMod val="60000"/>
                <a:lumOff val="4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任意多边形 47">
              <a:extLst>
                <a:ext uri="{FF2B5EF4-FFF2-40B4-BE49-F238E27FC236}">
                  <a16:creationId xmlns:a16="http://schemas.microsoft.com/office/drawing/2014/main" id="{CC587BC9-870A-4278-9800-F073BF99696B}"/>
                </a:ext>
              </a:extLst>
            </p:cNvPr>
            <p:cNvSpPr/>
            <p:nvPr/>
          </p:nvSpPr>
          <p:spPr>
            <a:xfrm>
              <a:off x="6968872" y="3946525"/>
              <a:ext cx="1376467" cy="1525590"/>
            </a:xfrm>
            <a:custGeom>
              <a:avLst/>
              <a:gdLst>
                <a:gd name="connsiteX0" fmla="*/ 0 w 778850"/>
                <a:gd name="connsiteY0" fmla="*/ 0 h 682707"/>
                <a:gd name="connsiteX1" fmla="*/ 778850 w 778850"/>
                <a:gd name="connsiteY1" fmla="*/ 0 h 682707"/>
                <a:gd name="connsiteX2" fmla="*/ 778850 w 778850"/>
                <a:gd name="connsiteY2" fmla="*/ 682707 h 682707"/>
                <a:gd name="connsiteX3" fmla="*/ 0 w 778850"/>
                <a:gd name="connsiteY3" fmla="*/ 682707 h 682707"/>
                <a:gd name="connsiteX4" fmla="*/ 0 w 778850"/>
                <a:gd name="connsiteY4" fmla="*/ 0 h 68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850" h="682707">
                  <a:moveTo>
                    <a:pt x="0" y="0"/>
                  </a:moveTo>
                  <a:lnTo>
                    <a:pt x="778850" y="0"/>
                  </a:lnTo>
                  <a:lnTo>
                    <a:pt x="778850" y="682707"/>
                  </a:lnTo>
                  <a:lnTo>
                    <a:pt x="0" y="682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8580" tIns="68580" rIns="68580" bIns="68580" spcCol="1270"/>
            <a:lstStyle/>
            <a:p>
              <a:pPr defTabSz="800100" eaLnBrk="1" hangingPunct="1">
                <a:lnSpc>
                  <a:spcPct val="90000"/>
                </a:lnSpc>
                <a:spcBef>
                  <a:spcPct val="50000"/>
                </a:spcBef>
                <a:spcAft>
                  <a:spcPct val="35000"/>
                </a:spcAft>
                <a:buFont typeface="Arial" panose="020B0604020202020204" pitchFamily="34" charset="0"/>
                <a:buNone/>
                <a:defRPr/>
              </a:pPr>
              <a:r>
                <a:rPr lang="zh-CN" altLang="en-US" sz="2800" b="1" noProof="1">
                  <a:solidFill>
                    <a:srgbClr val="014D23"/>
                  </a:solidFill>
                  <a:sym typeface="+mn-ea"/>
                </a:rPr>
                <a:t>社会主义和共产主义社会</a:t>
              </a:r>
            </a:p>
          </p:txBody>
        </p:sp>
      </p:grpSp>
      <p:sp>
        <p:nvSpPr>
          <p:cNvPr id="20" name="文本框 19">
            <a:extLst>
              <a:ext uri="{FF2B5EF4-FFF2-40B4-BE49-F238E27FC236}">
                <a16:creationId xmlns:a16="http://schemas.microsoft.com/office/drawing/2014/main" id="{07706198-66F3-4F03-ABB8-DA3C7C9A79E5}"/>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一、联系和发展的普遍性</a:t>
            </a:r>
          </a:p>
        </p:txBody>
      </p:sp>
      <p:sp>
        <p:nvSpPr>
          <p:cNvPr id="47109" name="文本框 1">
            <a:extLst>
              <a:ext uri="{FF2B5EF4-FFF2-40B4-BE49-F238E27FC236}">
                <a16:creationId xmlns:a16="http://schemas.microsoft.com/office/drawing/2014/main" id="{EE14F45F-4ED5-4A38-9226-B2703A0F06C1}"/>
              </a:ext>
            </a:extLst>
          </p:cNvPr>
          <p:cNvSpPr txBox="1">
            <a:spLocks noChangeArrowheads="1"/>
          </p:cNvSpPr>
          <p:nvPr/>
        </p:nvSpPr>
        <p:spPr bwMode="auto">
          <a:xfrm>
            <a:off x="714375" y="2835275"/>
            <a:ext cx="77152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dirty="0"/>
              <a:t>历史地看问题；与时俱进勇于创新，反对因循守旧。</a:t>
            </a:r>
          </a:p>
        </p:txBody>
      </p:sp>
      <p:sp>
        <p:nvSpPr>
          <p:cNvPr id="2" name="文本框 1">
            <a:extLst>
              <a:ext uri="{FF2B5EF4-FFF2-40B4-BE49-F238E27FC236}">
                <a16:creationId xmlns:a16="http://schemas.microsoft.com/office/drawing/2014/main" id="{9AB8E5B1-DFDA-496F-9892-3A5C12FA18C4}"/>
              </a:ext>
            </a:extLst>
          </p:cNvPr>
          <p:cNvSpPr txBox="1"/>
          <p:nvPr/>
        </p:nvSpPr>
        <p:spPr bwMode="auto">
          <a:xfrm>
            <a:off x="1774031" y="6015617"/>
            <a:ext cx="6214640" cy="497316"/>
          </a:xfrm>
          <a:prstGeom prst="rect">
            <a:avLst/>
          </a:prstGeom>
          <a:noFill/>
          <a:ln>
            <a:noFill/>
          </a:ln>
        </p:spPr>
        <p:txBody>
          <a:bodyPr wrap="square" rtlCol="0">
            <a:spAutoFit/>
          </a:bodyPr>
          <a:lstStyle/>
          <a:p>
            <a:pPr algn="just">
              <a:lnSpc>
                <a:spcPct val="120000"/>
              </a:lnSpc>
              <a:spcBef>
                <a:spcPts val="1400"/>
              </a:spcBef>
            </a:pPr>
            <a:r>
              <a:rPr lang="zh-CN" altLang="en-US" sz="2400" dirty="0"/>
              <a:t>现代化进程：创新驱动、全面深化改革</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232DFAC2-D6D4-458C-A60B-BE391D66B07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4" name="等腰三角形 3">
            <a:extLst>
              <a:ext uri="{FF2B5EF4-FFF2-40B4-BE49-F238E27FC236}">
                <a16:creationId xmlns:a16="http://schemas.microsoft.com/office/drawing/2014/main" id="{50E1F161-65DE-47C9-9254-9E1FCCB91DDE}"/>
              </a:ext>
            </a:extLst>
          </p:cNvPr>
          <p:cNvSpPr/>
          <p:nvPr/>
        </p:nvSpPr>
        <p:spPr>
          <a:xfrm>
            <a:off x="71438" y="1941513"/>
            <a:ext cx="3811587" cy="3813175"/>
          </a:xfrm>
          <a:prstGeom prst="triangle">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04000" tIns="0" rIns="792000"/>
          <a:lstStyle/>
          <a:p>
            <a:pPr defTabSz="914400" eaLnBrk="1" hangingPunct="1">
              <a:buFont typeface="Arial" panose="020B0604020202020204" pitchFamily="34" charset="0"/>
              <a:buNone/>
              <a:defRPr/>
            </a:pPr>
            <a:endParaRPr lang="zh-CN" altLang="en-US" dirty="0">
              <a:solidFill>
                <a:schemeClr val="bg1"/>
              </a:solidFill>
              <a:latin typeface="黑体" panose="02010609060101010101" pitchFamily="49" charset="-122"/>
              <a:ea typeface="黑体" panose="02010609060101010101" pitchFamily="49" charset="-122"/>
            </a:endParaRPr>
          </a:p>
        </p:txBody>
      </p:sp>
      <p:sp>
        <p:nvSpPr>
          <p:cNvPr id="6" name="任意多边形 5">
            <a:extLst>
              <a:ext uri="{FF2B5EF4-FFF2-40B4-BE49-F238E27FC236}">
                <a16:creationId xmlns:a16="http://schemas.microsoft.com/office/drawing/2014/main" id="{70EF577D-E305-45D8-8E87-C0821A2B4748}"/>
              </a:ext>
            </a:extLst>
          </p:cNvPr>
          <p:cNvSpPr/>
          <p:nvPr/>
        </p:nvSpPr>
        <p:spPr>
          <a:xfrm>
            <a:off x="2230438" y="3246438"/>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chemeClr val="accent6">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ym typeface="+mn-ea"/>
              </a:rPr>
              <a:t>量变质变规律</a:t>
            </a:r>
          </a:p>
        </p:txBody>
      </p:sp>
      <p:sp>
        <p:nvSpPr>
          <p:cNvPr id="7" name="任意多边形 6">
            <a:extLst>
              <a:ext uri="{FF2B5EF4-FFF2-40B4-BE49-F238E27FC236}">
                <a16:creationId xmlns:a16="http://schemas.microsoft.com/office/drawing/2014/main" id="{C8119187-F9A4-42E5-8352-0F922D713920}"/>
              </a:ext>
            </a:extLst>
          </p:cNvPr>
          <p:cNvSpPr/>
          <p:nvPr/>
        </p:nvSpPr>
        <p:spPr>
          <a:xfrm>
            <a:off x="2230438" y="4037013"/>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chemeClr val="accent6">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ym typeface="+mn-ea"/>
              </a:rPr>
              <a:t>否定之否定规律</a:t>
            </a:r>
          </a:p>
        </p:txBody>
      </p:sp>
      <p:sp>
        <p:nvSpPr>
          <p:cNvPr id="57350" name="文本框 7">
            <a:extLst>
              <a:ext uri="{FF2B5EF4-FFF2-40B4-BE49-F238E27FC236}">
                <a16:creationId xmlns:a16="http://schemas.microsoft.com/office/drawing/2014/main" id="{A0C807F0-FCDA-45FA-B24B-73C412FD99FD}"/>
              </a:ext>
            </a:extLst>
          </p:cNvPr>
          <p:cNvSpPr txBox="1">
            <a:spLocks noChangeArrowheads="1"/>
          </p:cNvSpPr>
          <p:nvPr/>
        </p:nvSpPr>
        <p:spPr bwMode="auto">
          <a:xfrm>
            <a:off x="1658938" y="2768600"/>
            <a:ext cx="55403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2400">
                <a:latin typeface="微软雅黑" panose="020B0503020204020204" pitchFamily="34" charset="-122"/>
              </a:rPr>
              <a:t>唯物辩证法三大规律</a:t>
            </a:r>
          </a:p>
        </p:txBody>
      </p:sp>
      <p:sp>
        <p:nvSpPr>
          <p:cNvPr id="17" name="任意多边形 16">
            <a:extLst>
              <a:ext uri="{FF2B5EF4-FFF2-40B4-BE49-F238E27FC236}">
                <a16:creationId xmlns:a16="http://schemas.microsoft.com/office/drawing/2014/main" id="{AD2610BE-6C56-47A3-8659-2A5115A85CD9}"/>
              </a:ext>
            </a:extLst>
          </p:cNvPr>
          <p:cNvSpPr/>
          <p:nvPr/>
        </p:nvSpPr>
        <p:spPr>
          <a:xfrm>
            <a:off x="5938838" y="2308225"/>
            <a:ext cx="3043237" cy="725488"/>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solidFill>
            <a:schemeClr val="accent2">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mj-ea"/>
                <a:ea typeface="+mj-ea"/>
                <a:sym typeface="+mn-ea"/>
              </a:rPr>
              <a:t>揭示了事物普遍联系的根本内容和永恒发展的内在动力</a:t>
            </a:r>
          </a:p>
        </p:txBody>
      </p:sp>
      <p:sp>
        <p:nvSpPr>
          <p:cNvPr id="19" name="任意多边形 18">
            <a:extLst>
              <a:ext uri="{FF2B5EF4-FFF2-40B4-BE49-F238E27FC236}">
                <a16:creationId xmlns:a16="http://schemas.microsoft.com/office/drawing/2014/main" id="{2766FFE7-F7A7-43DF-A9D7-16BDE8F41F0F}"/>
              </a:ext>
            </a:extLst>
          </p:cNvPr>
          <p:cNvSpPr/>
          <p:nvPr/>
        </p:nvSpPr>
        <p:spPr>
          <a:xfrm>
            <a:off x="5938838" y="3214688"/>
            <a:ext cx="3043237" cy="725487"/>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solidFill>
            <a:schemeClr val="accent2">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mj-ea"/>
                <a:ea typeface="+mj-ea"/>
                <a:sym typeface="+mn-ea"/>
              </a:rPr>
              <a:t>是贯穿唯物辩证法其他规律及基本范畴的中心线索</a:t>
            </a:r>
          </a:p>
        </p:txBody>
      </p:sp>
      <p:sp>
        <p:nvSpPr>
          <p:cNvPr id="21" name="任意多边形 20">
            <a:extLst>
              <a:ext uri="{FF2B5EF4-FFF2-40B4-BE49-F238E27FC236}">
                <a16:creationId xmlns:a16="http://schemas.microsoft.com/office/drawing/2014/main" id="{54598CE7-6006-4743-99FE-DC72B06692DB}"/>
              </a:ext>
            </a:extLst>
          </p:cNvPr>
          <p:cNvSpPr/>
          <p:nvPr/>
        </p:nvSpPr>
        <p:spPr>
          <a:xfrm>
            <a:off x="5938838" y="4121150"/>
            <a:ext cx="3133721" cy="723900"/>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solidFill>
            <a:schemeClr val="accent2">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000000"/>
                </a:solidFill>
                <a:latin typeface="+mj-ea"/>
                <a:ea typeface="+mj-ea"/>
                <a:sym typeface="+mn-ea"/>
              </a:rPr>
              <a:t>提供了人们认识世界和改造世界的根本方法</a:t>
            </a:r>
            <a:r>
              <a:rPr lang="en-US" altLang="zh-CN" noProof="1">
                <a:solidFill>
                  <a:srgbClr val="000000"/>
                </a:solidFill>
                <a:latin typeface="+mj-ea"/>
                <a:ea typeface="+mj-ea"/>
                <a:sym typeface="+mn-ea"/>
              </a:rPr>
              <a:t>——</a:t>
            </a:r>
            <a:r>
              <a:rPr lang="zh-CN" altLang="en-US" noProof="1">
                <a:solidFill>
                  <a:srgbClr val="FF0000"/>
                </a:solidFill>
                <a:latin typeface="+mj-ea"/>
                <a:ea typeface="+mj-ea"/>
                <a:sym typeface="+mn-ea"/>
              </a:rPr>
              <a:t>矛盾分析法</a:t>
            </a:r>
          </a:p>
        </p:txBody>
      </p:sp>
      <p:cxnSp>
        <p:nvCxnSpPr>
          <p:cNvPr id="57354" name="直接连接符 22">
            <a:extLst>
              <a:ext uri="{FF2B5EF4-FFF2-40B4-BE49-F238E27FC236}">
                <a16:creationId xmlns:a16="http://schemas.microsoft.com/office/drawing/2014/main" id="{93AA3036-67E3-46B8-9354-B33DDC18DBA2}"/>
              </a:ext>
            </a:extLst>
          </p:cNvPr>
          <p:cNvCxnSpPr>
            <a:cxnSpLocks noChangeShapeType="1"/>
          </p:cNvCxnSpPr>
          <p:nvPr/>
        </p:nvCxnSpPr>
        <p:spPr bwMode="auto">
          <a:xfrm>
            <a:off x="4397375" y="2808288"/>
            <a:ext cx="1538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7355" name="直接连接符 24">
            <a:extLst>
              <a:ext uri="{FF2B5EF4-FFF2-40B4-BE49-F238E27FC236}">
                <a16:creationId xmlns:a16="http://schemas.microsoft.com/office/drawing/2014/main" id="{FBBA94FF-6F07-422E-856D-C6AF53A0E10C}"/>
              </a:ext>
            </a:extLst>
          </p:cNvPr>
          <p:cNvCxnSpPr>
            <a:cxnSpLocks noChangeShapeType="1"/>
          </p:cNvCxnSpPr>
          <p:nvPr/>
        </p:nvCxnSpPr>
        <p:spPr bwMode="auto">
          <a:xfrm>
            <a:off x="5253038" y="2768600"/>
            <a:ext cx="0" cy="1714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7356" name="直接连接符 26">
            <a:extLst>
              <a:ext uri="{FF2B5EF4-FFF2-40B4-BE49-F238E27FC236}">
                <a16:creationId xmlns:a16="http://schemas.microsoft.com/office/drawing/2014/main" id="{01A161EA-5688-4D27-A346-09DF22D3A018}"/>
              </a:ext>
            </a:extLst>
          </p:cNvPr>
          <p:cNvCxnSpPr>
            <a:cxnSpLocks noChangeShapeType="1"/>
          </p:cNvCxnSpPr>
          <p:nvPr/>
        </p:nvCxnSpPr>
        <p:spPr bwMode="auto">
          <a:xfrm>
            <a:off x="5253038" y="4483100"/>
            <a:ext cx="682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357" name="直接连接符 28">
            <a:extLst>
              <a:ext uri="{FF2B5EF4-FFF2-40B4-BE49-F238E27FC236}">
                <a16:creationId xmlns:a16="http://schemas.microsoft.com/office/drawing/2014/main" id="{8EB33190-4493-42D0-9BCE-DD1C92436E5A}"/>
              </a:ext>
            </a:extLst>
          </p:cNvPr>
          <p:cNvCxnSpPr>
            <a:cxnSpLocks noChangeShapeType="1"/>
          </p:cNvCxnSpPr>
          <p:nvPr/>
        </p:nvCxnSpPr>
        <p:spPr bwMode="auto">
          <a:xfrm flipH="1">
            <a:off x="5253038" y="3576638"/>
            <a:ext cx="6826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49167" name="爆炸形 1 8">
            <a:extLst>
              <a:ext uri="{FF2B5EF4-FFF2-40B4-BE49-F238E27FC236}">
                <a16:creationId xmlns:a16="http://schemas.microsoft.com/office/drawing/2014/main" id="{AF3BB8B7-FF10-4445-8330-6B81A3D90225}"/>
              </a:ext>
            </a:extLst>
          </p:cNvPr>
          <p:cNvSpPr/>
          <p:nvPr/>
        </p:nvSpPr>
        <p:spPr>
          <a:xfrm>
            <a:off x="4572000" y="2165350"/>
            <a:ext cx="1363663" cy="1285875"/>
          </a:xfrm>
          <a:prstGeom prst="irregularSeal1">
            <a:avLst/>
          </a:prstGeom>
          <a:solidFill>
            <a:schemeClr val="accent5">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57359" name="文本框 10">
            <a:extLst>
              <a:ext uri="{FF2B5EF4-FFF2-40B4-BE49-F238E27FC236}">
                <a16:creationId xmlns:a16="http://schemas.microsoft.com/office/drawing/2014/main" id="{3F161882-1D95-4E40-9DDC-0659A8313A81}"/>
              </a:ext>
            </a:extLst>
          </p:cNvPr>
          <p:cNvSpPr txBox="1">
            <a:spLocks noChangeArrowheads="1"/>
          </p:cNvSpPr>
          <p:nvPr/>
        </p:nvSpPr>
        <p:spPr bwMode="auto">
          <a:xfrm>
            <a:off x="4860925" y="2446338"/>
            <a:ext cx="698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zh-CN" sz="2000" b="1" dirty="0">
                <a:solidFill>
                  <a:schemeClr val="bg1"/>
                </a:solidFill>
                <a:latin typeface="微软雅黑" panose="020B0503020204020204" pitchFamily="34" charset="-122"/>
              </a:rPr>
              <a:t>实质</a:t>
            </a:r>
            <a:endParaRPr lang="en-US" altLang="zh-CN" sz="2000" b="1" dirty="0">
              <a:solidFill>
                <a:schemeClr val="bg1"/>
              </a:solidFill>
              <a:latin typeface="微软雅黑" panose="020B0503020204020204" pitchFamily="34" charset="-122"/>
            </a:endParaRPr>
          </a:p>
          <a:p>
            <a:pPr>
              <a:buFont typeface="Arial" panose="020B0604020202020204" pitchFamily="34" charset="0"/>
              <a:buNone/>
            </a:pPr>
            <a:r>
              <a:rPr lang="zh-CN" altLang="zh-CN" sz="2000" b="1" dirty="0">
                <a:solidFill>
                  <a:schemeClr val="bg1"/>
                </a:solidFill>
                <a:latin typeface="微软雅黑" panose="020B0503020204020204" pitchFamily="34" charset="-122"/>
              </a:rPr>
              <a:t>核心</a:t>
            </a:r>
            <a:endParaRPr lang="zh-CN" altLang="en-US" sz="2000" b="1" dirty="0">
              <a:solidFill>
                <a:schemeClr val="bg1"/>
              </a:solidFill>
              <a:latin typeface="微软雅黑" panose="020B0503020204020204" pitchFamily="34" charset="-122"/>
            </a:endParaRPr>
          </a:p>
        </p:txBody>
      </p:sp>
      <p:sp>
        <p:nvSpPr>
          <p:cNvPr id="5" name="任意多边形 4">
            <a:extLst>
              <a:ext uri="{FF2B5EF4-FFF2-40B4-BE49-F238E27FC236}">
                <a16:creationId xmlns:a16="http://schemas.microsoft.com/office/drawing/2014/main" id="{DC00863E-E727-4895-A989-15D6C11AFA07}"/>
              </a:ext>
            </a:extLst>
          </p:cNvPr>
          <p:cNvSpPr/>
          <p:nvPr/>
        </p:nvSpPr>
        <p:spPr>
          <a:xfrm>
            <a:off x="2230438" y="2455863"/>
            <a:ext cx="2389187" cy="703262"/>
          </a:xfrm>
          <a:custGeom>
            <a:avLst/>
            <a:gdLst>
              <a:gd name="connsiteX0" fmla="*/ 0 w 1929267"/>
              <a:gd name="connsiteY0" fmla="*/ 117103 h 702605"/>
              <a:gd name="connsiteX1" fmla="*/ 117103 w 1929267"/>
              <a:gd name="connsiteY1" fmla="*/ 0 h 702605"/>
              <a:gd name="connsiteX2" fmla="*/ 1812164 w 1929267"/>
              <a:gd name="connsiteY2" fmla="*/ 0 h 702605"/>
              <a:gd name="connsiteX3" fmla="*/ 1929267 w 1929267"/>
              <a:gd name="connsiteY3" fmla="*/ 117103 h 702605"/>
              <a:gd name="connsiteX4" fmla="*/ 1929267 w 1929267"/>
              <a:gd name="connsiteY4" fmla="*/ 585502 h 702605"/>
              <a:gd name="connsiteX5" fmla="*/ 1812164 w 1929267"/>
              <a:gd name="connsiteY5" fmla="*/ 702605 h 702605"/>
              <a:gd name="connsiteX6" fmla="*/ 117103 w 1929267"/>
              <a:gd name="connsiteY6" fmla="*/ 702605 h 702605"/>
              <a:gd name="connsiteX7" fmla="*/ 0 w 1929267"/>
              <a:gd name="connsiteY7" fmla="*/ 585502 h 702605"/>
              <a:gd name="connsiteX8" fmla="*/ 0 w 1929267"/>
              <a:gd name="connsiteY8" fmla="*/ 117103 h 7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267" h="702605">
                <a:moveTo>
                  <a:pt x="0" y="117103"/>
                </a:moveTo>
                <a:cubicBezTo>
                  <a:pt x="0" y="52429"/>
                  <a:pt x="52429" y="0"/>
                  <a:pt x="117103" y="0"/>
                </a:cubicBezTo>
                <a:lnTo>
                  <a:pt x="1812164" y="0"/>
                </a:lnTo>
                <a:cubicBezTo>
                  <a:pt x="1876838" y="0"/>
                  <a:pt x="1929267" y="52429"/>
                  <a:pt x="1929267" y="117103"/>
                </a:cubicBezTo>
                <a:lnTo>
                  <a:pt x="1929267" y="585502"/>
                </a:lnTo>
                <a:cubicBezTo>
                  <a:pt x="1929267" y="650176"/>
                  <a:pt x="1876838" y="702605"/>
                  <a:pt x="1812164" y="702605"/>
                </a:cubicBezTo>
                <a:lnTo>
                  <a:pt x="117103" y="702605"/>
                </a:lnTo>
                <a:cubicBezTo>
                  <a:pt x="52429" y="702605"/>
                  <a:pt x="0" y="650176"/>
                  <a:pt x="0" y="585502"/>
                </a:cubicBezTo>
                <a:lnTo>
                  <a:pt x="0" y="117103"/>
                </a:lnTo>
                <a:close/>
              </a:path>
            </a:pathLst>
          </a:custGeom>
          <a:solidFill>
            <a:schemeClr val="accent6">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2878" tIns="102878" rIns="102878" bIns="102878"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FF0000"/>
                </a:solidFill>
                <a:sym typeface="+mn-ea"/>
              </a:rPr>
              <a:t>对立统一规律</a:t>
            </a:r>
          </a:p>
        </p:txBody>
      </p:sp>
      <p:sp>
        <p:nvSpPr>
          <p:cNvPr id="2" name="文本框 1">
            <a:extLst>
              <a:ext uri="{FF2B5EF4-FFF2-40B4-BE49-F238E27FC236}">
                <a16:creationId xmlns:a16="http://schemas.microsoft.com/office/drawing/2014/main" id="{34FDE931-1CC2-46AB-8DA8-9255993EC792}"/>
              </a:ext>
            </a:extLst>
          </p:cNvPr>
          <p:cNvSpPr txBox="1"/>
          <p:nvPr/>
        </p:nvSpPr>
        <p:spPr bwMode="auto">
          <a:xfrm>
            <a:off x="270618" y="1320372"/>
            <a:ext cx="3919639" cy="497316"/>
          </a:xfrm>
          <a:prstGeom prst="rect">
            <a:avLst/>
          </a:prstGeom>
          <a:noFill/>
          <a:ln>
            <a:noFill/>
          </a:ln>
        </p:spPr>
        <p:txBody>
          <a:bodyPr wrap="square" rtlCol="0">
            <a:spAutoFit/>
          </a:bodyPr>
          <a:lstStyle/>
          <a:p>
            <a:pPr algn="just">
              <a:lnSpc>
                <a:spcPct val="120000"/>
              </a:lnSpc>
              <a:spcBef>
                <a:spcPts val="1400"/>
              </a:spcBef>
            </a:pPr>
            <a:r>
              <a:rPr lang="zh-CN" altLang="en-US" sz="2400" dirty="0"/>
              <a:t>事物的变化发展有规律吗？</a:t>
            </a:r>
          </a:p>
        </p:txBody>
      </p:sp>
      <p:pic>
        <p:nvPicPr>
          <p:cNvPr id="1026" name="Picture 2" descr="https://gimg2.baidu.com/image_search/src=http%3A%2F%2Fimg.51miz.com%2FElement%2F00%2F26%2F01%2F92%2F5c22c373_E260192_753e332f.png%21%2Fquality%2F90%2Funsharp%2Ftrue%2Fcompress%2Ftrue%2Fformat%2Fpng&amp;refer=http%3A%2F%2Fimg.51miz.com&amp;app=2002&amp;size=f9999,10000&amp;q=a80&amp;n=0&amp;g=0n&amp;fmt=jpeg?sec=1633079451&amp;t=5658dd0a89c1d534d4499b0191bd173e">
            <a:extLst>
              <a:ext uri="{FF2B5EF4-FFF2-40B4-BE49-F238E27FC236}">
                <a16:creationId xmlns:a16="http://schemas.microsoft.com/office/drawing/2014/main" id="{8DDE8E71-CFE5-4FCC-A2FC-7BF7B6EAC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563" y="3556378"/>
            <a:ext cx="383797" cy="3837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232DFAC2-D6D4-458C-A60B-BE391D66B07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21" name="任意多边形 20">
            <a:extLst>
              <a:ext uri="{FF2B5EF4-FFF2-40B4-BE49-F238E27FC236}">
                <a16:creationId xmlns:a16="http://schemas.microsoft.com/office/drawing/2014/main" id="{54598CE7-6006-4743-99FE-DC72B06692DB}"/>
              </a:ext>
            </a:extLst>
          </p:cNvPr>
          <p:cNvSpPr/>
          <p:nvPr/>
        </p:nvSpPr>
        <p:spPr>
          <a:xfrm>
            <a:off x="720887" y="1219280"/>
            <a:ext cx="1376362" cy="723900"/>
          </a:xfrm>
          <a:custGeom>
            <a:avLst/>
            <a:gdLst>
              <a:gd name="connsiteX0" fmla="*/ 0 w 2723319"/>
              <a:gd name="connsiteY0" fmla="*/ 72479 h 724792"/>
              <a:gd name="connsiteX1" fmla="*/ 72479 w 2723319"/>
              <a:gd name="connsiteY1" fmla="*/ 0 h 724792"/>
              <a:gd name="connsiteX2" fmla="*/ 2650840 w 2723319"/>
              <a:gd name="connsiteY2" fmla="*/ 0 h 724792"/>
              <a:gd name="connsiteX3" fmla="*/ 2723319 w 2723319"/>
              <a:gd name="connsiteY3" fmla="*/ 72479 h 724792"/>
              <a:gd name="connsiteX4" fmla="*/ 2723319 w 2723319"/>
              <a:gd name="connsiteY4" fmla="*/ 652313 h 724792"/>
              <a:gd name="connsiteX5" fmla="*/ 2650840 w 2723319"/>
              <a:gd name="connsiteY5" fmla="*/ 724792 h 724792"/>
              <a:gd name="connsiteX6" fmla="*/ 72479 w 2723319"/>
              <a:gd name="connsiteY6" fmla="*/ 724792 h 724792"/>
              <a:gd name="connsiteX7" fmla="*/ 0 w 2723319"/>
              <a:gd name="connsiteY7" fmla="*/ 652313 h 724792"/>
              <a:gd name="connsiteX8" fmla="*/ 0 w 2723319"/>
              <a:gd name="connsiteY8" fmla="*/ 72479 h 7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3319" h="724792">
                <a:moveTo>
                  <a:pt x="0" y="72479"/>
                </a:moveTo>
                <a:cubicBezTo>
                  <a:pt x="0" y="32450"/>
                  <a:pt x="32450" y="0"/>
                  <a:pt x="72479" y="0"/>
                </a:cubicBezTo>
                <a:lnTo>
                  <a:pt x="2650840" y="0"/>
                </a:lnTo>
                <a:cubicBezTo>
                  <a:pt x="2690869" y="0"/>
                  <a:pt x="2723319" y="32450"/>
                  <a:pt x="2723319" y="72479"/>
                </a:cubicBezTo>
                <a:lnTo>
                  <a:pt x="2723319" y="652313"/>
                </a:lnTo>
                <a:cubicBezTo>
                  <a:pt x="2723319" y="692342"/>
                  <a:pt x="2690869" y="724792"/>
                  <a:pt x="2650840" y="724792"/>
                </a:cubicBezTo>
                <a:lnTo>
                  <a:pt x="72479" y="724792"/>
                </a:lnTo>
                <a:cubicBezTo>
                  <a:pt x="32450" y="724792"/>
                  <a:pt x="0" y="692342"/>
                  <a:pt x="0" y="652313"/>
                </a:cubicBezTo>
                <a:lnTo>
                  <a:pt x="0" y="72479"/>
                </a:lnTo>
                <a:close/>
              </a:path>
            </a:pathLst>
          </a:custGeom>
          <a:solidFill>
            <a:schemeClr val="accent2">
              <a:lumMod val="40000"/>
              <a:lumOff val="6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1708" tIns="41548" rIns="51708" bIns="41548" spcCol="1270" anchor="ctr"/>
          <a:lstStyle/>
          <a:p>
            <a:pPr defTabSz="711200" eaLnBrk="1" hangingPunct="1">
              <a:spcBef>
                <a:spcPct val="50000"/>
              </a:spcBef>
              <a:spcAft>
                <a:spcPct val="35000"/>
              </a:spcAft>
              <a:buFont typeface="Arial" panose="020B0604020202020204" pitchFamily="34" charset="0"/>
              <a:buNone/>
              <a:defRPr/>
            </a:pPr>
            <a:r>
              <a:rPr lang="zh-CN" altLang="en-US" noProof="1">
                <a:solidFill>
                  <a:srgbClr val="FF0000"/>
                </a:solidFill>
                <a:latin typeface="+mj-ea"/>
                <a:ea typeface="+mj-ea"/>
                <a:sym typeface="+mn-ea"/>
              </a:rPr>
              <a:t>矛盾分析法</a:t>
            </a:r>
          </a:p>
        </p:txBody>
      </p:sp>
      <p:sp>
        <p:nvSpPr>
          <p:cNvPr id="3" name="椭圆 2">
            <a:extLst>
              <a:ext uri="{FF2B5EF4-FFF2-40B4-BE49-F238E27FC236}">
                <a16:creationId xmlns:a16="http://schemas.microsoft.com/office/drawing/2014/main" id="{15E0A39D-A391-4BEF-87D1-98CD864F53A7}"/>
              </a:ext>
            </a:extLst>
          </p:cNvPr>
          <p:cNvSpPr/>
          <p:nvPr/>
        </p:nvSpPr>
        <p:spPr>
          <a:xfrm>
            <a:off x="2453920" y="3422254"/>
            <a:ext cx="1501629" cy="8892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矛盾</a:t>
            </a:r>
          </a:p>
        </p:txBody>
      </p:sp>
      <p:sp>
        <p:nvSpPr>
          <p:cNvPr id="12" name="文本框 11">
            <a:extLst>
              <a:ext uri="{FF2B5EF4-FFF2-40B4-BE49-F238E27FC236}">
                <a16:creationId xmlns:a16="http://schemas.microsoft.com/office/drawing/2014/main" id="{7B7A0F65-22AA-46C7-A0F2-566D83D89161}"/>
              </a:ext>
            </a:extLst>
          </p:cNvPr>
          <p:cNvSpPr txBox="1"/>
          <p:nvPr/>
        </p:nvSpPr>
        <p:spPr bwMode="auto">
          <a:xfrm>
            <a:off x="1476462" y="3051227"/>
            <a:ext cx="1283516" cy="497316"/>
          </a:xfrm>
          <a:prstGeom prst="rect">
            <a:avLst/>
          </a:prstGeom>
          <a:noFill/>
          <a:ln>
            <a:noFill/>
          </a:ln>
        </p:spPr>
        <p:txBody>
          <a:bodyPr wrap="square" rtlCol="0">
            <a:spAutoFit/>
          </a:bodyPr>
          <a:lstStyle/>
          <a:p>
            <a:pPr algn="just">
              <a:lnSpc>
                <a:spcPct val="120000"/>
              </a:lnSpc>
              <a:spcBef>
                <a:spcPts val="1400"/>
              </a:spcBef>
            </a:pPr>
            <a:r>
              <a:rPr lang="zh-CN" altLang="en-US" sz="2400" dirty="0"/>
              <a:t>同一性</a:t>
            </a:r>
          </a:p>
        </p:txBody>
      </p:sp>
      <p:sp>
        <p:nvSpPr>
          <p:cNvPr id="25" name="文本框 24">
            <a:extLst>
              <a:ext uri="{FF2B5EF4-FFF2-40B4-BE49-F238E27FC236}">
                <a16:creationId xmlns:a16="http://schemas.microsoft.com/office/drawing/2014/main" id="{4214E428-54A0-4357-8A3D-C3D26F1CDFB9}"/>
              </a:ext>
            </a:extLst>
          </p:cNvPr>
          <p:cNvSpPr txBox="1"/>
          <p:nvPr/>
        </p:nvSpPr>
        <p:spPr bwMode="auto">
          <a:xfrm>
            <a:off x="1476462" y="4133408"/>
            <a:ext cx="1283516" cy="497316"/>
          </a:xfrm>
          <a:prstGeom prst="rect">
            <a:avLst/>
          </a:prstGeom>
          <a:noFill/>
          <a:ln>
            <a:noFill/>
          </a:ln>
        </p:spPr>
        <p:txBody>
          <a:bodyPr wrap="square" rtlCol="0">
            <a:spAutoFit/>
          </a:bodyPr>
          <a:lstStyle/>
          <a:p>
            <a:pPr algn="just">
              <a:lnSpc>
                <a:spcPct val="120000"/>
              </a:lnSpc>
              <a:spcBef>
                <a:spcPts val="1400"/>
              </a:spcBef>
            </a:pPr>
            <a:r>
              <a:rPr lang="zh-CN" altLang="en-US" sz="2400" dirty="0"/>
              <a:t>斗争性</a:t>
            </a:r>
          </a:p>
        </p:txBody>
      </p:sp>
      <p:cxnSp>
        <p:nvCxnSpPr>
          <p:cNvPr id="14" name="直接箭头连接符 13">
            <a:extLst>
              <a:ext uri="{FF2B5EF4-FFF2-40B4-BE49-F238E27FC236}">
                <a16:creationId xmlns:a16="http://schemas.microsoft.com/office/drawing/2014/main" id="{133C110C-0295-4288-BCCF-8E718E384648}"/>
              </a:ext>
            </a:extLst>
          </p:cNvPr>
          <p:cNvCxnSpPr>
            <a:stCxn id="3" idx="6"/>
          </p:cNvCxnSpPr>
          <p:nvPr/>
        </p:nvCxnSpPr>
        <p:spPr>
          <a:xfrm flipV="1">
            <a:off x="3955549" y="3302711"/>
            <a:ext cx="906011" cy="564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39DAECCE-F177-4A4F-81E4-D9AF6302DD91}"/>
              </a:ext>
            </a:extLst>
          </p:cNvPr>
          <p:cNvCxnSpPr>
            <a:stCxn id="3" idx="6"/>
          </p:cNvCxnSpPr>
          <p:nvPr/>
        </p:nvCxnSpPr>
        <p:spPr>
          <a:xfrm>
            <a:off x="3955549" y="3866871"/>
            <a:ext cx="889233" cy="52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8DE0C362-6AA1-406D-BB42-2FD787CE1BF7}"/>
              </a:ext>
            </a:extLst>
          </p:cNvPr>
          <p:cNvSpPr txBox="1"/>
          <p:nvPr/>
        </p:nvSpPr>
        <p:spPr bwMode="auto">
          <a:xfrm>
            <a:off x="5042346" y="3087475"/>
            <a:ext cx="1283516" cy="497316"/>
          </a:xfrm>
          <a:prstGeom prst="rect">
            <a:avLst/>
          </a:prstGeom>
          <a:noFill/>
          <a:ln>
            <a:noFill/>
          </a:ln>
        </p:spPr>
        <p:txBody>
          <a:bodyPr wrap="square" rtlCol="0">
            <a:spAutoFit/>
          </a:bodyPr>
          <a:lstStyle/>
          <a:p>
            <a:pPr algn="just">
              <a:lnSpc>
                <a:spcPct val="120000"/>
              </a:lnSpc>
              <a:spcBef>
                <a:spcPts val="1400"/>
              </a:spcBef>
            </a:pPr>
            <a:r>
              <a:rPr lang="zh-CN" altLang="en-US" sz="2400" dirty="0"/>
              <a:t>普遍性</a:t>
            </a:r>
          </a:p>
        </p:txBody>
      </p:sp>
      <p:sp>
        <p:nvSpPr>
          <p:cNvPr id="31" name="文本框 30">
            <a:extLst>
              <a:ext uri="{FF2B5EF4-FFF2-40B4-BE49-F238E27FC236}">
                <a16:creationId xmlns:a16="http://schemas.microsoft.com/office/drawing/2014/main" id="{60A71E86-44B8-41B8-A8F1-96FF9BF073BE}"/>
              </a:ext>
            </a:extLst>
          </p:cNvPr>
          <p:cNvSpPr txBox="1"/>
          <p:nvPr/>
        </p:nvSpPr>
        <p:spPr bwMode="auto">
          <a:xfrm>
            <a:off x="5042346" y="4062829"/>
            <a:ext cx="1283516" cy="497316"/>
          </a:xfrm>
          <a:prstGeom prst="rect">
            <a:avLst/>
          </a:prstGeom>
          <a:noFill/>
          <a:ln>
            <a:noFill/>
          </a:ln>
        </p:spPr>
        <p:txBody>
          <a:bodyPr wrap="square" rtlCol="0">
            <a:spAutoFit/>
          </a:bodyPr>
          <a:lstStyle/>
          <a:p>
            <a:pPr algn="just">
              <a:lnSpc>
                <a:spcPct val="120000"/>
              </a:lnSpc>
              <a:spcBef>
                <a:spcPts val="1400"/>
              </a:spcBef>
            </a:pPr>
            <a:r>
              <a:rPr lang="zh-CN" altLang="en-US" sz="2400" dirty="0"/>
              <a:t>特殊性</a:t>
            </a:r>
          </a:p>
        </p:txBody>
      </p:sp>
      <p:sp>
        <p:nvSpPr>
          <p:cNvPr id="20" name="椭圆 19">
            <a:extLst>
              <a:ext uri="{FF2B5EF4-FFF2-40B4-BE49-F238E27FC236}">
                <a16:creationId xmlns:a16="http://schemas.microsoft.com/office/drawing/2014/main" id="{AF92173F-45AA-4B7B-BFE7-C1DC34D5AB58}"/>
              </a:ext>
            </a:extLst>
          </p:cNvPr>
          <p:cNvSpPr/>
          <p:nvPr/>
        </p:nvSpPr>
        <p:spPr>
          <a:xfrm>
            <a:off x="1367123" y="2575420"/>
            <a:ext cx="1350910" cy="2508308"/>
          </a:xfrm>
          <a:prstGeom prst="ellipse">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57CCC395-5FA8-44DE-800A-9838B6815E09}"/>
              </a:ext>
            </a:extLst>
          </p:cNvPr>
          <p:cNvSpPr/>
          <p:nvPr/>
        </p:nvSpPr>
        <p:spPr>
          <a:xfrm>
            <a:off x="4881123" y="2593381"/>
            <a:ext cx="1350910" cy="2508308"/>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6C47E15-BB9D-4351-A9C1-6D5D32290D7A}"/>
              </a:ext>
            </a:extLst>
          </p:cNvPr>
          <p:cNvSpPr txBox="1"/>
          <p:nvPr/>
        </p:nvSpPr>
        <p:spPr bwMode="auto">
          <a:xfrm>
            <a:off x="2239860" y="1416342"/>
            <a:ext cx="6291744" cy="396134"/>
          </a:xfrm>
          <a:prstGeom prst="rect">
            <a:avLst/>
          </a:prstGeom>
          <a:noFill/>
          <a:ln>
            <a:noFill/>
          </a:ln>
        </p:spPr>
        <p:txBody>
          <a:bodyPr wrap="square" rtlCol="0">
            <a:spAutoFit/>
          </a:bodyPr>
          <a:lstStyle/>
          <a:p>
            <a:pPr algn="just">
              <a:lnSpc>
                <a:spcPct val="120000"/>
              </a:lnSpc>
              <a:spcBef>
                <a:spcPts val="1400"/>
              </a:spcBef>
            </a:pPr>
            <a:r>
              <a:rPr lang="zh-CN" altLang="en-US" dirty="0"/>
              <a:t>矛盾是反映事物内部和事物之间对立统一关系的哲学范畴。</a:t>
            </a:r>
          </a:p>
        </p:txBody>
      </p:sp>
    </p:spTree>
    <p:extLst>
      <p:ext uri="{BB962C8B-B14F-4D97-AF65-F5344CB8AC3E}">
        <p14:creationId xmlns:p14="http://schemas.microsoft.com/office/powerpoint/2010/main" val="61203270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6719915-08F0-404F-8DC7-DFBB72427753}"/>
              </a:ext>
            </a:extLst>
          </p:cNvPr>
          <p:cNvSpPr/>
          <p:nvPr/>
        </p:nvSpPr>
        <p:spPr>
          <a:xfrm>
            <a:off x="5222875" y="2817813"/>
            <a:ext cx="3087688" cy="1927225"/>
          </a:xfrm>
          <a:prstGeom prst="rect">
            <a:avLst/>
          </a:prstGeom>
          <a:solidFill>
            <a:srgbClr val="E8E8E6"/>
          </a:solidFill>
          <a:ln w="12700" cap="flat" cmpd="sng" algn="ctr">
            <a:solidFill>
              <a:srgbClr val="FFFFFF"/>
            </a:solidFill>
            <a:prstDash val="solid"/>
            <a:miter lim="800000"/>
          </a:ln>
          <a:effectLst/>
        </p:spPr>
        <p:txBody>
          <a:bodyPr lIns="68567" tIns="34284" rIns="68567" bIns="34284" anchor="ctr"/>
          <a:lstStyle/>
          <a:p>
            <a:pPr algn="just" defTabSz="914400" eaLnBrk="1" fontAlgn="auto" hangingPunct="1">
              <a:spcBef>
                <a:spcPts val="0"/>
              </a:spcBef>
              <a:spcAft>
                <a:spcPts val="0"/>
              </a:spcAft>
              <a:defRPr/>
            </a:pPr>
            <a:r>
              <a:rPr lang="zh-CN" altLang="en-US" sz="2400" kern="0" dirty="0">
                <a:latin typeface="Arial" panose="020B0604020202020204"/>
                <a:sym typeface="+mn-ea"/>
              </a:rPr>
              <a:t>矛盾的对立面相互依存；矛盾的对立面相互贯通，在一定条件下相互转化</a:t>
            </a:r>
          </a:p>
        </p:txBody>
      </p:sp>
      <p:sp>
        <p:nvSpPr>
          <p:cNvPr id="17" name="矩形 16">
            <a:extLst>
              <a:ext uri="{FF2B5EF4-FFF2-40B4-BE49-F238E27FC236}">
                <a16:creationId xmlns:a16="http://schemas.microsoft.com/office/drawing/2014/main" id="{B3B68404-0DA9-404F-833C-B1A0799C36C7}"/>
              </a:ext>
            </a:extLst>
          </p:cNvPr>
          <p:cNvSpPr/>
          <p:nvPr/>
        </p:nvSpPr>
        <p:spPr>
          <a:xfrm>
            <a:off x="5424488" y="2260600"/>
            <a:ext cx="2684462" cy="677863"/>
          </a:xfrm>
          <a:prstGeom prst="rect">
            <a:avLst/>
          </a:prstGeom>
          <a:solidFill>
            <a:srgbClr val="1B9451"/>
          </a:solidFill>
          <a:ln w="12700" cap="flat" cmpd="sng" algn="ctr">
            <a:noFill/>
            <a:prstDash val="solid"/>
            <a:miter lim="800000"/>
          </a:ln>
          <a:effectLst/>
        </p:spPr>
        <p:txBody>
          <a:bodyPr lIns="68567" tIns="34284" rIns="68567" bIns="34284" anchor="ctr"/>
          <a:lstStyle/>
          <a:p>
            <a:pPr algn="ctr" defTabSz="914400" eaLnBrk="1" fontAlgn="auto" hangingPunct="1">
              <a:spcBef>
                <a:spcPts val="0"/>
              </a:spcBef>
              <a:spcAft>
                <a:spcPts val="0"/>
              </a:spcAft>
              <a:defRPr/>
            </a:pPr>
            <a:r>
              <a:rPr lang="zh-CN" altLang="en-US" sz="2400" b="1" kern="0" dirty="0">
                <a:solidFill>
                  <a:prstClr val="white"/>
                </a:solidFill>
                <a:latin typeface="微软雅黑" panose="020B0503020204020204" pitchFamily="34" charset="-122"/>
                <a:sym typeface="+mn-ea"/>
              </a:rPr>
              <a:t>统一性（同一性）</a:t>
            </a:r>
          </a:p>
        </p:txBody>
      </p:sp>
      <p:sp>
        <p:nvSpPr>
          <p:cNvPr id="9" name="圆角矩形 15">
            <a:extLst>
              <a:ext uri="{FF2B5EF4-FFF2-40B4-BE49-F238E27FC236}">
                <a16:creationId xmlns:a16="http://schemas.microsoft.com/office/drawing/2014/main" id="{D8D323CF-7A62-426C-8241-4AD48BBA4F26}"/>
              </a:ext>
            </a:extLst>
          </p:cNvPr>
          <p:cNvSpPr/>
          <p:nvPr/>
        </p:nvSpPr>
        <p:spPr bwMode="auto">
          <a:xfrm>
            <a:off x="473075" y="1260475"/>
            <a:ext cx="421481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矛盾同一性和矛盾的斗争性</a:t>
            </a:r>
          </a:p>
        </p:txBody>
      </p:sp>
      <p:sp>
        <p:nvSpPr>
          <p:cNvPr id="50178" name="Rectangle 4">
            <a:extLst>
              <a:ext uri="{FF2B5EF4-FFF2-40B4-BE49-F238E27FC236}">
                <a16:creationId xmlns:a16="http://schemas.microsoft.com/office/drawing/2014/main" id="{75F2434F-A64A-479F-93B7-40181E5F9ADC}"/>
              </a:ext>
            </a:extLst>
          </p:cNvPr>
          <p:cNvSpPr/>
          <p:nvPr/>
        </p:nvSpPr>
        <p:spPr>
          <a:xfrm>
            <a:off x="473075" y="4995863"/>
            <a:ext cx="7959725" cy="1204912"/>
          </a:xfrm>
          <a:prstGeom prst="rect">
            <a:avLst/>
          </a:prstGeom>
          <a:noFill/>
          <a:ln w="19050" cap="rnd" cmpd="sng">
            <a:solidFill>
              <a:srgbClr val="014D23"/>
            </a:solidFill>
            <a:prstDash val="dot"/>
            <a:miter/>
            <a:headEnd type="none" w="med" len="med"/>
            <a:tailEnd type="none" w="med" len="med"/>
          </a:ln>
        </p:spPr>
        <p:txBody>
          <a:bodyPr lIns="251968" tIns="179959" rIns="251968" bIns="179959">
            <a:spAutoFit/>
          </a:bodyPr>
          <a:lstStyle/>
          <a:p>
            <a:pPr>
              <a:spcBef>
                <a:spcPts val="800"/>
              </a:spcBef>
              <a:defRPr/>
            </a:pPr>
            <a:r>
              <a:rPr lang="zh-CN" altLang="en-US" sz="2400" b="1" dirty="0">
                <a:solidFill>
                  <a:srgbClr val="014D23"/>
                </a:solidFill>
                <a:latin typeface="+mj-ea"/>
                <a:ea typeface="+mj-ea"/>
                <a:sym typeface="楷体" panose="02010609060101010101" pitchFamily="49" charset="-122"/>
              </a:rPr>
              <a:t>教学系统中的教与学　　世界体系中的人与自然</a:t>
            </a:r>
          </a:p>
          <a:p>
            <a:pPr>
              <a:spcBef>
                <a:spcPts val="800"/>
              </a:spcBef>
              <a:defRPr/>
            </a:pPr>
            <a:r>
              <a:rPr lang="zh-CN" altLang="en-US" sz="2400" b="1" dirty="0">
                <a:solidFill>
                  <a:srgbClr val="014D23"/>
                </a:solidFill>
                <a:latin typeface="+mj-ea"/>
                <a:ea typeface="+mj-ea"/>
                <a:sym typeface="楷体" panose="02010609060101010101" pitchFamily="49" charset="-122"/>
              </a:rPr>
              <a:t>战争体系中的敌与我　　改革成果体系中的成就与不足</a:t>
            </a:r>
          </a:p>
        </p:txBody>
      </p:sp>
      <p:sp>
        <p:nvSpPr>
          <p:cNvPr id="13" name="文本框 12">
            <a:extLst>
              <a:ext uri="{FF2B5EF4-FFF2-40B4-BE49-F238E27FC236}">
                <a16:creationId xmlns:a16="http://schemas.microsoft.com/office/drawing/2014/main" id="{B7797F14-045E-49E4-94DA-AA99CD91E1F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10" name="矩形 9">
            <a:extLst>
              <a:ext uri="{FF2B5EF4-FFF2-40B4-BE49-F238E27FC236}">
                <a16:creationId xmlns:a16="http://schemas.microsoft.com/office/drawing/2014/main" id="{7B25C9F8-A55D-4577-8B3E-FCAB8F9E8E97}"/>
              </a:ext>
            </a:extLst>
          </p:cNvPr>
          <p:cNvSpPr/>
          <p:nvPr/>
        </p:nvSpPr>
        <p:spPr>
          <a:xfrm>
            <a:off x="1027113" y="2817813"/>
            <a:ext cx="3087687" cy="1927225"/>
          </a:xfrm>
          <a:prstGeom prst="rect">
            <a:avLst/>
          </a:prstGeom>
          <a:solidFill>
            <a:srgbClr val="E8E8E6"/>
          </a:solidFill>
          <a:ln w="12700" cap="flat" cmpd="sng" algn="ctr">
            <a:solidFill>
              <a:srgbClr val="FFFFFF"/>
            </a:solidFill>
            <a:prstDash val="solid"/>
            <a:miter lim="800000"/>
          </a:ln>
          <a:effectLst/>
        </p:spPr>
        <p:txBody>
          <a:bodyPr lIns="68567" tIns="34284" rIns="68567" bIns="34284" anchor="ctr"/>
          <a:lstStyle/>
          <a:p>
            <a:pPr algn="just" defTabSz="914400" eaLnBrk="1" fontAlgn="auto" hangingPunct="1">
              <a:spcBef>
                <a:spcPts val="0"/>
              </a:spcBef>
              <a:spcAft>
                <a:spcPts val="0"/>
              </a:spcAft>
              <a:defRPr/>
            </a:pPr>
            <a:r>
              <a:rPr lang="zh-CN" altLang="en-US" sz="2400" kern="0" dirty="0">
                <a:latin typeface="Arial" panose="020B0604020202020204"/>
                <a:sym typeface="+mn-ea"/>
              </a:rPr>
              <a:t>矛盾的对立面之间相互排斥、相互分离的性质和趋势</a:t>
            </a:r>
          </a:p>
        </p:txBody>
      </p:sp>
      <p:sp>
        <p:nvSpPr>
          <p:cNvPr id="11" name="矩形 10">
            <a:extLst>
              <a:ext uri="{FF2B5EF4-FFF2-40B4-BE49-F238E27FC236}">
                <a16:creationId xmlns:a16="http://schemas.microsoft.com/office/drawing/2014/main" id="{2262AE1B-F816-4901-8275-CC12AF0EA739}"/>
              </a:ext>
            </a:extLst>
          </p:cNvPr>
          <p:cNvSpPr/>
          <p:nvPr/>
        </p:nvSpPr>
        <p:spPr>
          <a:xfrm>
            <a:off x="1228725" y="2260600"/>
            <a:ext cx="2684463" cy="677863"/>
          </a:xfrm>
          <a:prstGeom prst="rect">
            <a:avLst/>
          </a:prstGeom>
          <a:solidFill>
            <a:srgbClr val="1B9451"/>
          </a:solidFill>
          <a:ln w="12700" cap="flat" cmpd="sng" algn="ctr">
            <a:noFill/>
            <a:prstDash val="solid"/>
            <a:miter lim="800000"/>
          </a:ln>
          <a:effectLst/>
        </p:spPr>
        <p:txBody>
          <a:bodyPr lIns="68567" tIns="34284" rIns="68567" bIns="34284" anchor="ctr"/>
          <a:lstStyle/>
          <a:p>
            <a:pPr algn="ctr" defTabSz="914400" eaLnBrk="1" fontAlgn="auto" hangingPunct="1">
              <a:spcBef>
                <a:spcPts val="0"/>
              </a:spcBef>
              <a:spcAft>
                <a:spcPts val="0"/>
              </a:spcAft>
              <a:defRPr/>
            </a:pPr>
            <a:r>
              <a:rPr lang="zh-CN" altLang="en-US" sz="2400" b="1" kern="0" dirty="0">
                <a:solidFill>
                  <a:prstClr val="white"/>
                </a:solidFill>
                <a:latin typeface="微软雅黑" panose="020B0503020204020204" pitchFamily="34" charset="-122"/>
                <a:sym typeface="+mn-ea"/>
              </a:rPr>
              <a:t>对立性（斗争性）</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192563D6-F6B0-4D61-9C20-6B9B0234D003}"/>
              </a:ext>
            </a:extLst>
          </p:cNvPr>
          <p:cNvSpPr/>
          <p:nvPr/>
        </p:nvSpPr>
        <p:spPr bwMode="auto">
          <a:xfrm>
            <a:off x="473075" y="1260475"/>
            <a:ext cx="421481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矛盾同一性和矛盾的斗争性</a:t>
            </a:r>
          </a:p>
        </p:txBody>
      </p:sp>
      <p:pic>
        <p:nvPicPr>
          <p:cNvPr id="59395" name="Picture 8" descr="20140714142251190">
            <a:extLst>
              <a:ext uri="{FF2B5EF4-FFF2-40B4-BE49-F238E27FC236}">
                <a16:creationId xmlns:a16="http://schemas.microsoft.com/office/drawing/2014/main" id="{E208E796-371D-45D3-B4C3-86EAFC994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986" y="4403675"/>
            <a:ext cx="3671888"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BA085D4-9B52-47A3-A9D5-613F788620C1}"/>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59397" name="文本框 1">
            <a:extLst>
              <a:ext uri="{FF2B5EF4-FFF2-40B4-BE49-F238E27FC236}">
                <a16:creationId xmlns:a16="http://schemas.microsoft.com/office/drawing/2014/main" id="{D90ED184-B291-495E-B84B-C18706B49AC1}"/>
              </a:ext>
            </a:extLst>
          </p:cNvPr>
          <p:cNvSpPr txBox="1">
            <a:spLocks noChangeArrowheads="1"/>
          </p:cNvSpPr>
          <p:nvPr/>
        </p:nvSpPr>
        <p:spPr bwMode="auto">
          <a:xfrm>
            <a:off x="882650" y="2043113"/>
            <a:ext cx="73787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矛盾同一性、斗争性相互联结，相辅相成，没有斗争性就没有同一性，</a:t>
            </a:r>
          </a:p>
          <a:p>
            <a:pPr algn="just">
              <a:lnSpc>
                <a:spcPct val="120000"/>
              </a:lnSpc>
              <a:spcBef>
                <a:spcPts val="1400"/>
              </a:spcBef>
              <a:buFont typeface="Arial" panose="020B0604020202020204" pitchFamily="34" charset="0"/>
              <a:buNone/>
            </a:pPr>
            <a:r>
              <a:rPr lang="zh-CN" altLang="en-US" sz="2400" dirty="0"/>
              <a:t>斗争性寓于同一性之中，没有同一性也没有斗争性。</a:t>
            </a:r>
          </a:p>
          <a:p>
            <a:pPr algn="just">
              <a:lnSpc>
                <a:spcPct val="120000"/>
              </a:lnSpc>
              <a:spcBef>
                <a:spcPts val="1400"/>
              </a:spcBef>
              <a:buFont typeface="Arial" panose="020B0604020202020204" pitchFamily="34" charset="0"/>
              <a:buNone/>
            </a:pPr>
            <a:r>
              <a:rPr lang="zh-CN" altLang="en-US" sz="2400" dirty="0"/>
              <a:t>同一性和斗争性不平衡：</a:t>
            </a:r>
            <a:r>
              <a:rPr lang="zh-CN" altLang="en-US" sz="2400" b="1" dirty="0">
                <a:solidFill>
                  <a:srgbClr val="014D23"/>
                </a:solidFill>
              </a:rPr>
              <a:t>同一性是有条件的、相对的，斗争性是无条件的、绝对的。</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4102" y="30615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
        <p:nvSpPr>
          <p:cNvPr id="4" name="圆角矩形 3"/>
          <p:cNvSpPr/>
          <p:nvPr/>
        </p:nvSpPr>
        <p:spPr>
          <a:xfrm>
            <a:off x="1804988" y="1978819"/>
            <a:ext cx="2695575" cy="1683544"/>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latin typeface="Microsoft YaHei" panose="020B0503020204020204" pitchFamily="34" charset="-122"/>
                <a:ea typeface="Microsoft YaHei" panose="020B0503020204020204" pitchFamily="34" charset="-122"/>
              </a:rPr>
              <a:t>世界观是人们对整个世界的总体看法和根本观点</a:t>
            </a:r>
          </a:p>
        </p:txBody>
      </p:sp>
      <p:sp>
        <p:nvSpPr>
          <p:cNvPr id="5" name="左大括号 4"/>
          <p:cNvSpPr/>
          <p:nvPr/>
        </p:nvSpPr>
        <p:spPr>
          <a:xfrm>
            <a:off x="4782741" y="1978819"/>
            <a:ext cx="348853" cy="1683544"/>
          </a:xfrm>
          <a:prstGeom prst="leftBrace">
            <a:avLst/>
          </a:prstGeom>
          <a:noFill/>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6" name="圆角矩形 5"/>
          <p:cNvSpPr/>
          <p:nvPr/>
        </p:nvSpPr>
        <p:spPr>
          <a:xfrm>
            <a:off x="5509023" y="1783556"/>
            <a:ext cx="1606153" cy="500063"/>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latin typeface="Microsoft YaHei" panose="020B0503020204020204" pitchFamily="34" charset="-122"/>
                <a:ea typeface="Microsoft YaHei" panose="020B0503020204020204" pitchFamily="34" charset="-122"/>
              </a:rPr>
              <a:t>自然界</a:t>
            </a:r>
          </a:p>
        </p:txBody>
      </p:sp>
      <p:sp>
        <p:nvSpPr>
          <p:cNvPr id="7" name="圆角矩形 6"/>
          <p:cNvSpPr/>
          <p:nvPr/>
        </p:nvSpPr>
        <p:spPr>
          <a:xfrm>
            <a:off x="5509023" y="2570560"/>
            <a:ext cx="1606153" cy="500063"/>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latin typeface="Microsoft YaHei" panose="020B0503020204020204" pitchFamily="34" charset="-122"/>
                <a:ea typeface="Microsoft YaHei" panose="020B0503020204020204" pitchFamily="34" charset="-122"/>
              </a:rPr>
              <a:t>人类社会</a:t>
            </a:r>
          </a:p>
        </p:txBody>
      </p:sp>
      <p:sp>
        <p:nvSpPr>
          <p:cNvPr id="8" name="圆角矩形 7"/>
          <p:cNvSpPr/>
          <p:nvPr/>
        </p:nvSpPr>
        <p:spPr>
          <a:xfrm>
            <a:off x="5509023" y="3425428"/>
            <a:ext cx="1606153" cy="500063"/>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latin typeface="Microsoft YaHei" panose="020B0503020204020204" pitchFamily="34" charset="-122"/>
                <a:ea typeface="Microsoft YaHei" panose="020B0503020204020204" pitchFamily="34" charset="-122"/>
              </a:rPr>
              <a:t>人类思维</a:t>
            </a:r>
          </a:p>
        </p:txBody>
      </p:sp>
      <p:grpSp>
        <p:nvGrpSpPr>
          <p:cNvPr id="23559" name="组合 8"/>
          <p:cNvGrpSpPr>
            <a:grpSpLocks/>
          </p:cNvGrpSpPr>
          <p:nvPr/>
        </p:nvGrpSpPr>
        <p:grpSpPr bwMode="auto">
          <a:xfrm>
            <a:off x="5985272" y="4256485"/>
            <a:ext cx="2908697" cy="1378744"/>
            <a:chOff x="4809345" y="3538541"/>
            <a:chExt cx="4193377" cy="2303462"/>
          </a:xfrm>
        </p:grpSpPr>
        <p:sp>
          <p:nvSpPr>
            <p:cNvPr id="10" name="椭圆 9"/>
            <p:cNvSpPr/>
            <p:nvPr/>
          </p:nvSpPr>
          <p:spPr>
            <a:xfrm>
              <a:off x="4809345" y="3538541"/>
              <a:ext cx="4193377" cy="230346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dirty="0"/>
            </a:p>
          </p:txBody>
        </p:sp>
        <p:sp>
          <p:nvSpPr>
            <p:cNvPr id="11" name="椭圆 10"/>
            <p:cNvSpPr/>
            <p:nvPr/>
          </p:nvSpPr>
          <p:spPr>
            <a:xfrm>
              <a:off x="5326007" y="3964224"/>
              <a:ext cx="1589467" cy="1452096"/>
            </a:xfrm>
            <a:prstGeom prst="ellipse">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kumimoji="1" lang="zh-CN" altLang="en-US" dirty="0">
                  <a:latin typeface="Microsoft YaHei" panose="020B0503020204020204" pitchFamily="34" charset="-122"/>
                  <a:ea typeface="Microsoft YaHei" panose="020B0503020204020204" pitchFamily="34" charset="-122"/>
                </a:rPr>
                <a:t>哲学</a:t>
              </a:r>
            </a:p>
          </p:txBody>
        </p:sp>
        <p:sp>
          <p:nvSpPr>
            <p:cNvPr id="23563" name="文本框 11"/>
            <p:cNvSpPr txBox="1">
              <a:spLocks noChangeArrowheads="1"/>
            </p:cNvSpPr>
            <p:nvPr/>
          </p:nvSpPr>
          <p:spPr bwMode="auto">
            <a:xfrm>
              <a:off x="7157071" y="4459439"/>
              <a:ext cx="1260506" cy="617041"/>
            </a:xfrm>
            <a:prstGeom prst="rect">
              <a:avLst/>
            </a:prstGeom>
            <a:noFill/>
            <a:ln w="9525">
              <a:noFill/>
              <a:miter lim="800000"/>
              <a:headEnd/>
              <a:tailEnd/>
            </a:ln>
          </p:spPr>
          <p:txBody>
            <a:bodyPr>
              <a:spAutoFit/>
            </a:bodyPr>
            <a:lstStyle/>
            <a:p>
              <a:r>
                <a:rPr kumimoji="1" lang="zh-CN" altLang="en-US">
                  <a:latin typeface="Microsoft YaHei" pitchFamily="34" charset="-122"/>
                  <a:ea typeface="Microsoft YaHei" pitchFamily="34" charset="-122"/>
                </a:rPr>
                <a:t>世界观</a:t>
              </a:r>
            </a:p>
          </p:txBody>
        </p:sp>
      </p:grpSp>
      <p:sp>
        <p:nvSpPr>
          <p:cNvPr id="13" name="圆角矩形 12"/>
          <p:cNvSpPr/>
          <p:nvPr/>
        </p:nvSpPr>
        <p:spPr>
          <a:xfrm>
            <a:off x="495300" y="4361260"/>
            <a:ext cx="5313760" cy="119181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ts val="2295"/>
              </a:lnSpc>
              <a:spcBef>
                <a:spcPts val="0"/>
              </a:spcBef>
              <a:spcAft>
                <a:spcPts val="0"/>
              </a:spcAft>
              <a:defRPr/>
            </a:pPr>
            <a:r>
              <a:rPr lang="zh-CN" altLang="en-US" dirty="0">
                <a:solidFill>
                  <a:srgbClr val="C00000"/>
                </a:solidFill>
                <a:latin typeface="Microsoft YaHei" panose="020B0503020204020204" pitchFamily="34" charset="-122"/>
                <a:ea typeface="Microsoft YaHei" panose="020B0503020204020204" pitchFamily="34" charset="-122"/>
              </a:rPr>
              <a:t>       哲学</a:t>
            </a:r>
            <a:r>
              <a:rPr lang="zh-CN" altLang="en-US" dirty="0">
                <a:solidFill>
                  <a:schemeClr val="tx1"/>
                </a:solidFill>
                <a:latin typeface="Microsoft YaHei" panose="020B0503020204020204" pitchFamily="34" charset="-122"/>
                <a:ea typeface="Microsoft YaHei" panose="020B0503020204020204" pitchFamily="34" charset="-122"/>
              </a:rPr>
              <a:t>是系统化、理论化的世界观，</a:t>
            </a:r>
            <a:r>
              <a:rPr lang="zh-CN" altLang="zh-CN" dirty="0">
                <a:solidFill>
                  <a:schemeClr val="tx1"/>
                </a:solidFill>
                <a:latin typeface="Microsoft YaHei" panose="020B0503020204020204" pitchFamily="34" charset="-122"/>
                <a:ea typeface="Microsoft YaHei" panose="020B0503020204020204" pitchFamily="34" charset="-122"/>
              </a:rPr>
              <a:t>是对自然知识、社会知识和思维知识的概括和总结，哲学是关于世界以及人与世界关系的全面而深刻的思考。 </a:t>
            </a:r>
            <a:endParaRPr lang="zh-CN" alt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105993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AA91277C-3250-413A-A722-F8D3D2154178}"/>
              </a:ext>
            </a:extLst>
          </p:cNvPr>
          <p:cNvSpPr/>
          <p:nvPr/>
        </p:nvSpPr>
        <p:spPr bwMode="auto">
          <a:xfrm>
            <a:off x="473075" y="1260475"/>
            <a:ext cx="606266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矛盾同一性斗争性关系原理的方法论意义</a:t>
            </a:r>
          </a:p>
        </p:txBody>
      </p:sp>
      <p:grpSp>
        <p:nvGrpSpPr>
          <p:cNvPr id="60419" name="组合 2">
            <a:extLst>
              <a:ext uri="{FF2B5EF4-FFF2-40B4-BE49-F238E27FC236}">
                <a16:creationId xmlns:a16="http://schemas.microsoft.com/office/drawing/2014/main" id="{D83000FE-3013-42C3-B75A-16970FEE7C93}"/>
              </a:ext>
            </a:extLst>
          </p:cNvPr>
          <p:cNvGrpSpPr>
            <a:grpSpLocks/>
          </p:cNvGrpSpPr>
          <p:nvPr/>
        </p:nvGrpSpPr>
        <p:grpSpPr bwMode="auto">
          <a:xfrm>
            <a:off x="668338" y="3090863"/>
            <a:ext cx="7807325" cy="3271837"/>
            <a:chOff x="654050" y="2997200"/>
            <a:chExt cx="7805738" cy="3271838"/>
          </a:xfrm>
        </p:grpSpPr>
        <p:pic>
          <p:nvPicPr>
            <p:cNvPr id="60422" name="그림 8" descr="메인1 나무.png">
              <a:extLst>
                <a:ext uri="{FF2B5EF4-FFF2-40B4-BE49-F238E27FC236}">
                  <a16:creationId xmlns:a16="http://schemas.microsoft.com/office/drawing/2014/main" id="{C4BE7E61-4E3D-44EF-B9E5-2FABBEB0B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775" y="4111625"/>
              <a:ext cx="6029325"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그림 10" descr="사슴.png">
              <a:extLst>
                <a:ext uri="{FF2B5EF4-FFF2-40B4-BE49-F238E27FC236}">
                  <a16:creationId xmlns:a16="http://schemas.microsoft.com/office/drawing/2014/main" id="{C687C4A1-6CA5-4DB1-A32D-0F5E2EFE4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5500688"/>
              <a:ext cx="577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그림 6" descr="메인1 바닥.png">
              <a:extLst>
                <a:ext uri="{FF2B5EF4-FFF2-40B4-BE49-F238E27FC236}">
                  <a16:creationId xmlns:a16="http://schemas.microsoft.com/office/drawing/2014/main" id="{61C0D783-02DA-4F77-B75E-52821C47A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775" y="5807075"/>
              <a:ext cx="602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그림 11" descr="메인2 풀.png">
              <a:extLst>
                <a:ext uri="{FF2B5EF4-FFF2-40B4-BE49-F238E27FC236}">
                  <a16:creationId xmlns:a16="http://schemas.microsoft.com/office/drawing/2014/main" id="{1A4CD6EC-1667-45AA-A292-7C007F502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950" y="5434013"/>
              <a:ext cx="19621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그림 12" descr="나무2.png">
              <a:extLst>
                <a:ext uri="{FF2B5EF4-FFF2-40B4-BE49-F238E27FC236}">
                  <a16:creationId xmlns:a16="http://schemas.microsoft.com/office/drawing/2014/main" id="{EF73C70D-069D-4122-9849-9EA77F2E93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8513" y="3430588"/>
              <a:ext cx="25812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그림 9" descr="새.png">
              <a:extLst>
                <a:ext uri="{FF2B5EF4-FFF2-40B4-BE49-F238E27FC236}">
                  <a16:creationId xmlns:a16="http://schemas.microsoft.com/office/drawing/2014/main" id="{866B6322-05FC-490F-BED2-F78F92CFED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300" y="3803650"/>
              <a:ext cx="53816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그림 15" descr="연인.png">
              <a:extLst>
                <a:ext uri="{FF2B5EF4-FFF2-40B4-BE49-F238E27FC236}">
                  <a16:creationId xmlns:a16="http://schemas.microsoft.com/office/drawing/2014/main" id="{4777E772-E992-4E3F-A965-DAB07E70E5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3463" y="4610100"/>
              <a:ext cx="7889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9" name="그림 16" descr="토끼.png">
              <a:extLst>
                <a:ext uri="{FF2B5EF4-FFF2-40B4-BE49-F238E27FC236}">
                  <a16:creationId xmlns:a16="http://schemas.microsoft.com/office/drawing/2014/main" id="{F564F096-2E37-407B-AC73-19C90A32B1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29300" y="5573713"/>
              <a:ext cx="2127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0" name="그림 7" descr="메인2 바닥.png">
              <a:extLst>
                <a:ext uri="{FF2B5EF4-FFF2-40B4-BE49-F238E27FC236}">
                  <a16:creationId xmlns:a16="http://schemas.microsoft.com/office/drawing/2014/main" id="{0ED428B3-E242-45A7-B51C-57E41E6E84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5775" y="5919788"/>
              <a:ext cx="60293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그림 20" descr="아이.png">
              <a:extLst>
                <a:ext uri="{FF2B5EF4-FFF2-40B4-BE49-F238E27FC236}">
                  <a16:creationId xmlns:a16="http://schemas.microsoft.com/office/drawing/2014/main" id="{291DB6B8-847C-432A-8D5A-3E99B9D1B2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7438" y="4946650"/>
              <a:ext cx="75882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그림 13" descr="나무1.png">
              <a:extLst>
                <a:ext uri="{FF2B5EF4-FFF2-40B4-BE49-F238E27FC236}">
                  <a16:creationId xmlns:a16="http://schemas.microsoft.com/office/drawing/2014/main" id="{315ED326-8F10-4B14-85B5-180870E814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050" y="2997200"/>
              <a:ext cx="334645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3" name="그림 14" descr="기린.png">
              <a:extLst>
                <a:ext uri="{FF2B5EF4-FFF2-40B4-BE49-F238E27FC236}">
                  <a16:creationId xmlns:a16="http://schemas.microsoft.com/office/drawing/2014/main" id="{A6CCC44C-4D60-4892-A75A-F4FC42F0DF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7963" y="4008438"/>
              <a:ext cx="1644650"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4" name="그림 5" descr="메인3 바닥.png">
              <a:extLst>
                <a:ext uri="{FF2B5EF4-FFF2-40B4-BE49-F238E27FC236}">
                  <a16:creationId xmlns:a16="http://schemas.microsoft.com/office/drawing/2014/main" id="{86BDFE50-BA68-493D-BF9A-79C72B70E4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5775" y="6070600"/>
              <a:ext cx="60293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文本框 23">
              <a:extLst>
                <a:ext uri="{FF2B5EF4-FFF2-40B4-BE49-F238E27FC236}">
                  <a16:creationId xmlns:a16="http://schemas.microsoft.com/office/drawing/2014/main" id="{F10FCF62-434F-4A2E-92F6-D74EF9A5D0B9}"/>
                </a:ext>
              </a:extLst>
            </p:cNvPr>
            <p:cNvSpPr txBox="1">
              <a:spLocks noChangeArrowheads="1"/>
            </p:cNvSpPr>
            <p:nvPr/>
          </p:nvSpPr>
          <p:spPr bwMode="auto">
            <a:xfrm>
              <a:off x="3847634" y="3005958"/>
              <a:ext cx="24680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zh-CN" sz="2400" b="1">
                  <a:solidFill>
                    <a:srgbClr val="843C0B"/>
                  </a:solidFill>
                  <a:latin typeface="微软雅黑" panose="020B0503020204020204" pitchFamily="34" charset="-122"/>
                </a:rPr>
                <a:t>和谐是在不断解决矛盾中实现的</a:t>
              </a:r>
              <a:endParaRPr lang="zh-CN" altLang="en-US" sz="2400" b="1">
                <a:solidFill>
                  <a:srgbClr val="843C0B"/>
                </a:solidFill>
                <a:latin typeface="微软雅黑" panose="020B0503020204020204" pitchFamily="34" charset="-122"/>
              </a:endParaRPr>
            </a:p>
          </p:txBody>
        </p:sp>
      </p:grpSp>
      <p:sp>
        <p:nvSpPr>
          <p:cNvPr id="20" name="文本框 19">
            <a:extLst>
              <a:ext uri="{FF2B5EF4-FFF2-40B4-BE49-F238E27FC236}">
                <a16:creationId xmlns:a16="http://schemas.microsoft.com/office/drawing/2014/main" id="{478BFFEC-5817-4964-B582-7CB8C8B1203B}"/>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60421" name="文本框 1">
            <a:extLst>
              <a:ext uri="{FF2B5EF4-FFF2-40B4-BE49-F238E27FC236}">
                <a16:creationId xmlns:a16="http://schemas.microsoft.com/office/drawing/2014/main" id="{CD02A097-9CF8-45CC-8F3F-E0BC6D9F6AFC}"/>
              </a:ext>
            </a:extLst>
          </p:cNvPr>
          <p:cNvSpPr txBox="1">
            <a:spLocks noChangeArrowheads="1"/>
          </p:cNvSpPr>
          <p:nvPr/>
        </p:nvSpPr>
        <p:spPr bwMode="auto">
          <a:xfrm>
            <a:off x="833438" y="2033588"/>
            <a:ext cx="753903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在同一中把握对立和在对立中把握同一。异中求同、同中存异，反对形而上学绝对论。</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A9BEF718-54A7-443A-A850-FB98FBCD1DAF}"/>
              </a:ext>
            </a:extLst>
          </p:cNvPr>
          <p:cNvSpPr/>
          <p:nvPr/>
        </p:nvSpPr>
        <p:spPr bwMode="auto">
          <a:xfrm>
            <a:off x="473075" y="1182688"/>
            <a:ext cx="402748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矛盾是事物发展的动力</a:t>
            </a:r>
          </a:p>
        </p:txBody>
      </p:sp>
      <p:grpSp>
        <p:nvGrpSpPr>
          <p:cNvPr id="61443" name="组合 1">
            <a:extLst>
              <a:ext uri="{FF2B5EF4-FFF2-40B4-BE49-F238E27FC236}">
                <a16:creationId xmlns:a16="http://schemas.microsoft.com/office/drawing/2014/main" id="{52024425-B1C2-488F-9B50-8A5ACF9EA94A}"/>
              </a:ext>
            </a:extLst>
          </p:cNvPr>
          <p:cNvGrpSpPr>
            <a:grpSpLocks/>
          </p:cNvGrpSpPr>
          <p:nvPr/>
        </p:nvGrpSpPr>
        <p:grpSpPr bwMode="auto">
          <a:xfrm>
            <a:off x="273050" y="2051050"/>
            <a:ext cx="8597900" cy="4872038"/>
            <a:chOff x="159191" y="2086722"/>
            <a:chExt cx="8596712" cy="4872877"/>
          </a:xfrm>
        </p:grpSpPr>
        <p:sp>
          <p:nvSpPr>
            <p:cNvPr id="4" name="任意多边形 3">
              <a:extLst>
                <a:ext uri="{FF2B5EF4-FFF2-40B4-BE49-F238E27FC236}">
                  <a16:creationId xmlns:a16="http://schemas.microsoft.com/office/drawing/2014/main" id="{D8EDC9A8-156B-4355-947A-C5878647794B}"/>
                </a:ext>
              </a:extLst>
            </p:cNvPr>
            <p:cNvSpPr/>
            <p:nvPr/>
          </p:nvSpPr>
          <p:spPr>
            <a:xfrm>
              <a:off x="159191" y="2086722"/>
              <a:ext cx="2819010" cy="704971"/>
            </a:xfrm>
            <a:custGeom>
              <a:avLst/>
              <a:gdLst>
                <a:gd name="connsiteX0" fmla="*/ 0 w 1954078"/>
                <a:gd name="connsiteY0" fmla="*/ 70344 h 703437"/>
                <a:gd name="connsiteX1" fmla="*/ 70344 w 1954078"/>
                <a:gd name="connsiteY1" fmla="*/ 0 h 703437"/>
                <a:gd name="connsiteX2" fmla="*/ 1883734 w 1954078"/>
                <a:gd name="connsiteY2" fmla="*/ 0 h 703437"/>
                <a:gd name="connsiteX3" fmla="*/ 1954078 w 1954078"/>
                <a:gd name="connsiteY3" fmla="*/ 70344 h 703437"/>
                <a:gd name="connsiteX4" fmla="*/ 1954078 w 1954078"/>
                <a:gd name="connsiteY4" fmla="*/ 633093 h 703437"/>
                <a:gd name="connsiteX5" fmla="*/ 1883734 w 1954078"/>
                <a:gd name="connsiteY5" fmla="*/ 703437 h 703437"/>
                <a:gd name="connsiteX6" fmla="*/ 70344 w 1954078"/>
                <a:gd name="connsiteY6" fmla="*/ 703437 h 703437"/>
                <a:gd name="connsiteX7" fmla="*/ 0 w 1954078"/>
                <a:gd name="connsiteY7" fmla="*/ 633093 h 703437"/>
                <a:gd name="connsiteX8" fmla="*/ 0 w 1954078"/>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078" h="703437">
                  <a:moveTo>
                    <a:pt x="0" y="70344"/>
                  </a:moveTo>
                  <a:cubicBezTo>
                    <a:pt x="0" y="31494"/>
                    <a:pt x="31494" y="0"/>
                    <a:pt x="70344" y="0"/>
                  </a:cubicBezTo>
                  <a:lnTo>
                    <a:pt x="1883734" y="0"/>
                  </a:lnTo>
                  <a:cubicBezTo>
                    <a:pt x="1922584" y="0"/>
                    <a:pt x="1954078" y="31494"/>
                    <a:pt x="1954078" y="70344"/>
                  </a:cubicBezTo>
                  <a:lnTo>
                    <a:pt x="1954078" y="633093"/>
                  </a:lnTo>
                  <a:cubicBezTo>
                    <a:pt x="1954078" y="671943"/>
                    <a:pt x="1922584" y="703437"/>
                    <a:pt x="1883734" y="703437"/>
                  </a:cubicBezTo>
                  <a:lnTo>
                    <a:pt x="70344" y="703437"/>
                  </a:lnTo>
                  <a:cubicBezTo>
                    <a:pt x="31494" y="703437"/>
                    <a:pt x="0" y="671943"/>
                    <a:pt x="0" y="633093"/>
                  </a:cubicBezTo>
                  <a:lnTo>
                    <a:pt x="0" y="70344"/>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4893" tIns="43463" rIns="54893" bIns="4346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tx1"/>
                  </a:solidFill>
                  <a:latin typeface="黑体" panose="02010609060101010101" pitchFamily="49" charset="-122"/>
                  <a:ea typeface="黑体" panose="02010609060101010101" pitchFamily="49" charset="-122"/>
                  <a:sym typeface="+mn-ea"/>
                </a:rPr>
                <a:t>矛盾同一性的作用</a:t>
              </a:r>
            </a:p>
          </p:txBody>
        </p:sp>
        <p:sp>
          <p:nvSpPr>
            <p:cNvPr id="5" name="任意多边形 4">
              <a:extLst>
                <a:ext uri="{FF2B5EF4-FFF2-40B4-BE49-F238E27FC236}">
                  <a16:creationId xmlns:a16="http://schemas.microsoft.com/office/drawing/2014/main" id="{77FBC79B-ADEA-4E32-A9E2-7C3DC563BD8C}"/>
                </a:ext>
              </a:extLst>
            </p:cNvPr>
            <p:cNvSpPr/>
            <p:nvPr/>
          </p:nvSpPr>
          <p:spPr>
            <a:xfrm>
              <a:off x="790929" y="2791693"/>
              <a:ext cx="326980" cy="1657635"/>
            </a:xfrm>
            <a:custGeom>
              <a:avLst/>
              <a:gdLst/>
              <a:ahLst/>
              <a:cxnLst/>
              <a:rect l="0" t="0" r="0" b="0"/>
              <a:pathLst>
                <a:path>
                  <a:moveTo>
                    <a:pt x="0" y="0"/>
                  </a:moveTo>
                  <a:lnTo>
                    <a:pt x="0" y="527577"/>
                  </a:lnTo>
                  <a:lnTo>
                    <a:pt x="195407" y="527577"/>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id="{314040FE-1BA2-42BF-B3AD-9B99936363DC}"/>
                </a:ext>
              </a:extLst>
            </p:cNvPr>
            <p:cNvSpPr/>
            <p:nvPr/>
          </p:nvSpPr>
          <p:spPr>
            <a:xfrm>
              <a:off x="986165" y="2856793"/>
              <a:ext cx="3514239" cy="1057457"/>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93" tIns="43463" rIns="54893" bIns="43463"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矛盾双方相互依存，是事物存在和发展的前提</a:t>
              </a:r>
            </a:p>
          </p:txBody>
        </p:sp>
        <p:sp>
          <p:nvSpPr>
            <p:cNvPr id="7" name="任意多边形 6">
              <a:extLst>
                <a:ext uri="{FF2B5EF4-FFF2-40B4-BE49-F238E27FC236}">
                  <a16:creationId xmlns:a16="http://schemas.microsoft.com/office/drawing/2014/main" id="{D9DF003B-48F3-4B94-BFE7-5282BDA17958}"/>
                </a:ext>
              </a:extLst>
            </p:cNvPr>
            <p:cNvSpPr/>
            <p:nvPr/>
          </p:nvSpPr>
          <p:spPr>
            <a:xfrm>
              <a:off x="790929" y="3315659"/>
              <a:ext cx="195236" cy="1406767"/>
            </a:xfrm>
            <a:custGeom>
              <a:avLst/>
              <a:gdLst/>
              <a:ahLst/>
              <a:cxnLst/>
              <a:rect l="0" t="0" r="0" b="0"/>
              <a:pathLst>
                <a:path>
                  <a:moveTo>
                    <a:pt x="0" y="0"/>
                  </a:moveTo>
                  <a:lnTo>
                    <a:pt x="0" y="1406874"/>
                  </a:lnTo>
                  <a:lnTo>
                    <a:pt x="195407" y="1406874"/>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a:extLst>
                <a:ext uri="{FF2B5EF4-FFF2-40B4-BE49-F238E27FC236}">
                  <a16:creationId xmlns:a16="http://schemas.microsoft.com/office/drawing/2014/main" id="{1E0D34D5-D808-4F64-A7E4-E068DE5AE1E9}"/>
                </a:ext>
              </a:extLst>
            </p:cNvPr>
            <p:cNvSpPr/>
            <p:nvPr/>
          </p:nvSpPr>
          <p:spPr>
            <a:xfrm>
              <a:off x="986165" y="4092080"/>
              <a:ext cx="3514239" cy="1057457"/>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93" tIns="43463" rIns="54893" bIns="43463"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矛盾双方相互贯通，在相互作用中各自得到发展</a:t>
              </a:r>
            </a:p>
          </p:txBody>
        </p:sp>
        <p:sp>
          <p:nvSpPr>
            <p:cNvPr id="9" name="任意多边形 8">
              <a:extLst>
                <a:ext uri="{FF2B5EF4-FFF2-40B4-BE49-F238E27FC236}">
                  <a16:creationId xmlns:a16="http://schemas.microsoft.com/office/drawing/2014/main" id="{D71DD287-7FF1-4738-A084-EE37979563D4}"/>
                </a:ext>
              </a:extLst>
            </p:cNvPr>
            <p:cNvSpPr/>
            <p:nvPr/>
          </p:nvSpPr>
          <p:spPr>
            <a:xfrm>
              <a:off x="790929" y="3569702"/>
              <a:ext cx="228568" cy="3389897"/>
            </a:xfrm>
            <a:custGeom>
              <a:avLst/>
              <a:gdLst/>
              <a:ahLst/>
              <a:cxnLst/>
              <a:rect l="0" t="0" r="0" b="0"/>
              <a:pathLst>
                <a:path>
                  <a:moveTo>
                    <a:pt x="0" y="0"/>
                  </a:moveTo>
                  <a:lnTo>
                    <a:pt x="0" y="2286171"/>
                  </a:lnTo>
                  <a:lnTo>
                    <a:pt x="195407" y="2286171"/>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9">
              <a:extLst>
                <a:ext uri="{FF2B5EF4-FFF2-40B4-BE49-F238E27FC236}">
                  <a16:creationId xmlns:a16="http://schemas.microsoft.com/office/drawing/2014/main" id="{041027F7-1065-481A-9BAC-2886FD6C4BA8}"/>
                </a:ext>
              </a:extLst>
            </p:cNvPr>
            <p:cNvSpPr/>
            <p:nvPr/>
          </p:nvSpPr>
          <p:spPr>
            <a:xfrm>
              <a:off x="986165" y="5327368"/>
              <a:ext cx="3514239" cy="1057457"/>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93" tIns="43463" rIns="54893" bIns="43463"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规定着事物转化的可能和发展的趋势</a:t>
              </a:r>
            </a:p>
          </p:txBody>
        </p:sp>
        <p:sp>
          <p:nvSpPr>
            <p:cNvPr id="11" name="任意多边形 10">
              <a:extLst>
                <a:ext uri="{FF2B5EF4-FFF2-40B4-BE49-F238E27FC236}">
                  <a16:creationId xmlns:a16="http://schemas.microsoft.com/office/drawing/2014/main" id="{C984D20F-7986-4BF0-92F7-3476258D2781}"/>
                </a:ext>
              </a:extLst>
            </p:cNvPr>
            <p:cNvSpPr/>
            <p:nvPr/>
          </p:nvSpPr>
          <p:spPr>
            <a:xfrm>
              <a:off x="4849606" y="2086722"/>
              <a:ext cx="2725360" cy="704971"/>
            </a:xfrm>
            <a:custGeom>
              <a:avLst/>
              <a:gdLst>
                <a:gd name="connsiteX0" fmla="*/ 0 w 1954078"/>
                <a:gd name="connsiteY0" fmla="*/ 70344 h 703437"/>
                <a:gd name="connsiteX1" fmla="*/ 70344 w 1954078"/>
                <a:gd name="connsiteY1" fmla="*/ 0 h 703437"/>
                <a:gd name="connsiteX2" fmla="*/ 1883734 w 1954078"/>
                <a:gd name="connsiteY2" fmla="*/ 0 h 703437"/>
                <a:gd name="connsiteX3" fmla="*/ 1954078 w 1954078"/>
                <a:gd name="connsiteY3" fmla="*/ 70344 h 703437"/>
                <a:gd name="connsiteX4" fmla="*/ 1954078 w 1954078"/>
                <a:gd name="connsiteY4" fmla="*/ 633093 h 703437"/>
                <a:gd name="connsiteX5" fmla="*/ 1883734 w 1954078"/>
                <a:gd name="connsiteY5" fmla="*/ 703437 h 703437"/>
                <a:gd name="connsiteX6" fmla="*/ 70344 w 1954078"/>
                <a:gd name="connsiteY6" fmla="*/ 703437 h 703437"/>
                <a:gd name="connsiteX7" fmla="*/ 0 w 1954078"/>
                <a:gd name="connsiteY7" fmla="*/ 633093 h 703437"/>
                <a:gd name="connsiteX8" fmla="*/ 0 w 1954078"/>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078" h="703437">
                  <a:moveTo>
                    <a:pt x="0" y="70344"/>
                  </a:moveTo>
                  <a:cubicBezTo>
                    <a:pt x="0" y="31494"/>
                    <a:pt x="31494" y="0"/>
                    <a:pt x="70344" y="0"/>
                  </a:cubicBezTo>
                  <a:lnTo>
                    <a:pt x="1883734" y="0"/>
                  </a:lnTo>
                  <a:cubicBezTo>
                    <a:pt x="1922584" y="0"/>
                    <a:pt x="1954078" y="31494"/>
                    <a:pt x="1954078" y="70344"/>
                  </a:cubicBezTo>
                  <a:lnTo>
                    <a:pt x="1954078" y="633093"/>
                  </a:lnTo>
                  <a:cubicBezTo>
                    <a:pt x="1954078" y="671943"/>
                    <a:pt x="1922584" y="703437"/>
                    <a:pt x="1883734" y="703437"/>
                  </a:cubicBezTo>
                  <a:lnTo>
                    <a:pt x="70344" y="703437"/>
                  </a:lnTo>
                  <a:cubicBezTo>
                    <a:pt x="31494" y="703437"/>
                    <a:pt x="0" y="671943"/>
                    <a:pt x="0" y="633093"/>
                  </a:cubicBezTo>
                  <a:lnTo>
                    <a:pt x="0" y="70344"/>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4893" tIns="43463" rIns="54893" bIns="43463"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tx1"/>
                  </a:solidFill>
                  <a:latin typeface="黑体" panose="02010609060101010101" pitchFamily="49" charset="-122"/>
                  <a:ea typeface="黑体" panose="02010609060101010101" pitchFamily="49" charset="-122"/>
                  <a:sym typeface="+mn-ea"/>
                </a:rPr>
                <a:t>矛盾斗争性的作用</a:t>
              </a:r>
            </a:p>
          </p:txBody>
        </p:sp>
        <p:sp>
          <p:nvSpPr>
            <p:cNvPr id="12" name="任意多边形 11">
              <a:extLst>
                <a:ext uri="{FF2B5EF4-FFF2-40B4-BE49-F238E27FC236}">
                  <a16:creationId xmlns:a16="http://schemas.microsoft.com/office/drawing/2014/main" id="{CF61B5E4-C24C-4099-9239-7968745F53E3}"/>
                </a:ext>
              </a:extLst>
            </p:cNvPr>
            <p:cNvSpPr/>
            <p:nvPr/>
          </p:nvSpPr>
          <p:spPr>
            <a:xfrm>
              <a:off x="5046429" y="2791693"/>
              <a:ext cx="195235" cy="1028877"/>
            </a:xfrm>
            <a:custGeom>
              <a:avLst/>
              <a:gdLst/>
              <a:ahLst/>
              <a:cxnLst/>
              <a:rect l="0" t="0" r="0" b="0"/>
              <a:pathLst>
                <a:path>
                  <a:moveTo>
                    <a:pt x="0" y="0"/>
                  </a:moveTo>
                  <a:lnTo>
                    <a:pt x="0" y="527577"/>
                  </a:lnTo>
                  <a:lnTo>
                    <a:pt x="195407" y="527577"/>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任意多边形 12">
              <a:extLst>
                <a:ext uri="{FF2B5EF4-FFF2-40B4-BE49-F238E27FC236}">
                  <a16:creationId xmlns:a16="http://schemas.microsoft.com/office/drawing/2014/main" id="{ABA5F902-195D-4458-8B08-7B948F3F1823}"/>
                </a:ext>
              </a:extLst>
            </p:cNvPr>
            <p:cNvSpPr/>
            <p:nvPr/>
          </p:nvSpPr>
          <p:spPr>
            <a:xfrm>
              <a:off x="5241664" y="2967937"/>
              <a:ext cx="3514239" cy="1057457"/>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93" tIns="43463" rIns="54893" bIns="43463"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为对立面转化、事物质变创造条件</a:t>
              </a:r>
            </a:p>
          </p:txBody>
        </p:sp>
        <p:sp>
          <p:nvSpPr>
            <p:cNvPr id="14" name="任意多边形 13">
              <a:extLst>
                <a:ext uri="{FF2B5EF4-FFF2-40B4-BE49-F238E27FC236}">
                  <a16:creationId xmlns:a16="http://schemas.microsoft.com/office/drawing/2014/main" id="{58ED0091-7D2A-4C11-8C4A-72D43687242D}"/>
                </a:ext>
              </a:extLst>
            </p:cNvPr>
            <p:cNvSpPr/>
            <p:nvPr/>
          </p:nvSpPr>
          <p:spPr>
            <a:xfrm>
              <a:off x="5046429" y="3315659"/>
              <a:ext cx="195235" cy="1406767"/>
            </a:xfrm>
            <a:custGeom>
              <a:avLst/>
              <a:gdLst/>
              <a:ahLst/>
              <a:cxnLst/>
              <a:rect l="0" t="0" r="0" b="0"/>
              <a:pathLst>
                <a:path>
                  <a:moveTo>
                    <a:pt x="0" y="0"/>
                  </a:moveTo>
                  <a:lnTo>
                    <a:pt x="0" y="1406874"/>
                  </a:lnTo>
                  <a:lnTo>
                    <a:pt x="195407" y="1406874"/>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任意多边形 14">
              <a:extLst>
                <a:ext uri="{FF2B5EF4-FFF2-40B4-BE49-F238E27FC236}">
                  <a16:creationId xmlns:a16="http://schemas.microsoft.com/office/drawing/2014/main" id="{E25151EC-8B54-4BBE-A592-0E718F83ABCB}"/>
                </a:ext>
              </a:extLst>
            </p:cNvPr>
            <p:cNvSpPr/>
            <p:nvPr/>
          </p:nvSpPr>
          <p:spPr>
            <a:xfrm>
              <a:off x="5241664" y="4333422"/>
              <a:ext cx="3514239" cy="1322615"/>
            </a:xfrm>
            <a:custGeom>
              <a:avLst/>
              <a:gdLst>
                <a:gd name="connsiteX0" fmla="*/ 0 w 3075000"/>
                <a:gd name="connsiteY0" fmla="*/ 70344 h 703437"/>
                <a:gd name="connsiteX1" fmla="*/ 70344 w 3075000"/>
                <a:gd name="connsiteY1" fmla="*/ 0 h 703437"/>
                <a:gd name="connsiteX2" fmla="*/ 3004656 w 3075000"/>
                <a:gd name="connsiteY2" fmla="*/ 0 h 703437"/>
                <a:gd name="connsiteX3" fmla="*/ 3075000 w 3075000"/>
                <a:gd name="connsiteY3" fmla="*/ 70344 h 703437"/>
                <a:gd name="connsiteX4" fmla="*/ 3075000 w 3075000"/>
                <a:gd name="connsiteY4" fmla="*/ 633093 h 703437"/>
                <a:gd name="connsiteX5" fmla="*/ 3004656 w 3075000"/>
                <a:gd name="connsiteY5" fmla="*/ 703437 h 703437"/>
                <a:gd name="connsiteX6" fmla="*/ 70344 w 3075000"/>
                <a:gd name="connsiteY6" fmla="*/ 703437 h 703437"/>
                <a:gd name="connsiteX7" fmla="*/ 0 w 3075000"/>
                <a:gd name="connsiteY7" fmla="*/ 633093 h 703437"/>
                <a:gd name="connsiteX8" fmla="*/ 0 w 3075000"/>
                <a:gd name="connsiteY8" fmla="*/ 70344 h 7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5000" h="703437">
                  <a:moveTo>
                    <a:pt x="0" y="70344"/>
                  </a:moveTo>
                  <a:cubicBezTo>
                    <a:pt x="0" y="31494"/>
                    <a:pt x="31494" y="0"/>
                    <a:pt x="70344" y="0"/>
                  </a:cubicBezTo>
                  <a:lnTo>
                    <a:pt x="3004656" y="0"/>
                  </a:lnTo>
                  <a:cubicBezTo>
                    <a:pt x="3043506" y="0"/>
                    <a:pt x="3075000" y="31494"/>
                    <a:pt x="3075000" y="70344"/>
                  </a:cubicBezTo>
                  <a:lnTo>
                    <a:pt x="3075000" y="633093"/>
                  </a:lnTo>
                  <a:cubicBezTo>
                    <a:pt x="3075000" y="671943"/>
                    <a:pt x="3043506" y="703437"/>
                    <a:pt x="3004656" y="703437"/>
                  </a:cubicBezTo>
                  <a:lnTo>
                    <a:pt x="70344" y="703437"/>
                  </a:lnTo>
                  <a:cubicBezTo>
                    <a:pt x="31494" y="703437"/>
                    <a:pt x="0" y="671943"/>
                    <a:pt x="0" y="633093"/>
                  </a:cubicBezTo>
                  <a:lnTo>
                    <a:pt x="0" y="70344"/>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4893" tIns="43463" rIns="54893" bIns="43463"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是一种矛盾统一体向另一种矛盾统一体过渡的决定力量</a:t>
              </a:r>
            </a:p>
          </p:txBody>
        </p:sp>
      </p:grpSp>
      <p:sp>
        <p:nvSpPr>
          <p:cNvPr id="17" name="文本框 16">
            <a:extLst>
              <a:ext uri="{FF2B5EF4-FFF2-40B4-BE49-F238E27FC236}">
                <a16:creationId xmlns:a16="http://schemas.microsoft.com/office/drawing/2014/main" id="{FF2841F2-35B3-49C2-88DB-281D95FF3C59}"/>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05438CCE-D69C-4FC7-80EC-52AE38FECB7B}"/>
              </a:ext>
            </a:extLst>
          </p:cNvPr>
          <p:cNvSpPr/>
          <p:nvPr/>
        </p:nvSpPr>
        <p:spPr bwMode="auto">
          <a:xfrm>
            <a:off x="473075" y="1274763"/>
            <a:ext cx="402748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矛盾普遍性和特殊性</a:t>
            </a:r>
          </a:p>
        </p:txBody>
      </p:sp>
      <p:grpSp>
        <p:nvGrpSpPr>
          <p:cNvPr id="62467" name="组合 2">
            <a:extLst>
              <a:ext uri="{FF2B5EF4-FFF2-40B4-BE49-F238E27FC236}">
                <a16:creationId xmlns:a16="http://schemas.microsoft.com/office/drawing/2014/main" id="{650682CE-C20D-4741-8F63-66D694E55ED8}"/>
              </a:ext>
            </a:extLst>
          </p:cNvPr>
          <p:cNvGrpSpPr>
            <a:grpSpLocks/>
          </p:cNvGrpSpPr>
          <p:nvPr/>
        </p:nvGrpSpPr>
        <p:grpSpPr bwMode="auto">
          <a:xfrm>
            <a:off x="6761163" y="1600200"/>
            <a:ext cx="3098800" cy="2001838"/>
            <a:chOff x="5611813" y="1760539"/>
            <a:chExt cx="3098800" cy="2001838"/>
          </a:xfrm>
        </p:grpSpPr>
        <p:sp>
          <p:nvSpPr>
            <p:cNvPr id="54275" name="Rectangle 3">
              <a:extLst>
                <a:ext uri="{FF2B5EF4-FFF2-40B4-BE49-F238E27FC236}">
                  <a16:creationId xmlns:a16="http://schemas.microsoft.com/office/drawing/2014/main" id="{2C1E042A-7109-45CB-A101-AC5D441F1AA8}"/>
                </a:ext>
              </a:extLst>
            </p:cNvPr>
            <p:cNvSpPr/>
            <p:nvPr/>
          </p:nvSpPr>
          <p:spPr>
            <a:xfrm>
              <a:off x="5611813" y="1760539"/>
              <a:ext cx="3098800" cy="2001838"/>
            </a:xfrm>
            <a:prstGeom prst="rect">
              <a:avLst/>
            </a:prstGeom>
            <a:noFill/>
            <a:ln w="9525">
              <a:noFill/>
            </a:ln>
          </p:spPr>
          <p:txBody>
            <a:bodyPr lIns="90170" tIns="46990" rIns="90170" bIns="46990"/>
            <a:lstStyle/>
            <a:p>
              <a:pPr algn="just">
                <a:spcBef>
                  <a:spcPct val="20000"/>
                </a:spcBef>
                <a:buClr>
                  <a:schemeClr val="hlink"/>
                </a:buClr>
                <a:buSzPct val="65000"/>
                <a:buFont typeface="Wingdings" panose="05000000000000000000" pitchFamily="2" charset="2"/>
                <a:buNone/>
                <a:defRPr/>
              </a:pPr>
              <a:r>
                <a:rPr lang="zh-CN" altLang="en-US" sz="2000" b="1" dirty="0">
                  <a:solidFill>
                    <a:schemeClr val="hlink"/>
                  </a:solidFill>
                  <a:latin typeface="+mj-ea"/>
                  <a:ea typeface="+mj-ea"/>
                  <a:sym typeface="+mn-ea"/>
                </a:rPr>
                <a:t>矛盾分析方法</a:t>
              </a:r>
              <a:r>
                <a:rPr lang="en-US" altLang="zh-CN" sz="2000" b="1" dirty="0">
                  <a:solidFill>
                    <a:schemeClr val="hlink"/>
                  </a:solidFill>
                  <a:latin typeface="+mj-ea"/>
                  <a:ea typeface="+mj-ea"/>
                  <a:sym typeface="+mn-ea"/>
                </a:rPr>
                <a:t>:</a:t>
              </a:r>
            </a:p>
            <a:p>
              <a:pPr algn="just">
                <a:spcBef>
                  <a:spcPct val="20000"/>
                </a:spcBef>
                <a:buClr>
                  <a:schemeClr val="hlink"/>
                </a:buClr>
                <a:buSzPct val="65000"/>
                <a:buFont typeface="Wingdings" panose="05000000000000000000" pitchFamily="2" charset="2"/>
                <a:buNone/>
                <a:defRPr/>
              </a:pPr>
              <a:r>
                <a:rPr lang="zh-CN" altLang="en-US" sz="2000" dirty="0">
                  <a:latin typeface="+mj-ea"/>
                  <a:ea typeface="+mj-ea"/>
                  <a:sym typeface="+mn-ea"/>
                </a:rPr>
                <a:t>事物</a:t>
              </a:r>
              <a:endParaRPr lang="en-US" altLang="zh-CN" sz="2000" dirty="0">
                <a:latin typeface="+mj-ea"/>
                <a:ea typeface="+mj-ea"/>
                <a:sym typeface="+mn-ea"/>
              </a:endParaRPr>
            </a:p>
            <a:p>
              <a:pPr algn="just">
                <a:spcBef>
                  <a:spcPct val="20000"/>
                </a:spcBef>
                <a:buClr>
                  <a:schemeClr val="hlink"/>
                </a:buClr>
                <a:buSzPct val="65000"/>
                <a:buFont typeface="Wingdings" panose="05000000000000000000" pitchFamily="2" charset="2"/>
                <a:buNone/>
                <a:defRPr/>
              </a:pPr>
              <a:r>
                <a:rPr lang="zh-CN" altLang="en-US" sz="2000" dirty="0">
                  <a:latin typeface="+mj-ea"/>
                  <a:ea typeface="+mj-ea"/>
                  <a:sym typeface="+mn-ea"/>
                </a:rPr>
                <a:t>           </a:t>
              </a:r>
              <a:r>
                <a:rPr lang="zh-CN" altLang="en-US" sz="2000" dirty="0">
                  <a:solidFill>
                    <a:schemeClr val="accent1"/>
                  </a:solidFill>
                  <a:latin typeface="+mj-ea"/>
                  <a:ea typeface="+mj-ea"/>
                  <a:sym typeface="+mn-ea"/>
                </a:rPr>
                <a:t>联系系统</a:t>
              </a:r>
            </a:p>
            <a:p>
              <a:pPr algn="just">
                <a:spcBef>
                  <a:spcPct val="20000"/>
                </a:spcBef>
                <a:buClr>
                  <a:schemeClr val="hlink"/>
                </a:buClr>
                <a:buSzPct val="65000"/>
                <a:buFont typeface="Wingdings" panose="05000000000000000000" pitchFamily="2" charset="2"/>
                <a:buNone/>
                <a:defRPr/>
              </a:pPr>
              <a:r>
                <a:rPr lang="en-US" altLang="zh-CN" sz="2000" dirty="0">
                  <a:latin typeface="+mj-ea"/>
                  <a:ea typeface="+mj-ea"/>
                  <a:sym typeface="+mn-ea"/>
                </a:rPr>
                <a:t>     </a:t>
              </a:r>
              <a:r>
                <a:rPr lang="zh-CN" altLang="en-US" sz="2000" dirty="0">
                  <a:latin typeface="+mj-ea"/>
                  <a:ea typeface="+mj-ea"/>
                  <a:sym typeface="+mn-ea"/>
                </a:rPr>
                <a:t>       </a:t>
              </a:r>
              <a:r>
                <a:rPr lang="en-US" altLang="zh-CN" sz="2000" dirty="0" err="1">
                  <a:solidFill>
                    <a:schemeClr val="accent1"/>
                  </a:solidFill>
                  <a:latin typeface="+mj-ea"/>
                  <a:ea typeface="+mj-ea"/>
                  <a:sym typeface="+mn-ea"/>
                </a:rPr>
                <a:t>矛盾体系</a:t>
              </a:r>
              <a:endParaRPr lang="en-US" altLang="zh-CN" sz="2000" dirty="0">
                <a:solidFill>
                  <a:schemeClr val="accent1"/>
                </a:solidFill>
                <a:latin typeface="+mj-ea"/>
                <a:ea typeface="+mj-ea"/>
                <a:sym typeface="+mn-ea"/>
              </a:endParaRPr>
            </a:p>
            <a:p>
              <a:pPr algn="just">
                <a:spcBef>
                  <a:spcPct val="20000"/>
                </a:spcBef>
                <a:buClr>
                  <a:schemeClr val="hlink"/>
                </a:buClr>
                <a:buSzPct val="65000"/>
                <a:buFont typeface="Wingdings" panose="05000000000000000000" pitchFamily="2" charset="2"/>
                <a:buNone/>
                <a:defRPr/>
              </a:pPr>
              <a:r>
                <a:rPr lang="en-US" altLang="zh-CN" sz="2000" dirty="0">
                  <a:latin typeface="+mj-ea"/>
                  <a:ea typeface="+mj-ea"/>
                  <a:sym typeface="+mn-ea"/>
                </a:rPr>
                <a:t>        </a:t>
              </a:r>
              <a:r>
                <a:rPr lang="zh-CN" altLang="en-US" sz="2000" dirty="0">
                  <a:latin typeface="+mj-ea"/>
                  <a:ea typeface="+mj-ea"/>
                  <a:sym typeface="+mn-ea"/>
                </a:rPr>
                <a:t>    </a:t>
              </a:r>
              <a:r>
                <a:rPr lang="en-US" altLang="zh-CN" sz="2000" dirty="0" err="1">
                  <a:solidFill>
                    <a:schemeClr val="accent1"/>
                  </a:solidFill>
                  <a:latin typeface="+mj-ea"/>
                  <a:ea typeface="+mj-ea"/>
                  <a:sym typeface="+mn-ea"/>
                </a:rPr>
                <a:t>矛盾分析</a:t>
              </a:r>
              <a:endParaRPr lang="en-US" altLang="zh-CN" sz="2000" dirty="0">
                <a:solidFill>
                  <a:schemeClr val="accent1"/>
                </a:solidFill>
                <a:latin typeface="+mj-ea"/>
                <a:ea typeface="+mj-ea"/>
                <a:sym typeface="+mn-ea"/>
              </a:endParaRPr>
            </a:p>
          </p:txBody>
        </p:sp>
        <p:sp>
          <p:nvSpPr>
            <p:cNvPr id="62474" name="AutoShape 5">
              <a:extLst>
                <a:ext uri="{FF2B5EF4-FFF2-40B4-BE49-F238E27FC236}">
                  <a16:creationId xmlns:a16="http://schemas.microsoft.com/office/drawing/2014/main" id="{B3C51869-0208-49E6-A8EB-B10DD2500CC6}"/>
                </a:ext>
              </a:extLst>
            </p:cNvPr>
            <p:cNvSpPr>
              <a:spLocks noChangeArrowheads="1"/>
            </p:cNvSpPr>
            <p:nvPr/>
          </p:nvSpPr>
          <p:spPr bwMode="auto">
            <a:xfrm>
              <a:off x="5731062" y="2554574"/>
              <a:ext cx="504825" cy="287337"/>
            </a:xfrm>
            <a:prstGeom prst="rightArrow">
              <a:avLst>
                <a:gd name="adj1" fmla="val 50000"/>
                <a:gd name="adj2" fmla="val 43874"/>
              </a:avLst>
            </a:prstGeom>
            <a:solidFill>
              <a:srgbClr val="FFC000"/>
            </a:solidFill>
            <a:ln w="9525">
              <a:solidFill>
                <a:srgbClr val="FFFFFF"/>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2475" name="AutoShape 6">
              <a:extLst>
                <a:ext uri="{FF2B5EF4-FFF2-40B4-BE49-F238E27FC236}">
                  <a16:creationId xmlns:a16="http://schemas.microsoft.com/office/drawing/2014/main" id="{7A1838A9-59FF-4A1C-97CC-87072795E474}"/>
                </a:ext>
              </a:extLst>
            </p:cNvPr>
            <p:cNvSpPr>
              <a:spLocks noChangeArrowheads="1"/>
            </p:cNvSpPr>
            <p:nvPr/>
          </p:nvSpPr>
          <p:spPr bwMode="auto">
            <a:xfrm>
              <a:off x="5867400" y="2953924"/>
              <a:ext cx="504825" cy="287337"/>
            </a:xfrm>
            <a:prstGeom prst="rightArrow">
              <a:avLst>
                <a:gd name="adj1" fmla="val 50000"/>
                <a:gd name="adj2" fmla="val 43874"/>
              </a:avLst>
            </a:prstGeom>
            <a:solidFill>
              <a:srgbClr val="FFC000"/>
            </a:solidFill>
            <a:ln w="9525">
              <a:solidFill>
                <a:srgbClr val="FFFFFF"/>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2476" name="AutoShape 7">
              <a:extLst>
                <a:ext uri="{FF2B5EF4-FFF2-40B4-BE49-F238E27FC236}">
                  <a16:creationId xmlns:a16="http://schemas.microsoft.com/office/drawing/2014/main" id="{4BBE726A-37A6-41AD-A278-337A8081AF7A}"/>
                </a:ext>
              </a:extLst>
            </p:cNvPr>
            <p:cNvSpPr>
              <a:spLocks noChangeArrowheads="1"/>
            </p:cNvSpPr>
            <p:nvPr/>
          </p:nvSpPr>
          <p:spPr bwMode="auto">
            <a:xfrm>
              <a:off x="5983474" y="3353274"/>
              <a:ext cx="504825" cy="287337"/>
            </a:xfrm>
            <a:prstGeom prst="rightArrow">
              <a:avLst>
                <a:gd name="adj1" fmla="val 50000"/>
                <a:gd name="adj2" fmla="val 43874"/>
              </a:avLst>
            </a:prstGeom>
            <a:solidFill>
              <a:srgbClr val="FFC000"/>
            </a:solidFill>
            <a:ln w="9525">
              <a:solidFill>
                <a:srgbClr val="FFFFFF"/>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
        <p:nvSpPr>
          <p:cNvPr id="54279" name="未知">
            <a:extLst>
              <a:ext uri="{FF2B5EF4-FFF2-40B4-BE49-F238E27FC236}">
                <a16:creationId xmlns:a16="http://schemas.microsoft.com/office/drawing/2014/main" id="{BF04996B-D483-4458-99C0-91F20894FB61}"/>
              </a:ext>
            </a:extLst>
          </p:cNvPr>
          <p:cNvSpPr/>
          <p:nvPr/>
        </p:nvSpPr>
        <p:spPr>
          <a:xfrm>
            <a:off x="6040438" y="1539875"/>
            <a:ext cx="527050" cy="2232025"/>
          </a:xfrm>
          <a:custGeom>
            <a:avLst/>
            <a:gdLst/>
            <a:ahLst/>
            <a:cxnLst>
              <a:cxn ang="0">
                <a:pos x="503309" y="0"/>
              </a:cxn>
              <a:cxn ang="0">
                <a:pos x="144029" y="190253"/>
              </a:cxn>
              <a:cxn ang="0">
                <a:pos x="503309" y="1007082"/>
              </a:cxn>
              <a:cxn ang="0">
                <a:pos x="0" y="1606050"/>
              </a:cxn>
              <a:cxn ang="0">
                <a:pos x="503309" y="1987156"/>
              </a:cxn>
              <a:cxn ang="0">
                <a:pos x="144029" y="2232025"/>
              </a:cxn>
            </a:cxnLst>
            <a:rect l="0" t="0" r="0" b="0"/>
            <a:pathLst>
              <a:path w="333" h="3719">
                <a:moveTo>
                  <a:pt x="318" y="0"/>
                </a:moveTo>
                <a:cubicBezTo>
                  <a:pt x="204" y="18"/>
                  <a:pt x="91" y="37"/>
                  <a:pt x="91" y="317"/>
                </a:cubicBezTo>
                <a:cubicBezTo>
                  <a:pt x="91" y="597"/>
                  <a:pt x="333" y="1285"/>
                  <a:pt x="318" y="1678"/>
                </a:cubicBezTo>
                <a:cubicBezTo>
                  <a:pt x="303" y="2071"/>
                  <a:pt x="0" y="2404"/>
                  <a:pt x="0" y="2676"/>
                </a:cubicBezTo>
                <a:cubicBezTo>
                  <a:pt x="0" y="2948"/>
                  <a:pt x="303" y="3137"/>
                  <a:pt x="318" y="3311"/>
                </a:cubicBezTo>
                <a:cubicBezTo>
                  <a:pt x="333" y="3485"/>
                  <a:pt x="129" y="3651"/>
                  <a:pt x="91" y="3719"/>
                </a:cubicBezTo>
              </a:path>
            </a:pathLst>
          </a:custGeom>
          <a:noFill/>
          <a:ln w="22225" cap="flat" cmpd="sng">
            <a:solidFill>
              <a:schemeClr val="accent4">
                <a:lumMod val="50000"/>
              </a:schemeClr>
            </a:solidFill>
            <a:prstDash val="solid"/>
            <a:round/>
            <a:headEnd type="none" w="med" len="med"/>
            <a:tailEnd type="none" w="med" len="med"/>
          </a:ln>
        </p:spPr>
        <p:txBody>
          <a:bodyPr/>
          <a:lstStyle/>
          <a:p>
            <a:pPr>
              <a:defRPr/>
            </a:pPr>
            <a:endParaRPr lang="zh-CN" altLang="en-US"/>
          </a:p>
        </p:txBody>
      </p:sp>
      <p:pic>
        <p:nvPicPr>
          <p:cNvPr id="62469" name="Picture 13">
            <a:extLst>
              <a:ext uri="{FF2B5EF4-FFF2-40B4-BE49-F238E27FC236}">
                <a16:creationId xmlns:a16="http://schemas.microsoft.com/office/drawing/2014/main" id="{8B5DE388-3B61-46F0-AF1F-5B236CB67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054"/>
          <a:stretch>
            <a:fillRect/>
          </a:stretch>
        </p:blipFill>
        <p:spPr bwMode="auto">
          <a:xfrm>
            <a:off x="6567488" y="3840163"/>
            <a:ext cx="17526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矩形 1">
            <a:extLst>
              <a:ext uri="{FF2B5EF4-FFF2-40B4-BE49-F238E27FC236}">
                <a16:creationId xmlns:a16="http://schemas.microsoft.com/office/drawing/2014/main" id="{4A55D932-017F-412A-9890-1EA76AE8F28E}"/>
              </a:ext>
            </a:extLst>
          </p:cNvPr>
          <p:cNvSpPr/>
          <p:nvPr/>
        </p:nvSpPr>
        <p:spPr>
          <a:xfrm>
            <a:off x="674688" y="4610100"/>
            <a:ext cx="4572000" cy="1695450"/>
          </a:xfrm>
          <a:prstGeom prst="rect">
            <a:avLst/>
          </a:prstGeom>
          <a:noFill/>
          <a:ln w="19050" cap="rnd" cmpd="sng">
            <a:solidFill>
              <a:srgbClr val="014D23"/>
            </a:solidFill>
            <a:prstDash val="dot"/>
            <a:miter/>
            <a:headEnd type="none" w="med" len="med"/>
            <a:tailEnd type="none" w="med" len="med"/>
          </a:ln>
        </p:spPr>
        <p:txBody>
          <a:bodyPr lIns="251968" tIns="179959" rIns="251968" bIns="179959">
            <a:spAutoFit/>
          </a:bodyPr>
          <a:lstStyle/>
          <a:p>
            <a:pPr>
              <a:lnSpc>
                <a:spcPct val="110000"/>
              </a:lnSpc>
              <a:spcBef>
                <a:spcPts val="800"/>
              </a:spcBef>
              <a:defRPr/>
            </a:pPr>
            <a:r>
              <a:rPr lang="zh-CN" altLang="en-US" sz="2000" dirty="0">
                <a:latin typeface="+mj-ea"/>
                <a:ea typeface="+mj-ea"/>
                <a:sym typeface="楷体" panose="02010609060101010101" pitchFamily="49" charset="-122"/>
              </a:rPr>
              <a:t>“辩证法的宇宙观，主要地就是教导人们要善于去观察和分析各种事物的矛盾的运动，并根据这种分析，指出解决矛盾的方法。”</a:t>
            </a:r>
          </a:p>
        </p:txBody>
      </p:sp>
      <p:sp>
        <p:nvSpPr>
          <p:cNvPr id="13" name="文本框 12">
            <a:extLst>
              <a:ext uri="{FF2B5EF4-FFF2-40B4-BE49-F238E27FC236}">
                <a16:creationId xmlns:a16="http://schemas.microsoft.com/office/drawing/2014/main" id="{E8CADB83-5788-4645-B8AF-D620EA224DD7}"/>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62472" name="文本框 1">
            <a:extLst>
              <a:ext uri="{FF2B5EF4-FFF2-40B4-BE49-F238E27FC236}">
                <a16:creationId xmlns:a16="http://schemas.microsoft.com/office/drawing/2014/main" id="{31ED791F-024A-4CA8-912D-B842201327C6}"/>
              </a:ext>
            </a:extLst>
          </p:cNvPr>
          <p:cNvSpPr txBox="1">
            <a:spLocks noChangeArrowheads="1"/>
          </p:cNvSpPr>
          <p:nvPr/>
        </p:nvSpPr>
        <p:spPr bwMode="auto">
          <a:xfrm>
            <a:off x="312738" y="2117725"/>
            <a:ext cx="57562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b="1" dirty="0">
                <a:solidFill>
                  <a:srgbClr val="014D23"/>
                </a:solidFill>
              </a:rPr>
              <a:t>矛盾的普遍性：</a:t>
            </a:r>
          </a:p>
          <a:p>
            <a:pPr algn="just">
              <a:lnSpc>
                <a:spcPct val="120000"/>
              </a:lnSpc>
              <a:buFont typeface="Arial" panose="020B0604020202020204" pitchFamily="34" charset="0"/>
              <a:buNone/>
            </a:pPr>
            <a:r>
              <a:rPr lang="zh-CN" altLang="en-US" sz="2400" dirty="0"/>
              <a:t>矛盾存在于一切事物中，矛盾存在于事物发展过程的始终，旧的矛盾解决了，新的矛盾又产生，事物始终在矛盾中运动。</a:t>
            </a:r>
          </a:p>
          <a:p>
            <a:pPr algn="just">
              <a:lnSpc>
                <a:spcPct val="120000"/>
              </a:lnSpc>
              <a:buFont typeface="Arial" panose="020B0604020202020204" pitchFamily="34" charset="0"/>
              <a:buNone/>
            </a:pPr>
            <a:r>
              <a:rPr lang="zh-CN" altLang="en-US" sz="2400" dirty="0"/>
              <a:t>“矛盾无处不在，矛盾无时不有。”</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3525F0A3-1C36-4FAD-B071-80A2BB32DF1F}"/>
              </a:ext>
            </a:extLst>
          </p:cNvPr>
          <p:cNvSpPr/>
          <p:nvPr/>
        </p:nvSpPr>
        <p:spPr bwMode="auto">
          <a:xfrm>
            <a:off x="473075" y="1274763"/>
            <a:ext cx="402748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矛盾普遍性和特殊性</a:t>
            </a:r>
          </a:p>
        </p:txBody>
      </p:sp>
      <p:grpSp>
        <p:nvGrpSpPr>
          <p:cNvPr id="63491" name="组合 3">
            <a:extLst>
              <a:ext uri="{FF2B5EF4-FFF2-40B4-BE49-F238E27FC236}">
                <a16:creationId xmlns:a16="http://schemas.microsoft.com/office/drawing/2014/main" id="{085B1385-8BA8-4D50-AC09-B3714BD972F4}"/>
              </a:ext>
            </a:extLst>
          </p:cNvPr>
          <p:cNvGrpSpPr>
            <a:grpSpLocks/>
          </p:cNvGrpSpPr>
          <p:nvPr/>
        </p:nvGrpSpPr>
        <p:grpSpPr bwMode="auto">
          <a:xfrm>
            <a:off x="4184650" y="2017713"/>
            <a:ext cx="4095750" cy="4076700"/>
            <a:chOff x="4252913" y="2133600"/>
            <a:chExt cx="3902075" cy="3884613"/>
          </a:xfrm>
        </p:grpSpPr>
        <p:sp>
          <p:nvSpPr>
            <p:cNvPr id="5" name="任意多边形 4">
              <a:extLst>
                <a:ext uri="{FF2B5EF4-FFF2-40B4-BE49-F238E27FC236}">
                  <a16:creationId xmlns:a16="http://schemas.microsoft.com/office/drawing/2014/main" id="{187F7AFF-0E6A-4138-AA5B-99C251726A5F}"/>
                </a:ext>
              </a:extLst>
            </p:cNvPr>
            <p:cNvSpPr/>
            <p:nvPr/>
          </p:nvSpPr>
          <p:spPr>
            <a:xfrm>
              <a:off x="4597748" y="2339327"/>
              <a:ext cx="3351550" cy="3352143"/>
            </a:xfrm>
            <a:custGeom>
              <a:avLst/>
              <a:gdLst>
                <a:gd name="connsiteX0" fmla="*/ 1674964 w 3349928"/>
                <a:gd name="connsiteY0" fmla="*/ 0 h 3349928"/>
                <a:gd name="connsiteX1" fmla="*/ 3125525 w 3349928"/>
                <a:gd name="connsiteY1" fmla="*/ 837482 h 3349928"/>
                <a:gd name="connsiteX2" fmla="*/ 3125525 w 3349928"/>
                <a:gd name="connsiteY2" fmla="*/ 2512446 h 3349928"/>
                <a:gd name="connsiteX3" fmla="*/ 1674964 w 3349928"/>
                <a:gd name="connsiteY3" fmla="*/ 1674964 h 3349928"/>
                <a:gd name="connsiteX4" fmla="*/ 1674964 w 3349928"/>
                <a:gd name="connsiteY4" fmla="*/ 0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1674964" y="0"/>
                  </a:moveTo>
                  <a:cubicBezTo>
                    <a:pt x="2273371" y="0"/>
                    <a:pt x="2826322" y="319246"/>
                    <a:pt x="3125525" y="837482"/>
                  </a:cubicBezTo>
                  <a:cubicBezTo>
                    <a:pt x="3424729" y="1355718"/>
                    <a:pt x="3424729" y="1994210"/>
                    <a:pt x="3125525" y="2512446"/>
                  </a:cubicBezTo>
                  <a:lnTo>
                    <a:pt x="1674964" y="1674964"/>
                  </a:lnTo>
                  <a:lnTo>
                    <a:pt x="1674964" y="0"/>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88352" tIns="732726" rIns="410893" bIns="1665920" spcCol="1270" anchor="ctr"/>
            <a:lstStyle/>
            <a:p>
              <a:pPr algn="ctr" defTabSz="800100" eaLnBrk="1" hangingPunct="1">
                <a:lnSpc>
                  <a:spcPct val="90000"/>
                </a:lnSpc>
                <a:spcBef>
                  <a:spcPct val="50000"/>
                </a:spcBef>
                <a:spcAft>
                  <a:spcPts val="0"/>
                </a:spcAft>
                <a:defRPr/>
              </a:pPr>
              <a:r>
                <a:rPr lang="zh-CN" altLang="en-US" sz="2400" noProof="1">
                  <a:solidFill>
                    <a:schemeClr val="tx1"/>
                  </a:solidFill>
                  <a:latin typeface="+mj-ea"/>
                  <a:ea typeface="+mj-ea"/>
                  <a:sym typeface="+mn-ea"/>
                </a:rPr>
                <a:t>不同事物的矛盾不同</a:t>
              </a:r>
            </a:p>
          </p:txBody>
        </p:sp>
        <p:sp>
          <p:nvSpPr>
            <p:cNvPr id="6" name="任意多边形 5">
              <a:extLst>
                <a:ext uri="{FF2B5EF4-FFF2-40B4-BE49-F238E27FC236}">
                  <a16:creationId xmlns:a16="http://schemas.microsoft.com/office/drawing/2014/main" id="{7A75CF89-31BC-4327-BE57-57337340A1AB}"/>
                </a:ext>
              </a:extLst>
            </p:cNvPr>
            <p:cNvSpPr/>
            <p:nvPr/>
          </p:nvSpPr>
          <p:spPr>
            <a:xfrm>
              <a:off x="4529689" y="2460343"/>
              <a:ext cx="3348525" cy="3350630"/>
            </a:xfrm>
            <a:custGeom>
              <a:avLst/>
              <a:gdLst>
                <a:gd name="connsiteX0" fmla="*/ 3125525 w 3349928"/>
                <a:gd name="connsiteY0" fmla="*/ 2512446 h 3349928"/>
                <a:gd name="connsiteX1" fmla="*/ 1674964 w 3349928"/>
                <a:gd name="connsiteY1" fmla="*/ 3349928 h 3349928"/>
                <a:gd name="connsiteX2" fmla="*/ 224403 w 3349928"/>
                <a:gd name="connsiteY2" fmla="*/ 2512446 h 3349928"/>
                <a:gd name="connsiteX3" fmla="*/ 1674964 w 3349928"/>
                <a:gd name="connsiteY3" fmla="*/ 1674964 h 3349928"/>
                <a:gd name="connsiteX4" fmla="*/ 3125525 w 3349928"/>
                <a:gd name="connsiteY4" fmla="*/ 2512446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3125525" y="2512446"/>
                  </a:moveTo>
                  <a:cubicBezTo>
                    <a:pt x="2826321" y="3030682"/>
                    <a:pt x="2273371" y="3349928"/>
                    <a:pt x="1674964" y="3349928"/>
                  </a:cubicBezTo>
                  <a:cubicBezTo>
                    <a:pt x="1076557" y="3349928"/>
                    <a:pt x="523606" y="3030682"/>
                    <a:pt x="224403" y="2512446"/>
                  </a:cubicBezTo>
                  <a:lnTo>
                    <a:pt x="1674964" y="1674964"/>
                  </a:lnTo>
                  <a:lnTo>
                    <a:pt x="3125525" y="2512446"/>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0462" tIns="2196326" rIns="780582" bIns="321960" spcCol="1270" anchor="ctr"/>
            <a:lstStyle/>
            <a:p>
              <a:pPr algn="ctr" defTabSz="800100" eaLnBrk="1" hangingPunct="1">
                <a:lnSpc>
                  <a:spcPct val="90000"/>
                </a:lnSpc>
                <a:spcBef>
                  <a:spcPct val="50000"/>
                </a:spcBef>
                <a:spcAft>
                  <a:spcPts val="0"/>
                </a:spcAft>
                <a:defRPr/>
              </a:pPr>
              <a:r>
                <a:rPr lang="zh-CN" altLang="en-US" sz="2400" noProof="1">
                  <a:solidFill>
                    <a:schemeClr val="tx1"/>
                  </a:solidFill>
                  <a:latin typeface="+mj-ea"/>
                  <a:ea typeface="+mj-ea"/>
                  <a:sym typeface="+mn-ea"/>
                </a:rPr>
                <a:t>同一事物的矛盾在发展中的不同环节</a:t>
              </a:r>
            </a:p>
          </p:txBody>
        </p:sp>
        <p:sp>
          <p:nvSpPr>
            <p:cNvPr id="7" name="任意多边形 6">
              <a:extLst>
                <a:ext uri="{FF2B5EF4-FFF2-40B4-BE49-F238E27FC236}">
                  <a16:creationId xmlns:a16="http://schemas.microsoft.com/office/drawing/2014/main" id="{E01526AE-FCE9-4122-82A6-B68A5D439947}"/>
                </a:ext>
              </a:extLst>
            </p:cNvPr>
            <p:cNvSpPr/>
            <p:nvPr/>
          </p:nvSpPr>
          <p:spPr>
            <a:xfrm>
              <a:off x="4458604" y="2339327"/>
              <a:ext cx="3351550" cy="3352143"/>
            </a:xfrm>
            <a:custGeom>
              <a:avLst/>
              <a:gdLst>
                <a:gd name="connsiteX0" fmla="*/ 224403 w 3349928"/>
                <a:gd name="connsiteY0" fmla="*/ 2512446 h 3349928"/>
                <a:gd name="connsiteX1" fmla="*/ 224403 w 3349928"/>
                <a:gd name="connsiteY1" fmla="*/ 837482 h 3349928"/>
                <a:gd name="connsiteX2" fmla="*/ 1674964 w 3349928"/>
                <a:gd name="connsiteY2" fmla="*/ 0 h 3349928"/>
                <a:gd name="connsiteX3" fmla="*/ 1674964 w 3349928"/>
                <a:gd name="connsiteY3" fmla="*/ 1674964 h 3349928"/>
                <a:gd name="connsiteX4" fmla="*/ 224403 w 3349928"/>
                <a:gd name="connsiteY4" fmla="*/ 2512446 h 334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28" h="3349928">
                  <a:moveTo>
                    <a:pt x="224403" y="2512446"/>
                  </a:moveTo>
                  <a:cubicBezTo>
                    <a:pt x="-74801" y="1994210"/>
                    <a:pt x="-74801" y="1355718"/>
                    <a:pt x="224403" y="837482"/>
                  </a:cubicBezTo>
                  <a:cubicBezTo>
                    <a:pt x="523607" y="319246"/>
                    <a:pt x="1076557" y="0"/>
                    <a:pt x="1674964" y="0"/>
                  </a:cubicBezTo>
                  <a:lnTo>
                    <a:pt x="1674964" y="1674964"/>
                  </a:lnTo>
                  <a:lnTo>
                    <a:pt x="224403" y="2512446"/>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10893" tIns="732726" rIns="1788352" bIns="1665920" spcCol="1270" anchor="ctr"/>
            <a:lstStyle/>
            <a:p>
              <a:pPr algn="ctr" defTabSz="800100" eaLnBrk="1" hangingPunct="1">
                <a:spcBef>
                  <a:spcPct val="50000"/>
                </a:spcBef>
                <a:spcAft>
                  <a:spcPts val="0"/>
                </a:spcAft>
                <a:buFont typeface="Arial" panose="020B0604020202020204" pitchFamily="34" charset="0"/>
                <a:buNone/>
                <a:defRPr/>
              </a:pPr>
              <a:r>
                <a:rPr lang="zh-CN" altLang="en-US" sz="2400" noProof="1">
                  <a:solidFill>
                    <a:schemeClr val="tx1"/>
                  </a:solidFill>
                  <a:latin typeface="+mj-ea"/>
                  <a:ea typeface="+mj-ea"/>
                  <a:sym typeface="+mn-ea"/>
                </a:rPr>
                <a:t>矛盾地位和作用不同</a:t>
              </a:r>
            </a:p>
          </p:txBody>
        </p:sp>
        <p:sp>
          <p:nvSpPr>
            <p:cNvPr id="8" name="环形箭头 7">
              <a:extLst>
                <a:ext uri="{FF2B5EF4-FFF2-40B4-BE49-F238E27FC236}">
                  <a16:creationId xmlns:a16="http://schemas.microsoft.com/office/drawing/2014/main" id="{A74D9299-1003-4ABF-8D94-D3443224D282}"/>
                </a:ext>
              </a:extLst>
            </p:cNvPr>
            <p:cNvSpPr/>
            <p:nvPr/>
          </p:nvSpPr>
          <p:spPr>
            <a:xfrm>
              <a:off x="4390545" y="2133600"/>
              <a:ext cx="3764443" cy="3763597"/>
            </a:xfrm>
            <a:prstGeom prst="circularArrow">
              <a:avLst>
                <a:gd name="adj1" fmla="val 5085"/>
                <a:gd name="adj2" fmla="val 327528"/>
                <a:gd name="adj3" fmla="val 1472472"/>
                <a:gd name="adj4" fmla="val 16199432"/>
                <a:gd name="adj5" fmla="val 5932"/>
              </a:avLst>
            </a:prstGeom>
            <a:solidFill>
              <a:schemeClr val="accent4">
                <a:lumMod val="75000"/>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环形箭头 8">
              <a:extLst>
                <a:ext uri="{FF2B5EF4-FFF2-40B4-BE49-F238E27FC236}">
                  <a16:creationId xmlns:a16="http://schemas.microsoft.com/office/drawing/2014/main" id="{57F700A1-1DD9-4888-AAD8-50BF3A34F7C7}"/>
                </a:ext>
              </a:extLst>
            </p:cNvPr>
            <p:cNvSpPr/>
            <p:nvPr/>
          </p:nvSpPr>
          <p:spPr>
            <a:xfrm>
              <a:off x="4320973" y="2253103"/>
              <a:ext cx="3765956" cy="3765110"/>
            </a:xfrm>
            <a:prstGeom prst="circularArrow">
              <a:avLst>
                <a:gd name="adj1" fmla="val 5085"/>
                <a:gd name="adj2" fmla="val 327528"/>
                <a:gd name="adj3" fmla="val 8671970"/>
                <a:gd name="adj4" fmla="val 1800502"/>
                <a:gd name="adj5" fmla="val 5932"/>
              </a:avLst>
            </a:prstGeom>
            <a:solidFill>
              <a:schemeClr val="accent4">
                <a:lumMod val="75000"/>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环形箭头 9">
              <a:extLst>
                <a:ext uri="{FF2B5EF4-FFF2-40B4-BE49-F238E27FC236}">
                  <a16:creationId xmlns:a16="http://schemas.microsoft.com/office/drawing/2014/main" id="{C9B5E8EF-A4FF-4E1A-91E7-AF37B4656CD3}"/>
                </a:ext>
              </a:extLst>
            </p:cNvPr>
            <p:cNvSpPr/>
            <p:nvPr/>
          </p:nvSpPr>
          <p:spPr>
            <a:xfrm>
              <a:off x="4252913" y="2133600"/>
              <a:ext cx="3764444" cy="3763597"/>
            </a:xfrm>
            <a:prstGeom prst="circularArrow">
              <a:avLst>
                <a:gd name="adj1" fmla="val 5085"/>
                <a:gd name="adj2" fmla="val 327528"/>
                <a:gd name="adj3" fmla="val 15873039"/>
                <a:gd name="adj4" fmla="val 9000000"/>
                <a:gd name="adj5" fmla="val 5932"/>
              </a:avLst>
            </a:prstGeom>
            <a:solidFill>
              <a:schemeClr val="accent4">
                <a:lumMod val="75000"/>
                <a:alpha val="40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defRPr/>
              </a:pPr>
              <a:endParaRPr lang="zh-CN" altLang="en-US" dirty="0"/>
            </a:p>
          </p:txBody>
        </p:sp>
      </p:grpSp>
      <p:sp>
        <p:nvSpPr>
          <p:cNvPr id="12" name="文本框 11">
            <a:extLst>
              <a:ext uri="{FF2B5EF4-FFF2-40B4-BE49-F238E27FC236}">
                <a16:creationId xmlns:a16="http://schemas.microsoft.com/office/drawing/2014/main" id="{D42FA048-B3D0-4DB2-9FFB-06EFF1D157F5}"/>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63493" name="文本框 2">
            <a:extLst>
              <a:ext uri="{FF2B5EF4-FFF2-40B4-BE49-F238E27FC236}">
                <a16:creationId xmlns:a16="http://schemas.microsoft.com/office/drawing/2014/main" id="{0E8CC21B-FBA7-4B3F-83EE-C094B375CDC9}"/>
              </a:ext>
            </a:extLst>
          </p:cNvPr>
          <p:cNvSpPr txBox="1">
            <a:spLocks noChangeArrowheads="1"/>
          </p:cNvSpPr>
          <p:nvPr/>
        </p:nvSpPr>
        <p:spPr bwMode="auto">
          <a:xfrm>
            <a:off x="863600" y="3209925"/>
            <a:ext cx="3014663"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矛盾的特殊性：</a:t>
            </a:r>
          </a:p>
          <a:p>
            <a:pPr algn="just">
              <a:lnSpc>
                <a:spcPct val="120000"/>
              </a:lnSpc>
              <a:spcBef>
                <a:spcPts val="1400"/>
              </a:spcBef>
              <a:buFont typeface="Arial" panose="020B0604020202020204" pitchFamily="34" charset="0"/>
              <a:buNone/>
            </a:pPr>
            <a:r>
              <a:rPr lang="zh-CN" altLang="en-US" sz="2400"/>
              <a:t>不同事物的矛盾又是具体的、特殊的。</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DBB2430B-6DDB-4811-B1DC-2B50164D9C8E}"/>
              </a:ext>
            </a:extLst>
          </p:cNvPr>
          <p:cNvSpPr/>
          <p:nvPr/>
        </p:nvSpPr>
        <p:spPr bwMode="auto">
          <a:xfrm>
            <a:off x="473075" y="1189038"/>
            <a:ext cx="41767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矛盾地位的不平衡性原理</a:t>
            </a:r>
          </a:p>
        </p:txBody>
      </p:sp>
      <p:sp>
        <p:nvSpPr>
          <p:cNvPr id="10" name="任意多边形 9">
            <a:extLst>
              <a:ext uri="{FF2B5EF4-FFF2-40B4-BE49-F238E27FC236}">
                <a16:creationId xmlns:a16="http://schemas.microsoft.com/office/drawing/2014/main" id="{E9D4F526-78D3-4FD1-85EA-0740E78B5340}"/>
              </a:ext>
            </a:extLst>
          </p:cNvPr>
          <p:cNvSpPr/>
          <p:nvPr/>
        </p:nvSpPr>
        <p:spPr>
          <a:xfrm>
            <a:off x="1749425" y="2079625"/>
            <a:ext cx="2017713" cy="2019300"/>
          </a:xfrm>
          <a:custGeom>
            <a:avLst/>
            <a:gdLst>
              <a:gd name="connsiteX0" fmla="*/ 0 w 1348382"/>
              <a:gd name="connsiteY0" fmla="*/ 674191 h 1348382"/>
              <a:gd name="connsiteX1" fmla="*/ 674191 w 1348382"/>
              <a:gd name="connsiteY1" fmla="*/ 0 h 1348382"/>
              <a:gd name="connsiteX2" fmla="*/ 1348382 w 1348382"/>
              <a:gd name="connsiteY2" fmla="*/ 674191 h 1348382"/>
              <a:gd name="connsiteX3" fmla="*/ 674191 w 1348382"/>
              <a:gd name="connsiteY3" fmla="*/ 1348382 h 1348382"/>
              <a:gd name="connsiteX4" fmla="*/ 0 w 1348382"/>
              <a:gd name="connsiteY4" fmla="*/ 674191 h 1348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382" h="1348382">
                <a:moveTo>
                  <a:pt x="0" y="674191"/>
                </a:moveTo>
                <a:cubicBezTo>
                  <a:pt x="0" y="301846"/>
                  <a:pt x="301846" y="0"/>
                  <a:pt x="674191" y="0"/>
                </a:cubicBezTo>
                <a:cubicBezTo>
                  <a:pt x="1046536" y="0"/>
                  <a:pt x="1348382" y="301846"/>
                  <a:pt x="1348382" y="674191"/>
                </a:cubicBezTo>
                <a:cubicBezTo>
                  <a:pt x="1348382" y="1046536"/>
                  <a:pt x="1046536" y="1348382"/>
                  <a:pt x="674191" y="1348382"/>
                </a:cubicBezTo>
                <a:cubicBezTo>
                  <a:pt x="301846" y="1348382"/>
                  <a:pt x="0" y="1046536"/>
                  <a:pt x="0" y="674191"/>
                </a:cubicBez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20326" tIns="220326" rIns="220326" bIns="220326"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chemeClr val="tx1"/>
                </a:solidFill>
                <a:latin typeface="微软雅黑" panose="020B0503020204020204" pitchFamily="34" charset="-122"/>
                <a:sym typeface="+mn-ea"/>
              </a:rPr>
              <a:t>主要矛盾和次要矛盾</a:t>
            </a:r>
          </a:p>
        </p:txBody>
      </p:sp>
      <p:sp>
        <p:nvSpPr>
          <p:cNvPr id="12" name="任意多边形 11">
            <a:extLst>
              <a:ext uri="{FF2B5EF4-FFF2-40B4-BE49-F238E27FC236}">
                <a16:creationId xmlns:a16="http://schemas.microsoft.com/office/drawing/2014/main" id="{0F6E6DEF-4424-4367-ACF9-2AEF05915DB2}"/>
              </a:ext>
            </a:extLst>
          </p:cNvPr>
          <p:cNvSpPr/>
          <p:nvPr/>
        </p:nvSpPr>
        <p:spPr>
          <a:xfrm>
            <a:off x="1749425" y="4360863"/>
            <a:ext cx="2017713" cy="2017712"/>
          </a:xfrm>
          <a:custGeom>
            <a:avLst/>
            <a:gdLst>
              <a:gd name="connsiteX0" fmla="*/ 0 w 1348382"/>
              <a:gd name="connsiteY0" fmla="*/ 674191 h 1348382"/>
              <a:gd name="connsiteX1" fmla="*/ 674191 w 1348382"/>
              <a:gd name="connsiteY1" fmla="*/ 0 h 1348382"/>
              <a:gd name="connsiteX2" fmla="*/ 1348382 w 1348382"/>
              <a:gd name="connsiteY2" fmla="*/ 674191 h 1348382"/>
              <a:gd name="connsiteX3" fmla="*/ 674191 w 1348382"/>
              <a:gd name="connsiteY3" fmla="*/ 1348382 h 1348382"/>
              <a:gd name="connsiteX4" fmla="*/ 0 w 1348382"/>
              <a:gd name="connsiteY4" fmla="*/ 674191 h 1348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382" h="1348382">
                <a:moveTo>
                  <a:pt x="0" y="674191"/>
                </a:moveTo>
                <a:cubicBezTo>
                  <a:pt x="0" y="301846"/>
                  <a:pt x="301846" y="0"/>
                  <a:pt x="674191" y="0"/>
                </a:cubicBezTo>
                <a:cubicBezTo>
                  <a:pt x="1046536" y="0"/>
                  <a:pt x="1348382" y="301846"/>
                  <a:pt x="1348382" y="674191"/>
                </a:cubicBezTo>
                <a:cubicBezTo>
                  <a:pt x="1348382" y="1046536"/>
                  <a:pt x="1046536" y="1348382"/>
                  <a:pt x="674191" y="1348382"/>
                </a:cubicBezTo>
                <a:cubicBezTo>
                  <a:pt x="301846" y="1348382"/>
                  <a:pt x="0" y="1046536"/>
                  <a:pt x="0" y="674191"/>
                </a:cubicBez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20326" tIns="220326" rIns="220326" bIns="220326"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noProof="1">
                <a:solidFill>
                  <a:schemeClr val="tx1"/>
                </a:solidFill>
                <a:latin typeface="微软雅黑" panose="020B0503020204020204" pitchFamily="34" charset="-122"/>
                <a:sym typeface="+mn-ea"/>
              </a:rPr>
              <a:t>矛盾主要方面与次要方面</a:t>
            </a:r>
          </a:p>
        </p:txBody>
      </p:sp>
      <p:sp>
        <p:nvSpPr>
          <p:cNvPr id="13" name="任意多边形 12">
            <a:extLst>
              <a:ext uri="{FF2B5EF4-FFF2-40B4-BE49-F238E27FC236}">
                <a16:creationId xmlns:a16="http://schemas.microsoft.com/office/drawing/2014/main" id="{8F6F89FC-45DD-4DD8-BFE6-99422C6D8C6C}"/>
              </a:ext>
            </a:extLst>
          </p:cNvPr>
          <p:cNvSpPr/>
          <p:nvPr/>
        </p:nvSpPr>
        <p:spPr>
          <a:xfrm>
            <a:off x="4479925" y="3967163"/>
            <a:ext cx="430213" cy="501650"/>
          </a:xfrm>
          <a:custGeom>
            <a:avLst/>
            <a:gdLst>
              <a:gd name="connsiteX0" fmla="*/ 0 w 428785"/>
              <a:gd name="connsiteY0" fmla="*/ 100320 h 501598"/>
              <a:gd name="connsiteX1" fmla="*/ 214393 w 428785"/>
              <a:gd name="connsiteY1" fmla="*/ 100320 h 501598"/>
              <a:gd name="connsiteX2" fmla="*/ 214393 w 428785"/>
              <a:gd name="connsiteY2" fmla="*/ 0 h 501598"/>
              <a:gd name="connsiteX3" fmla="*/ 428785 w 428785"/>
              <a:gd name="connsiteY3" fmla="*/ 250799 h 501598"/>
              <a:gd name="connsiteX4" fmla="*/ 214393 w 428785"/>
              <a:gd name="connsiteY4" fmla="*/ 501598 h 501598"/>
              <a:gd name="connsiteX5" fmla="*/ 214393 w 428785"/>
              <a:gd name="connsiteY5" fmla="*/ 401278 h 501598"/>
              <a:gd name="connsiteX6" fmla="*/ 0 w 428785"/>
              <a:gd name="connsiteY6" fmla="*/ 401278 h 501598"/>
              <a:gd name="connsiteX7" fmla="*/ 0 w 428785"/>
              <a:gd name="connsiteY7" fmla="*/ 100320 h 5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785" h="501598">
                <a:moveTo>
                  <a:pt x="0" y="100320"/>
                </a:moveTo>
                <a:lnTo>
                  <a:pt x="214393" y="100320"/>
                </a:lnTo>
                <a:lnTo>
                  <a:pt x="214393" y="0"/>
                </a:lnTo>
                <a:lnTo>
                  <a:pt x="428785" y="250799"/>
                </a:lnTo>
                <a:lnTo>
                  <a:pt x="214393" y="501598"/>
                </a:lnTo>
                <a:lnTo>
                  <a:pt x="214393" y="401278"/>
                </a:lnTo>
                <a:lnTo>
                  <a:pt x="0" y="401278"/>
                </a:lnTo>
                <a:lnTo>
                  <a:pt x="0" y="100320"/>
                </a:lnTo>
                <a:close/>
              </a:path>
            </a:pathLst>
          </a:custGeom>
          <a:solidFill>
            <a:schemeClr val="accent6">
              <a:lumMod val="60000"/>
              <a:lumOff val="4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100320" rIns="128635" bIns="100320" spcCol="1270" anchor="ctr"/>
          <a:lstStyle/>
          <a:p>
            <a:pPr algn="ctr" defTabSz="933450" eaLnBrk="1" hangingPunct="1">
              <a:lnSpc>
                <a:spcPct val="90000"/>
              </a:lnSpc>
              <a:spcAft>
                <a:spcPct val="35000"/>
              </a:spcAft>
              <a:buFont typeface="Arial" panose="020B0604020202020204" pitchFamily="34" charset="0"/>
              <a:buNone/>
              <a:defRPr/>
            </a:pPr>
            <a:endParaRPr lang="zh-CN" altLang="en-US" sz="2000">
              <a:latin typeface="微软雅黑" panose="020B0503020204020204" pitchFamily="34" charset="-122"/>
            </a:endParaRPr>
          </a:p>
        </p:txBody>
      </p:sp>
      <p:sp>
        <p:nvSpPr>
          <p:cNvPr id="16" name="圆角矩形 15">
            <a:extLst>
              <a:ext uri="{FF2B5EF4-FFF2-40B4-BE49-F238E27FC236}">
                <a16:creationId xmlns:a16="http://schemas.microsoft.com/office/drawing/2014/main" id="{70734FBC-E113-43B6-ADB5-B32616D2B5D9}"/>
              </a:ext>
            </a:extLst>
          </p:cNvPr>
          <p:cNvSpPr/>
          <p:nvPr/>
        </p:nvSpPr>
        <p:spPr>
          <a:xfrm>
            <a:off x="5583238" y="3086100"/>
            <a:ext cx="2205037" cy="2025650"/>
          </a:xfrm>
          <a:prstGeom prst="roundRect">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298167" rIns="0" bIns="298167"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tx1"/>
                </a:solidFill>
                <a:latin typeface="微软雅黑" panose="020B0503020204020204" pitchFamily="34" charset="-122"/>
                <a:sym typeface="+mn-ea"/>
              </a:rPr>
              <a:t>事物性质由主要矛盾的主要方面决定</a:t>
            </a:r>
          </a:p>
        </p:txBody>
      </p:sp>
      <p:sp>
        <p:nvSpPr>
          <p:cNvPr id="9" name="文本框 8">
            <a:extLst>
              <a:ext uri="{FF2B5EF4-FFF2-40B4-BE49-F238E27FC236}">
                <a16:creationId xmlns:a16="http://schemas.microsoft.com/office/drawing/2014/main" id="{8EBC7132-117C-4570-86E5-49C961029FEC}"/>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5">
            <a:extLst>
              <a:ext uri="{FF2B5EF4-FFF2-40B4-BE49-F238E27FC236}">
                <a16:creationId xmlns:a16="http://schemas.microsoft.com/office/drawing/2014/main" id="{A8DA69BD-DAA6-4EFA-A488-C385BA4C386F}"/>
              </a:ext>
            </a:extLst>
          </p:cNvPr>
          <p:cNvSpPr/>
          <p:nvPr/>
        </p:nvSpPr>
        <p:spPr bwMode="auto">
          <a:xfrm>
            <a:off x="473075" y="1562100"/>
            <a:ext cx="44402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坚持两点论与重点论的统一</a:t>
            </a:r>
          </a:p>
        </p:txBody>
      </p:sp>
      <p:sp>
        <p:nvSpPr>
          <p:cNvPr id="65539" name="AutoShape 3">
            <a:extLst>
              <a:ext uri="{FF2B5EF4-FFF2-40B4-BE49-F238E27FC236}">
                <a16:creationId xmlns:a16="http://schemas.microsoft.com/office/drawing/2014/main" id="{CF972618-B663-4A46-87B2-C739D2D9D754}"/>
              </a:ext>
            </a:extLst>
          </p:cNvPr>
          <p:cNvSpPr>
            <a:spLocks noChangeArrowheads="1"/>
          </p:cNvSpPr>
          <p:nvPr/>
        </p:nvSpPr>
        <p:spPr bwMode="auto">
          <a:xfrm>
            <a:off x="962025" y="4406900"/>
            <a:ext cx="7699375" cy="41275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buFont typeface="Arial" panose="020B0604020202020204" pitchFamily="34" charset="0"/>
              <a:buNone/>
            </a:pPr>
            <a:r>
              <a:rPr lang="zh-CN" altLang="en-US">
                <a:latin typeface="黑体" panose="02010609060101010101" pitchFamily="49" charset="-122"/>
                <a:ea typeface="黑体" panose="02010609060101010101" pitchFamily="49" charset="-122"/>
                <a:sym typeface="黑体" panose="02010609060101010101" pitchFamily="49" charset="-122"/>
              </a:rPr>
              <a:t>　　</a:t>
            </a:r>
          </a:p>
        </p:txBody>
      </p:sp>
      <p:sp>
        <p:nvSpPr>
          <p:cNvPr id="6" name="文本框 5">
            <a:extLst>
              <a:ext uri="{FF2B5EF4-FFF2-40B4-BE49-F238E27FC236}">
                <a16:creationId xmlns:a16="http://schemas.microsoft.com/office/drawing/2014/main" id="{3651FB0B-46EF-41EC-9A01-C29544F94AC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7" name="任意多边形 144">
            <a:extLst>
              <a:ext uri="{FF2B5EF4-FFF2-40B4-BE49-F238E27FC236}">
                <a16:creationId xmlns:a16="http://schemas.microsoft.com/office/drawing/2014/main" id="{54CD34AD-74AB-4ACB-9EB1-4BDE3877D561}"/>
              </a:ext>
            </a:extLst>
          </p:cNvPr>
          <p:cNvSpPr/>
          <p:nvPr/>
        </p:nvSpPr>
        <p:spPr bwMode="auto">
          <a:xfrm>
            <a:off x="365499" y="2978062"/>
            <a:ext cx="4035143"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68580" tIns="34290" rIns="68580" bIns="34290"/>
          <a:lstStyle/>
          <a:p>
            <a:pPr>
              <a:defRPr/>
            </a:pPr>
            <a:endParaRPr lang="zh-CN" altLang="en-US"/>
          </a:p>
        </p:txBody>
      </p:sp>
      <p:sp>
        <p:nvSpPr>
          <p:cNvPr id="65544" name="文本框 1">
            <a:extLst>
              <a:ext uri="{FF2B5EF4-FFF2-40B4-BE49-F238E27FC236}">
                <a16:creationId xmlns:a16="http://schemas.microsoft.com/office/drawing/2014/main" id="{36B0C424-02B5-48C3-AEB9-5C6ADD906725}"/>
              </a:ext>
            </a:extLst>
          </p:cNvPr>
          <p:cNvSpPr txBox="1">
            <a:spLocks noChangeArrowheads="1"/>
          </p:cNvSpPr>
          <p:nvPr/>
        </p:nvSpPr>
        <p:spPr bwMode="auto">
          <a:xfrm>
            <a:off x="608013" y="3179763"/>
            <a:ext cx="35496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t>坚持两点论：兼顾主次</a:t>
            </a:r>
          </a:p>
        </p:txBody>
      </p:sp>
      <p:sp>
        <p:nvSpPr>
          <p:cNvPr id="11" name="任意多边形 144">
            <a:extLst>
              <a:ext uri="{FF2B5EF4-FFF2-40B4-BE49-F238E27FC236}">
                <a16:creationId xmlns:a16="http://schemas.microsoft.com/office/drawing/2014/main" id="{EDAD5A0A-F338-4EBD-8245-02E1B48B84F0}"/>
              </a:ext>
            </a:extLst>
          </p:cNvPr>
          <p:cNvSpPr/>
          <p:nvPr/>
        </p:nvSpPr>
        <p:spPr bwMode="auto">
          <a:xfrm>
            <a:off x="4769223" y="2978062"/>
            <a:ext cx="4035143" cy="90187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68580" tIns="34290" rIns="68580" bIns="34290"/>
          <a:lstStyle/>
          <a:p>
            <a:pPr>
              <a:defRPr/>
            </a:pPr>
            <a:endParaRPr lang="zh-CN" altLang="en-US"/>
          </a:p>
        </p:txBody>
      </p:sp>
      <p:sp>
        <p:nvSpPr>
          <p:cNvPr id="65548" name="文本框 11">
            <a:extLst>
              <a:ext uri="{FF2B5EF4-FFF2-40B4-BE49-F238E27FC236}">
                <a16:creationId xmlns:a16="http://schemas.microsoft.com/office/drawing/2014/main" id="{06676FC8-2898-4675-9E69-50BAA3720B49}"/>
              </a:ext>
            </a:extLst>
          </p:cNvPr>
          <p:cNvSpPr txBox="1">
            <a:spLocks noChangeArrowheads="1"/>
          </p:cNvSpPr>
          <p:nvPr/>
        </p:nvSpPr>
        <p:spPr bwMode="auto">
          <a:xfrm>
            <a:off x="5011738" y="3179763"/>
            <a:ext cx="35496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t>坚持重点论：抓住重点</a:t>
            </a:r>
          </a:p>
        </p:txBody>
      </p:sp>
      <p:sp>
        <p:nvSpPr>
          <p:cNvPr id="65549" name="文本框 2">
            <a:extLst>
              <a:ext uri="{FF2B5EF4-FFF2-40B4-BE49-F238E27FC236}">
                <a16:creationId xmlns:a16="http://schemas.microsoft.com/office/drawing/2014/main" id="{CB1E77A6-7588-4499-A5A0-B6A4A38FF5E9}"/>
              </a:ext>
            </a:extLst>
          </p:cNvPr>
          <p:cNvSpPr txBox="1">
            <a:spLocks noChangeArrowheads="1"/>
          </p:cNvSpPr>
          <p:nvPr/>
        </p:nvSpPr>
        <p:spPr bwMode="auto">
          <a:xfrm>
            <a:off x="1255713" y="4802188"/>
            <a:ext cx="6462712"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把两点论和重点论统一起来：</a:t>
            </a:r>
            <a:r>
              <a:rPr lang="zh-CN" altLang="en-US" sz="2400" dirty="0"/>
              <a:t>坚持两点之中有重点，反对“一点论”和“均衡论”。</a:t>
            </a:r>
          </a:p>
        </p:txBody>
      </p:sp>
      <p:sp>
        <p:nvSpPr>
          <p:cNvPr id="2" name="文本框 1">
            <a:extLst>
              <a:ext uri="{FF2B5EF4-FFF2-40B4-BE49-F238E27FC236}">
                <a16:creationId xmlns:a16="http://schemas.microsoft.com/office/drawing/2014/main" id="{A85848DC-D745-4860-A50E-888352C28ADE}"/>
              </a:ext>
            </a:extLst>
          </p:cNvPr>
          <p:cNvSpPr txBox="1"/>
          <p:nvPr/>
        </p:nvSpPr>
        <p:spPr bwMode="auto">
          <a:xfrm>
            <a:off x="1537867" y="5902325"/>
            <a:ext cx="6462712" cy="497316"/>
          </a:xfrm>
          <a:prstGeom prst="rect">
            <a:avLst/>
          </a:prstGeom>
          <a:noFill/>
          <a:ln>
            <a:noFill/>
          </a:ln>
        </p:spPr>
        <p:txBody>
          <a:bodyPr wrap="square" rtlCol="0">
            <a:spAutoFit/>
          </a:bodyPr>
          <a:lstStyle/>
          <a:p>
            <a:pPr algn="just">
              <a:lnSpc>
                <a:spcPct val="120000"/>
              </a:lnSpc>
              <a:spcBef>
                <a:spcPts val="1400"/>
              </a:spcBef>
            </a:pPr>
            <a:r>
              <a:rPr lang="zh-CN" altLang="en-US" sz="2400" dirty="0">
                <a:highlight>
                  <a:srgbClr val="FF0000"/>
                </a:highlight>
              </a:rPr>
              <a:t>讨论：思政课教学体系中的主要矛盾是什么？</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E9C89AAF-9C35-49D3-99A7-BAF68F7F38AC}"/>
              </a:ext>
            </a:extLst>
          </p:cNvPr>
          <p:cNvSpPr/>
          <p:nvPr/>
        </p:nvSpPr>
        <p:spPr bwMode="auto">
          <a:xfrm>
            <a:off x="473075" y="1220788"/>
            <a:ext cx="44402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矛盾普遍性与特殊性的关系</a:t>
            </a:r>
          </a:p>
        </p:txBody>
      </p:sp>
      <p:sp>
        <p:nvSpPr>
          <p:cNvPr id="5" name="右箭头 4">
            <a:extLst>
              <a:ext uri="{FF2B5EF4-FFF2-40B4-BE49-F238E27FC236}">
                <a16:creationId xmlns:a16="http://schemas.microsoft.com/office/drawing/2014/main" id="{91C36070-AF11-45FE-A128-E3308F864ABA}"/>
              </a:ext>
            </a:extLst>
          </p:cNvPr>
          <p:cNvSpPr/>
          <p:nvPr/>
        </p:nvSpPr>
        <p:spPr>
          <a:xfrm rot="16200000">
            <a:off x="5735638" y="2722563"/>
            <a:ext cx="2447925" cy="3578225"/>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任意多边形 5">
            <a:extLst>
              <a:ext uri="{FF2B5EF4-FFF2-40B4-BE49-F238E27FC236}">
                <a16:creationId xmlns:a16="http://schemas.microsoft.com/office/drawing/2014/main" id="{7AB9A1B6-6BD9-42C2-9131-96DC7BABB43F}"/>
              </a:ext>
            </a:extLst>
          </p:cNvPr>
          <p:cNvSpPr/>
          <p:nvPr/>
        </p:nvSpPr>
        <p:spPr>
          <a:xfrm>
            <a:off x="5765800" y="4737100"/>
            <a:ext cx="2492375" cy="1119188"/>
          </a:xfrm>
          <a:custGeom>
            <a:avLst/>
            <a:gdLst>
              <a:gd name="connsiteX0" fmla="*/ 0 w 2102532"/>
              <a:gd name="connsiteY0" fmla="*/ 166375 h 998232"/>
              <a:gd name="connsiteX1" fmla="*/ 166375 w 2102532"/>
              <a:gd name="connsiteY1" fmla="*/ 0 h 998232"/>
              <a:gd name="connsiteX2" fmla="*/ 1936157 w 2102532"/>
              <a:gd name="connsiteY2" fmla="*/ 0 h 998232"/>
              <a:gd name="connsiteX3" fmla="*/ 2102532 w 2102532"/>
              <a:gd name="connsiteY3" fmla="*/ 166375 h 998232"/>
              <a:gd name="connsiteX4" fmla="*/ 2102532 w 2102532"/>
              <a:gd name="connsiteY4" fmla="*/ 831857 h 998232"/>
              <a:gd name="connsiteX5" fmla="*/ 1936157 w 2102532"/>
              <a:gd name="connsiteY5" fmla="*/ 998232 h 998232"/>
              <a:gd name="connsiteX6" fmla="*/ 166375 w 2102532"/>
              <a:gd name="connsiteY6" fmla="*/ 998232 h 998232"/>
              <a:gd name="connsiteX7" fmla="*/ 0 w 2102532"/>
              <a:gd name="connsiteY7" fmla="*/ 831857 h 998232"/>
              <a:gd name="connsiteX8" fmla="*/ 0 w 2102532"/>
              <a:gd name="connsiteY8" fmla="*/ 166375 h 99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532" h="998232">
                <a:moveTo>
                  <a:pt x="0" y="166375"/>
                </a:moveTo>
                <a:cubicBezTo>
                  <a:pt x="0" y="74489"/>
                  <a:pt x="74489" y="0"/>
                  <a:pt x="166375" y="0"/>
                </a:cubicBezTo>
                <a:lnTo>
                  <a:pt x="1936157" y="0"/>
                </a:lnTo>
                <a:cubicBezTo>
                  <a:pt x="2028043" y="0"/>
                  <a:pt x="2102532" y="74489"/>
                  <a:pt x="2102532" y="166375"/>
                </a:cubicBezTo>
                <a:lnTo>
                  <a:pt x="2102532" y="831857"/>
                </a:lnTo>
                <a:cubicBezTo>
                  <a:pt x="2102532" y="923743"/>
                  <a:pt x="2028043" y="998232"/>
                  <a:pt x="1936157" y="998232"/>
                </a:cubicBezTo>
                <a:lnTo>
                  <a:pt x="166375" y="998232"/>
                </a:lnTo>
                <a:cubicBezTo>
                  <a:pt x="74489" y="998232"/>
                  <a:pt x="0" y="923743"/>
                  <a:pt x="0" y="831857"/>
                </a:cubicBezTo>
                <a:lnTo>
                  <a:pt x="0" y="166375"/>
                </a:lnTo>
                <a:close/>
              </a:path>
            </a:pathLst>
          </a:custGeom>
          <a:solidFill>
            <a:schemeClr val="accent6">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7310" tIns="117310" rIns="117310" bIns="117310"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tx1"/>
                </a:solidFill>
                <a:sym typeface="+mn-ea"/>
              </a:rPr>
              <a:t>矛盾普遍性和特殊性关系原理</a:t>
            </a:r>
          </a:p>
        </p:txBody>
      </p:sp>
      <p:sp>
        <p:nvSpPr>
          <p:cNvPr id="7" name="任意多边形 6">
            <a:extLst>
              <a:ext uri="{FF2B5EF4-FFF2-40B4-BE49-F238E27FC236}">
                <a16:creationId xmlns:a16="http://schemas.microsoft.com/office/drawing/2014/main" id="{21FE6927-F211-48E8-9602-B9C49FDFB614}"/>
              </a:ext>
            </a:extLst>
          </p:cNvPr>
          <p:cNvSpPr/>
          <p:nvPr/>
        </p:nvSpPr>
        <p:spPr>
          <a:xfrm>
            <a:off x="5767388" y="2147888"/>
            <a:ext cx="2490787" cy="1281112"/>
          </a:xfrm>
          <a:custGeom>
            <a:avLst/>
            <a:gdLst>
              <a:gd name="connsiteX0" fmla="*/ 0 w 2102532"/>
              <a:gd name="connsiteY0" fmla="*/ 190380 h 1142260"/>
              <a:gd name="connsiteX1" fmla="*/ 190380 w 2102532"/>
              <a:gd name="connsiteY1" fmla="*/ 0 h 1142260"/>
              <a:gd name="connsiteX2" fmla="*/ 1912152 w 2102532"/>
              <a:gd name="connsiteY2" fmla="*/ 0 h 1142260"/>
              <a:gd name="connsiteX3" fmla="*/ 2102532 w 2102532"/>
              <a:gd name="connsiteY3" fmla="*/ 190380 h 1142260"/>
              <a:gd name="connsiteX4" fmla="*/ 2102532 w 2102532"/>
              <a:gd name="connsiteY4" fmla="*/ 951880 h 1142260"/>
              <a:gd name="connsiteX5" fmla="*/ 1912152 w 2102532"/>
              <a:gd name="connsiteY5" fmla="*/ 1142260 h 1142260"/>
              <a:gd name="connsiteX6" fmla="*/ 190380 w 2102532"/>
              <a:gd name="connsiteY6" fmla="*/ 1142260 h 1142260"/>
              <a:gd name="connsiteX7" fmla="*/ 0 w 2102532"/>
              <a:gd name="connsiteY7" fmla="*/ 951880 h 1142260"/>
              <a:gd name="connsiteX8" fmla="*/ 0 w 2102532"/>
              <a:gd name="connsiteY8" fmla="*/ 190380 h 11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532" h="1142260">
                <a:moveTo>
                  <a:pt x="0" y="190380"/>
                </a:moveTo>
                <a:cubicBezTo>
                  <a:pt x="0" y="85236"/>
                  <a:pt x="85236" y="0"/>
                  <a:pt x="190380" y="0"/>
                </a:cubicBezTo>
                <a:lnTo>
                  <a:pt x="1912152" y="0"/>
                </a:lnTo>
                <a:cubicBezTo>
                  <a:pt x="2017296" y="0"/>
                  <a:pt x="2102532" y="85236"/>
                  <a:pt x="2102532" y="190380"/>
                </a:cubicBezTo>
                <a:lnTo>
                  <a:pt x="2102532" y="951880"/>
                </a:lnTo>
                <a:cubicBezTo>
                  <a:pt x="2102532" y="1057024"/>
                  <a:pt x="2017296" y="1142260"/>
                  <a:pt x="1912152" y="1142260"/>
                </a:cubicBezTo>
                <a:lnTo>
                  <a:pt x="190380" y="1142260"/>
                </a:lnTo>
                <a:cubicBezTo>
                  <a:pt x="85236" y="1142260"/>
                  <a:pt x="0" y="1057024"/>
                  <a:pt x="0" y="951880"/>
                </a:cubicBezTo>
                <a:lnTo>
                  <a:pt x="0" y="190380"/>
                </a:lnTo>
                <a:close/>
              </a:path>
            </a:pathLst>
          </a:cu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4341" tIns="124341" rIns="124341" bIns="124341"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chemeClr val="tx1"/>
                </a:solidFill>
                <a:sym typeface="+mn-ea"/>
              </a:rPr>
              <a:t>马克思主义的普遍真理同各国的具体实际相结合</a:t>
            </a:r>
          </a:p>
        </p:txBody>
      </p:sp>
      <p:sp>
        <p:nvSpPr>
          <p:cNvPr id="9" name="文本框 8">
            <a:extLst>
              <a:ext uri="{FF2B5EF4-FFF2-40B4-BE49-F238E27FC236}">
                <a16:creationId xmlns:a16="http://schemas.microsoft.com/office/drawing/2014/main" id="{BA24FB9F-76D0-40E7-9F1B-F0D8828512D3}"/>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66567" name="文本框 1">
            <a:extLst>
              <a:ext uri="{FF2B5EF4-FFF2-40B4-BE49-F238E27FC236}">
                <a16:creationId xmlns:a16="http://schemas.microsoft.com/office/drawing/2014/main" id="{9F72985F-53E8-41EE-8AF1-2237084E50EC}"/>
              </a:ext>
            </a:extLst>
          </p:cNvPr>
          <p:cNvSpPr txBox="1">
            <a:spLocks noChangeArrowheads="1"/>
          </p:cNvSpPr>
          <p:nvPr/>
        </p:nvSpPr>
        <p:spPr bwMode="auto">
          <a:xfrm>
            <a:off x="546100" y="2001838"/>
            <a:ext cx="4749800"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矛盾普遍性与矛盾特殊性是辩证统一的关系。</a:t>
            </a:r>
          </a:p>
          <a:p>
            <a:pPr algn="just">
              <a:lnSpc>
                <a:spcPct val="120000"/>
              </a:lnSpc>
              <a:spcBef>
                <a:spcPts val="1400"/>
              </a:spcBef>
              <a:buFont typeface="Arial" panose="020B0604020202020204" pitchFamily="34" charset="0"/>
              <a:buNone/>
            </a:pPr>
            <a:r>
              <a:rPr lang="zh-CN" altLang="en-US" sz="2400" dirty="0"/>
              <a:t>矛盾的普遍性（共性）是无条件的、绝对的，矛盾的特殊性（个性）是有条件的、相对的。</a:t>
            </a:r>
          </a:p>
          <a:p>
            <a:pPr algn="just">
              <a:lnSpc>
                <a:spcPct val="120000"/>
              </a:lnSpc>
              <a:spcBef>
                <a:spcPts val="1400"/>
              </a:spcBef>
              <a:buFont typeface="Arial" panose="020B0604020202020204" pitchFamily="34" charset="0"/>
              <a:buNone/>
            </a:pPr>
            <a:r>
              <a:rPr lang="zh-CN" altLang="en-US" sz="2400" dirty="0"/>
              <a:t>任何现实存在的事物都是共性和个性的有机统一，共性寓于个性之中，没有离开个性的共性，也没有离开共性的个性。</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D3E3F68-ACF8-495B-8C77-FFD2636AC195}"/>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二、对立统一规律是事物发展的根本规律</a:t>
            </a:r>
          </a:p>
        </p:txBody>
      </p:sp>
      <p:sp>
        <p:nvSpPr>
          <p:cNvPr id="59397" name="文本框 7">
            <a:extLst>
              <a:ext uri="{FF2B5EF4-FFF2-40B4-BE49-F238E27FC236}">
                <a16:creationId xmlns:a16="http://schemas.microsoft.com/office/drawing/2014/main" id="{2E2B4FDE-719E-4D3F-BDE0-102484AB53A5}"/>
              </a:ext>
            </a:extLst>
          </p:cNvPr>
          <p:cNvSpPr txBox="1"/>
          <p:nvPr/>
        </p:nvSpPr>
        <p:spPr>
          <a:xfrm>
            <a:off x="2268983" y="1346644"/>
            <a:ext cx="4971790" cy="497957"/>
          </a:xfrm>
          <a:prstGeom prst="rect">
            <a:avLst/>
          </a:prstGeom>
          <a:solidFill>
            <a:schemeClr val="accent4">
              <a:lumMod val="40000"/>
              <a:lumOff val="60000"/>
            </a:schemeClr>
          </a:solidFill>
          <a:ln w="9525">
            <a:noFill/>
          </a:ln>
        </p:spPr>
        <p:txBody>
          <a:bodyPr wrap="square">
            <a:spAutoFit/>
          </a:bodyPr>
          <a:lstStyle/>
          <a:p>
            <a:pPr algn="just" defTabSz="914400">
              <a:lnSpc>
                <a:spcPct val="120000"/>
              </a:lnSpc>
              <a:spcBef>
                <a:spcPct val="50000"/>
              </a:spcBef>
              <a:defRPr/>
            </a:pPr>
            <a:r>
              <a:rPr lang="zh-CN" altLang="en-US" sz="2400" b="1" dirty="0">
                <a:latin typeface="+mj-ea"/>
                <a:ea typeface="+mj-ea"/>
                <a:sym typeface="+mn-ea"/>
              </a:rPr>
              <a:t>自然界的矛盾：著名的波粒二象性</a:t>
            </a:r>
          </a:p>
        </p:txBody>
      </p:sp>
      <p:pic>
        <p:nvPicPr>
          <p:cNvPr id="3" name="图片 2">
            <a:extLst>
              <a:ext uri="{FF2B5EF4-FFF2-40B4-BE49-F238E27FC236}">
                <a16:creationId xmlns:a16="http://schemas.microsoft.com/office/drawing/2014/main" id="{4A32EC5D-AB33-4F02-99F7-36234F9F74D8}"/>
              </a:ext>
            </a:extLst>
          </p:cNvPr>
          <p:cNvPicPr>
            <a:picLocks noChangeAspect="1"/>
          </p:cNvPicPr>
          <p:nvPr/>
        </p:nvPicPr>
        <p:blipFill>
          <a:blip r:embed="rId2"/>
          <a:stretch>
            <a:fillRect/>
          </a:stretch>
        </p:blipFill>
        <p:spPr>
          <a:xfrm>
            <a:off x="895350" y="2058286"/>
            <a:ext cx="7353300" cy="3124200"/>
          </a:xfrm>
          <a:prstGeom prst="rect">
            <a:avLst/>
          </a:prstGeom>
        </p:spPr>
      </p:pic>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D150C4B4-6D97-4275-B5EE-6B9CEFAC3EB5}"/>
              </a:ext>
            </a:extLst>
          </p:cNvPr>
          <p:cNvSpPr/>
          <p:nvPr/>
        </p:nvSpPr>
        <p:spPr bwMode="auto">
          <a:xfrm>
            <a:off x="515938" y="1371600"/>
            <a:ext cx="27781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量变质变规律</a:t>
            </a:r>
          </a:p>
        </p:txBody>
      </p:sp>
      <p:sp>
        <p:nvSpPr>
          <p:cNvPr id="14" name="文本框 13">
            <a:extLst>
              <a:ext uri="{FF2B5EF4-FFF2-40B4-BE49-F238E27FC236}">
                <a16:creationId xmlns:a16="http://schemas.microsoft.com/office/drawing/2014/main" id="{D3FFBB6E-E973-429F-92F0-0698C7AD507D}"/>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grpSp>
        <p:nvGrpSpPr>
          <p:cNvPr id="68612" name="组合 2">
            <a:extLst>
              <a:ext uri="{FF2B5EF4-FFF2-40B4-BE49-F238E27FC236}">
                <a16:creationId xmlns:a16="http://schemas.microsoft.com/office/drawing/2014/main" id="{80AAE923-2731-4BEB-88F2-16E8EAC7DA1E}"/>
              </a:ext>
            </a:extLst>
          </p:cNvPr>
          <p:cNvGrpSpPr>
            <a:grpSpLocks/>
          </p:cNvGrpSpPr>
          <p:nvPr/>
        </p:nvGrpSpPr>
        <p:grpSpPr bwMode="auto">
          <a:xfrm>
            <a:off x="-2060575" y="1727200"/>
            <a:ext cx="9999663" cy="5084763"/>
            <a:chOff x="-2289175" y="1622425"/>
            <a:chExt cx="9999522" cy="5084763"/>
          </a:xfrm>
        </p:grpSpPr>
        <p:sp>
          <p:nvSpPr>
            <p:cNvPr id="4" name="空心弧 3">
              <a:extLst>
                <a:ext uri="{FF2B5EF4-FFF2-40B4-BE49-F238E27FC236}">
                  <a16:creationId xmlns:a16="http://schemas.microsoft.com/office/drawing/2014/main" id="{94F373BA-2121-453C-9FEA-96AC1F732BC0}"/>
                </a:ext>
              </a:extLst>
            </p:cNvPr>
            <p:cNvSpPr/>
            <p:nvPr/>
          </p:nvSpPr>
          <p:spPr>
            <a:xfrm>
              <a:off x="-2289175" y="1622425"/>
              <a:ext cx="5086278" cy="5084763"/>
            </a:xfrm>
            <a:prstGeom prst="blockArc">
              <a:avLst>
                <a:gd name="adj1" fmla="val 18900000"/>
                <a:gd name="adj2" fmla="val 2700000"/>
                <a:gd name="adj3" fmla="val 425"/>
              </a:avLst>
            </a:prstGeom>
            <a:ln>
              <a:solidFill>
                <a:schemeClr val="tx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68614" name="组合 1">
              <a:extLst>
                <a:ext uri="{FF2B5EF4-FFF2-40B4-BE49-F238E27FC236}">
                  <a16:creationId xmlns:a16="http://schemas.microsoft.com/office/drawing/2014/main" id="{2927EF28-31AD-4768-B0B1-7EEE9DB6E055}"/>
                </a:ext>
              </a:extLst>
            </p:cNvPr>
            <p:cNvGrpSpPr>
              <a:grpSpLocks/>
            </p:cNvGrpSpPr>
            <p:nvPr/>
          </p:nvGrpSpPr>
          <p:grpSpPr bwMode="auto">
            <a:xfrm>
              <a:off x="1433653" y="2560638"/>
              <a:ext cx="6276694" cy="3208337"/>
              <a:chOff x="2033588" y="2560638"/>
              <a:chExt cx="6276694" cy="3208337"/>
            </a:xfrm>
          </p:grpSpPr>
          <p:sp>
            <p:nvSpPr>
              <p:cNvPr id="5" name="对角圆角矩形 4">
                <a:extLst>
                  <a:ext uri="{FF2B5EF4-FFF2-40B4-BE49-F238E27FC236}">
                    <a16:creationId xmlns:a16="http://schemas.microsoft.com/office/drawing/2014/main" id="{8C0C3D8C-0E1C-4485-BCC6-308011BF9047}"/>
                  </a:ext>
                </a:extLst>
              </p:cNvPr>
              <p:cNvSpPr/>
              <p:nvPr/>
            </p:nvSpPr>
            <p:spPr>
              <a:xfrm>
                <a:off x="2504876" y="2654300"/>
                <a:ext cx="5805406" cy="755650"/>
              </a:xfrm>
              <a:prstGeom prst="round2DiagRect">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chemeClr val="tx1"/>
                    </a:solidFill>
                    <a:latin typeface="微软雅黑" panose="020B0503020204020204" pitchFamily="34" charset="-122"/>
                    <a:sym typeface="+mn-ea"/>
                  </a:rPr>
                  <a:t>一事物区别于其他事物的内在规定性</a:t>
                </a:r>
              </a:p>
            </p:txBody>
          </p:sp>
          <p:sp>
            <p:nvSpPr>
              <p:cNvPr id="6" name="椭圆 5">
                <a:extLst>
                  <a:ext uri="{FF2B5EF4-FFF2-40B4-BE49-F238E27FC236}">
                    <a16:creationId xmlns:a16="http://schemas.microsoft.com/office/drawing/2014/main" id="{9C69EB53-2D3A-458B-AB32-096A39725F81}"/>
                  </a:ext>
                </a:extLst>
              </p:cNvPr>
              <p:cNvSpPr/>
              <p:nvPr/>
            </p:nvSpPr>
            <p:spPr>
              <a:xfrm>
                <a:off x="2033396" y="2560638"/>
                <a:ext cx="942962" cy="942975"/>
              </a:xfrm>
              <a:prstGeom prst="ellipse">
                <a:avLst/>
              </a:prstGeom>
              <a:solidFill>
                <a:schemeClr val="accent6">
                  <a:lumMod val="20000"/>
                  <a:lumOff val="8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defTabSz="914400" eaLnBrk="1" hangingPunct="1">
                  <a:spcBef>
                    <a:spcPct val="50000"/>
                  </a:spcBef>
                  <a:buFont typeface="Arial" panose="020B0604020202020204" pitchFamily="34" charset="0"/>
                  <a:buNone/>
                  <a:defRPr/>
                </a:pPr>
                <a:r>
                  <a:rPr lang="zh-CN" altLang="en-US" sz="2400" noProof="1">
                    <a:solidFill>
                      <a:srgbClr val="000000"/>
                    </a:solidFill>
                    <a:latin typeface="黑体" panose="02010609060101010101" pitchFamily="49" charset="-122"/>
                    <a:ea typeface="黑体" panose="02010609060101010101" pitchFamily="49" charset="-122"/>
                    <a:sym typeface="+mn-ea"/>
                  </a:rPr>
                  <a:t>质</a:t>
                </a:r>
              </a:p>
            </p:txBody>
          </p:sp>
          <p:sp>
            <p:nvSpPr>
              <p:cNvPr id="7" name="对角圆角矩形 6">
                <a:extLst>
                  <a:ext uri="{FF2B5EF4-FFF2-40B4-BE49-F238E27FC236}">
                    <a16:creationId xmlns:a16="http://schemas.microsoft.com/office/drawing/2014/main" id="{AB42885D-4128-49F0-87EE-45272CF32536}"/>
                  </a:ext>
                </a:extLst>
              </p:cNvPr>
              <p:cNvSpPr/>
              <p:nvPr/>
            </p:nvSpPr>
            <p:spPr>
              <a:xfrm>
                <a:off x="2779510" y="3787775"/>
                <a:ext cx="5530772" cy="754063"/>
              </a:xfrm>
              <a:prstGeom prst="round2DiagRect">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chemeClr val="tx1"/>
                    </a:solidFill>
                    <a:latin typeface="微软雅黑" panose="020B0503020204020204" pitchFamily="34" charset="-122"/>
                    <a:sym typeface="+mn-ea"/>
                  </a:rPr>
                  <a:t>事物的规模、程度、速度等可以用数量关系表示的规定性</a:t>
                </a:r>
              </a:p>
            </p:txBody>
          </p:sp>
          <p:sp>
            <p:nvSpPr>
              <p:cNvPr id="8" name="椭圆 7">
                <a:extLst>
                  <a:ext uri="{FF2B5EF4-FFF2-40B4-BE49-F238E27FC236}">
                    <a16:creationId xmlns:a16="http://schemas.microsoft.com/office/drawing/2014/main" id="{17F0BBF2-7561-48BE-AE55-59996943CB10}"/>
                  </a:ext>
                </a:extLst>
              </p:cNvPr>
              <p:cNvSpPr/>
              <p:nvPr/>
            </p:nvSpPr>
            <p:spPr>
              <a:xfrm>
                <a:off x="2308029" y="3692525"/>
                <a:ext cx="942962" cy="944563"/>
              </a:xfrm>
              <a:prstGeom prst="ellipse">
                <a:avLst/>
              </a:prstGeom>
              <a:solidFill>
                <a:schemeClr val="accent6">
                  <a:lumMod val="20000"/>
                  <a:lumOff val="8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defTabSz="914400" eaLnBrk="1" hangingPunct="1">
                  <a:spcBef>
                    <a:spcPct val="50000"/>
                  </a:spcBef>
                  <a:buFont typeface="Arial" panose="020B0604020202020204" pitchFamily="34" charset="0"/>
                  <a:buNone/>
                  <a:defRPr/>
                </a:pPr>
                <a:r>
                  <a:rPr lang="zh-CN" altLang="en-US" sz="2400" noProof="1">
                    <a:solidFill>
                      <a:srgbClr val="000000"/>
                    </a:solidFill>
                    <a:latin typeface="黑体" panose="02010609060101010101" pitchFamily="49" charset="-122"/>
                    <a:ea typeface="黑体" panose="02010609060101010101" pitchFamily="49" charset="-122"/>
                    <a:sym typeface="+mn-ea"/>
                  </a:rPr>
                  <a:t>量</a:t>
                </a:r>
              </a:p>
            </p:txBody>
          </p:sp>
          <p:sp>
            <p:nvSpPr>
              <p:cNvPr id="9" name="对角圆角矩形 8">
                <a:extLst>
                  <a:ext uri="{FF2B5EF4-FFF2-40B4-BE49-F238E27FC236}">
                    <a16:creationId xmlns:a16="http://schemas.microsoft.com/office/drawing/2014/main" id="{EDA488DA-096E-46BD-90A4-60EE1536C6A9}"/>
                  </a:ext>
                </a:extLst>
              </p:cNvPr>
              <p:cNvSpPr/>
              <p:nvPr/>
            </p:nvSpPr>
            <p:spPr>
              <a:xfrm>
                <a:off x="2504876" y="4919663"/>
                <a:ext cx="5805406" cy="755650"/>
              </a:xfrm>
              <a:prstGeom prst="round2DiagRect">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99435" rIns="45720" spcCol="1270" anchor="ctr"/>
              <a:lstStyle/>
              <a:p>
                <a:pPr defTabSz="800100" eaLnBrk="1" hangingPunct="1">
                  <a:spcBef>
                    <a:spcPct val="50000"/>
                  </a:spcBef>
                  <a:spcAft>
                    <a:spcPts val="0"/>
                  </a:spcAft>
                  <a:buFont typeface="Arial" panose="020B0604020202020204" pitchFamily="34" charset="0"/>
                  <a:buNone/>
                  <a:defRPr/>
                </a:pPr>
                <a:r>
                  <a:rPr lang="zh-CN" altLang="en-US" sz="2400" noProof="1">
                    <a:solidFill>
                      <a:schemeClr val="tx1"/>
                    </a:solidFill>
                    <a:latin typeface="微软雅黑" panose="020B0503020204020204" pitchFamily="34" charset="-122"/>
                    <a:sym typeface="+mn-ea"/>
                  </a:rPr>
                  <a:t>保持事物质的稳定性的数量界限，即事物的限度、幅度和范围</a:t>
                </a:r>
              </a:p>
            </p:txBody>
          </p:sp>
          <p:sp>
            <p:nvSpPr>
              <p:cNvPr id="11" name="椭圆 10">
                <a:extLst>
                  <a:ext uri="{FF2B5EF4-FFF2-40B4-BE49-F238E27FC236}">
                    <a16:creationId xmlns:a16="http://schemas.microsoft.com/office/drawing/2014/main" id="{3403B9D8-97B1-4CE1-9611-8E6E771E482A}"/>
                  </a:ext>
                </a:extLst>
              </p:cNvPr>
              <p:cNvSpPr/>
              <p:nvPr/>
            </p:nvSpPr>
            <p:spPr>
              <a:xfrm>
                <a:off x="2033396" y="4826000"/>
                <a:ext cx="942962" cy="942975"/>
              </a:xfrm>
              <a:prstGeom prst="ellipse">
                <a:avLst/>
              </a:prstGeom>
              <a:solidFill>
                <a:schemeClr val="accent6">
                  <a:lumMod val="20000"/>
                  <a:lumOff val="8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lstStyle/>
              <a:p>
                <a:pPr algn="ctr" defTabSz="914400" eaLnBrk="1" hangingPunct="1">
                  <a:spcBef>
                    <a:spcPct val="50000"/>
                  </a:spcBef>
                  <a:buFont typeface="Arial" panose="020B0604020202020204" pitchFamily="34" charset="0"/>
                  <a:buNone/>
                  <a:defRPr/>
                </a:pPr>
                <a:r>
                  <a:rPr lang="zh-CN" altLang="en-US" sz="2400" noProof="1">
                    <a:solidFill>
                      <a:srgbClr val="000000"/>
                    </a:solidFill>
                    <a:latin typeface="黑体" panose="02010609060101010101" pitchFamily="49" charset="-122"/>
                    <a:ea typeface="黑体" panose="02010609060101010101" pitchFamily="49" charset="-122"/>
                    <a:sym typeface="+mn-ea"/>
                  </a:rPr>
                  <a:t>度</a:t>
                </a:r>
              </a:p>
            </p:txBody>
          </p:sp>
        </p:grpSp>
      </p:gr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5217F7CD-EFBE-48B7-9905-D6DFC51DD1CF}"/>
              </a:ext>
            </a:extLst>
          </p:cNvPr>
          <p:cNvSpPr/>
          <p:nvPr/>
        </p:nvSpPr>
        <p:spPr bwMode="auto">
          <a:xfrm>
            <a:off x="515938" y="1316038"/>
            <a:ext cx="277812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量变质变规律</a:t>
            </a:r>
          </a:p>
        </p:txBody>
      </p:sp>
      <p:sp>
        <p:nvSpPr>
          <p:cNvPr id="69635" name="Rectangle 3">
            <a:extLst>
              <a:ext uri="{FF2B5EF4-FFF2-40B4-BE49-F238E27FC236}">
                <a16:creationId xmlns:a16="http://schemas.microsoft.com/office/drawing/2014/main" id="{3CE79161-DCFF-4BD7-949A-CBD746A2B5AC}"/>
              </a:ext>
            </a:extLst>
          </p:cNvPr>
          <p:cNvSpPr txBox="1">
            <a:spLocks noRot="1" noChangeArrowheads="1"/>
          </p:cNvSpPr>
          <p:nvPr/>
        </p:nvSpPr>
        <p:spPr bwMode="auto">
          <a:xfrm>
            <a:off x="361950" y="4865688"/>
            <a:ext cx="10937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buClr>
                <a:schemeClr val="folHlink"/>
              </a:buClr>
              <a:buSzPct val="85000"/>
              <a:buFont typeface="Arial" panose="020B0604020202020204" pitchFamily="34" charset="0"/>
              <a:buNone/>
            </a:pPr>
            <a:r>
              <a:rPr lang="zh-CN" altLang="en-US" sz="2400" b="1">
                <a:solidFill>
                  <a:srgbClr val="014D23"/>
                </a:solidFill>
                <a:latin typeface="微软雅黑" panose="020B0503020204020204" pitchFamily="34" charset="-122"/>
              </a:rPr>
              <a:t>中国</a:t>
            </a:r>
          </a:p>
        </p:txBody>
      </p:sp>
      <p:sp>
        <p:nvSpPr>
          <p:cNvPr id="61445" name="Rectangle 4">
            <a:extLst>
              <a:ext uri="{FF2B5EF4-FFF2-40B4-BE49-F238E27FC236}">
                <a16:creationId xmlns:a16="http://schemas.microsoft.com/office/drawing/2014/main" id="{E0943CA7-DF29-4A46-82FC-05947387B3E5}"/>
              </a:ext>
            </a:extLst>
          </p:cNvPr>
          <p:cNvSpPr>
            <a:spLocks noRot="1"/>
          </p:cNvSpPr>
          <p:nvPr/>
        </p:nvSpPr>
        <p:spPr>
          <a:xfrm>
            <a:off x="695325" y="2895600"/>
            <a:ext cx="577850" cy="649288"/>
          </a:xfrm>
          <a:prstGeom prst="rect">
            <a:avLst/>
          </a:prstGeom>
          <a:noFill/>
          <a:ln w="9525">
            <a:noFill/>
          </a:ln>
        </p:spPr>
        <p:txBody>
          <a:bodyPr/>
          <a:lstStyle/>
          <a:p>
            <a:pPr>
              <a:spcBef>
                <a:spcPct val="20000"/>
              </a:spcBef>
              <a:buClr>
                <a:schemeClr val="folHlink"/>
              </a:buClr>
              <a:buSzPct val="85000"/>
              <a:buFont typeface="Wingdings 2" pitchFamily="18" charset="2"/>
              <a:buNone/>
              <a:defRPr/>
            </a:pPr>
            <a:r>
              <a:rPr lang="zh-CN" altLang="zh-CN" sz="2400" b="1" dirty="0">
                <a:solidFill>
                  <a:srgbClr val="014D23"/>
                </a:solidFill>
                <a:latin typeface="+mj-ea"/>
                <a:ea typeface="+mj-ea"/>
                <a:sym typeface="+mn-ea"/>
              </a:rPr>
              <a:t>水</a:t>
            </a:r>
          </a:p>
        </p:txBody>
      </p:sp>
      <p:sp>
        <p:nvSpPr>
          <p:cNvPr id="61446" name="Rectangle 6">
            <a:extLst>
              <a:ext uri="{FF2B5EF4-FFF2-40B4-BE49-F238E27FC236}">
                <a16:creationId xmlns:a16="http://schemas.microsoft.com/office/drawing/2014/main" id="{0CFC3412-2EE7-4706-A1CB-DBC4B723BC64}"/>
              </a:ext>
            </a:extLst>
          </p:cNvPr>
          <p:cNvSpPr/>
          <p:nvPr/>
        </p:nvSpPr>
        <p:spPr>
          <a:xfrm>
            <a:off x="2032000" y="2319338"/>
            <a:ext cx="1919288" cy="431800"/>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质</a:t>
            </a:r>
            <a:r>
              <a:rPr lang="en-US" altLang="zh-CN" sz="2400" dirty="0">
                <a:latin typeface="+mj-ea"/>
                <a:ea typeface="+mj-ea"/>
                <a:sym typeface="+mn-ea"/>
              </a:rPr>
              <a:t>——</a:t>
            </a:r>
            <a:r>
              <a:rPr lang="zh-CN" altLang="en-US" sz="2400" dirty="0">
                <a:latin typeface="+mj-ea"/>
                <a:ea typeface="+mj-ea"/>
                <a:sym typeface="+mn-ea"/>
              </a:rPr>
              <a:t>液态</a:t>
            </a:r>
          </a:p>
        </p:txBody>
      </p:sp>
      <p:sp>
        <p:nvSpPr>
          <p:cNvPr id="61447" name="Rectangle 7">
            <a:extLst>
              <a:ext uri="{FF2B5EF4-FFF2-40B4-BE49-F238E27FC236}">
                <a16:creationId xmlns:a16="http://schemas.microsoft.com/office/drawing/2014/main" id="{506001F7-AE3F-4406-AC73-70E920933FDD}"/>
              </a:ext>
            </a:extLst>
          </p:cNvPr>
          <p:cNvSpPr/>
          <p:nvPr/>
        </p:nvSpPr>
        <p:spPr>
          <a:xfrm>
            <a:off x="2032000" y="2895600"/>
            <a:ext cx="2466975" cy="433388"/>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量</a:t>
            </a:r>
            <a:r>
              <a:rPr lang="en-US" altLang="zh-CN" sz="2400" dirty="0">
                <a:latin typeface="+mj-ea"/>
                <a:ea typeface="+mj-ea"/>
                <a:sym typeface="+mn-ea"/>
              </a:rPr>
              <a:t>——25 ℃</a:t>
            </a:r>
          </a:p>
        </p:txBody>
      </p:sp>
      <p:sp>
        <p:nvSpPr>
          <p:cNvPr id="61448" name="Rectangle 8">
            <a:extLst>
              <a:ext uri="{FF2B5EF4-FFF2-40B4-BE49-F238E27FC236}">
                <a16:creationId xmlns:a16="http://schemas.microsoft.com/office/drawing/2014/main" id="{F326D4F6-EC72-4280-AC34-32978E09A590}"/>
              </a:ext>
            </a:extLst>
          </p:cNvPr>
          <p:cNvSpPr/>
          <p:nvPr/>
        </p:nvSpPr>
        <p:spPr>
          <a:xfrm>
            <a:off x="2032000" y="3544888"/>
            <a:ext cx="5754688" cy="431800"/>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度</a:t>
            </a:r>
            <a:r>
              <a:rPr lang="en-US" altLang="zh-CN" sz="2400" dirty="0">
                <a:latin typeface="+mj-ea"/>
                <a:ea typeface="+mj-ea"/>
                <a:sym typeface="+mn-ea"/>
              </a:rPr>
              <a:t>——</a:t>
            </a:r>
            <a:r>
              <a:rPr lang="zh-CN" altLang="en-US" sz="2400" dirty="0">
                <a:latin typeface="+mj-ea"/>
                <a:ea typeface="+mj-ea"/>
                <a:sym typeface="+mn-ea"/>
              </a:rPr>
              <a:t>一个大气压下</a:t>
            </a:r>
            <a:r>
              <a:rPr lang="en-US" altLang="zh-CN" sz="2400" dirty="0">
                <a:latin typeface="+mj-ea"/>
                <a:ea typeface="+mj-ea"/>
                <a:sym typeface="+mn-ea"/>
              </a:rPr>
              <a:t>0-100℃</a:t>
            </a:r>
            <a:r>
              <a:rPr lang="zh-CN" altLang="en-US" sz="2400" dirty="0">
                <a:latin typeface="+mj-ea"/>
                <a:ea typeface="+mj-ea"/>
                <a:sym typeface="+mn-ea"/>
              </a:rPr>
              <a:t>之间</a:t>
            </a:r>
          </a:p>
        </p:txBody>
      </p:sp>
      <p:sp>
        <p:nvSpPr>
          <p:cNvPr id="69640" name="AutoShape 9">
            <a:extLst>
              <a:ext uri="{FF2B5EF4-FFF2-40B4-BE49-F238E27FC236}">
                <a16:creationId xmlns:a16="http://schemas.microsoft.com/office/drawing/2014/main" id="{350C307B-5C47-4AE8-AA14-3455FA496131}"/>
              </a:ext>
            </a:extLst>
          </p:cNvPr>
          <p:cNvSpPr>
            <a:spLocks/>
          </p:cNvSpPr>
          <p:nvPr/>
        </p:nvSpPr>
        <p:spPr bwMode="auto">
          <a:xfrm>
            <a:off x="1484313" y="4408488"/>
            <a:ext cx="288925" cy="1366837"/>
          </a:xfrm>
          <a:prstGeom prst="leftBrace">
            <a:avLst>
              <a:gd name="adj1" fmla="val 39292"/>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1450" name="Rectangle 10">
            <a:extLst>
              <a:ext uri="{FF2B5EF4-FFF2-40B4-BE49-F238E27FC236}">
                <a16:creationId xmlns:a16="http://schemas.microsoft.com/office/drawing/2014/main" id="{BE796857-2BB3-4F55-AB25-2FE08DDA7418}"/>
              </a:ext>
            </a:extLst>
          </p:cNvPr>
          <p:cNvSpPr/>
          <p:nvPr/>
        </p:nvSpPr>
        <p:spPr>
          <a:xfrm>
            <a:off x="2032000" y="4192588"/>
            <a:ext cx="3286125" cy="504825"/>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质</a:t>
            </a:r>
            <a:r>
              <a:rPr lang="en-US" altLang="zh-CN" sz="2400" dirty="0">
                <a:latin typeface="+mj-ea"/>
                <a:ea typeface="+mj-ea"/>
                <a:sym typeface="+mn-ea"/>
              </a:rPr>
              <a:t>——</a:t>
            </a:r>
            <a:r>
              <a:rPr lang="zh-CN" altLang="en-US" sz="2400" dirty="0">
                <a:latin typeface="+mj-ea"/>
                <a:ea typeface="+mj-ea"/>
                <a:sym typeface="+mn-ea"/>
              </a:rPr>
              <a:t>发展中国家</a:t>
            </a:r>
          </a:p>
        </p:txBody>
      </p:sp>
      <p:sp>
        <p:nvSpPr>
          <p:cNvPr id="61451" name="Rectangle 11">
            <a:extLst>
              <a:ext uri="{FF2B5EF4-FFF2-40B4-BE49-F238E27FC236}">
                <a16:creationId xmlns:a16="http://schemas.microsoft.com/office/drawing/2014/main" id="{00594E84-6FE5-49EF-944E-D7D016E91519}"/>
              </a:ext>
            </a:extLst>
          </p:cNvPr>
          <p:cNvSpPr/>
          <p:nvPr/>
        </p:nvSpPr>
        <p:spPr>
          <a:xfrm>
            <a:off x="2032000" y="4840288"/>
            <a:ext cx="6300788" cy="504825"/>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量</a:t>
            </a:r>
            <a:r>
              <a:rPr lang="en-US" altLang="zh-CN" sz="2400" dirty="0">
                <a:latin typeface="+mj-ea"/>
                <a:ea typeface="+mj-ea"/>
                <a:sym typeface="+mn-ea"/>
              </a:rPr>
              <a:t>——</a:t>
            </a:r>
            <a:r>
              <a:rPr lang="zh-CN" altLang="en-US" sz="2400" dirty="0">
                <a:latin typeface="+mj-ea"/>
                <a:ea typeface="+mj-ea"/>
                <a:sym typeface="+mn-ea"/>
              </a:rPr>
              <a:t>人均</a:t>
            </a:r>
            <a:r>
              <a:rPr lang="en-US" altLang="zh-CN" sz="2400" dirty="0">
                <a:latin typeface="+mj-ea"/>
                <a:ea typeface="+mj-ea"/>
                <a:sym typeface="+mn-ea"/>
              </a:rPr>
              <a:t>GDP </a:t>
            </a:r>
            <a:r>
              <a:rPr lang="zh-CN" altLang="en-US" sz="2400" dirty="0">
                <a:latin typeface="+mj-ea"/>
                <a:ea typeface="+mj-ea"/>
                <a:sym typeface="+mn-ea"/>
              </a:rPr>
              <a:t>突破</a:t>
            </a:r>
            <a:r>
              <a:rPr lang="en-US" altLang="zh-CN" sz="2400" dirty="0">
                <a:latin typeface="+mj-ea"/>
                <a:ea typeface="+mj-ea"/>
                <a:sym typeface="+mn-ea"/>
              </a:rPr>
              <a:t>10000</a:t>
            </a:r>
            <a:r>
              <a:rPr lang="zh-CN" altLang="en-US" sz="2400" dirty="0">
                <a:latin typeface="+mj-ea"/>
                <a:ea typeface="+mj-ea"/>
                <a:sym typeface="+mn-ea"/>
              </a:rPr>
              <a:t>美元</a:t>
            </a:r>
            <a:r>
              <a:rPr lang="zh-CN" altLang="en-US" sz="2400" dirty="0">
                <a:latin typeface="+mj-ea"/>
                <a:ea typeface="+mj-ea"/>
                <a:sym typeface="Arial" panose="020B0604020202020204" pitchFamily="34" charset="0"/>
              </a:rPr>
              <a:t>（20</a:t>
            </a:r>
            <a:r>
              <a:rPr lang="en-US" altLang="zh-CN" sz="2400" dirty="0">
                <a:latin typeface="+mj-ea"/>
                <a:ea typeface="+mj-ea"/>
                <a:sym typeface="Arial" panose="020B0604020202020204" pitchFamily="34" charset="0"/>
              </a:rPr>
              <a:t>20</a:t>
            </a:r>
            <a:r>
              <a:rPr lang="zh-CN" altLang="en-US" sz="2400" dirty="0">
                <a:latin typeface="+mj-ea"/>
                <a:ea typeface="+mj-ea"/>
                <a:sym typeface="Arial" panose="020B0604020202020204" pitchFamily="34" charset="0"/>
              </a:rPr>
              <a:t>年）</a:t>
            </a:r>
          </a:p>
        </p:txBody>
      </p:sp>
      <p:sp>
        <p:nvSpPr>
          <p:cNvPr id="61452" name="Rectangle 12">
            <a:extLst>
              <a:ext uri="{FF2B5EF4-FFF2-40B4-BE49-F238E27FC236}">
                <a16:creationId xmlns:a16="http://schemas.microsoft.com/office/drawing/2014/main" id="{613F2A71-CAC9-4428-B44F-7E336464F4AF}"/>
              </a:ext>
            </a:extLst>
          </p:cNvPr>
          <p:cNvSpPr/>
          <p:nvPr/>
        </p:nvSpPr>
        <p:spPr>
          <a:xfrm>
            <a:off x="2032000" y="5487988"/>
            <a:ext cx="6669088" cy="431800"/>
          </a:xfrm>
          <a:prstGeom prst="rect">
            <a:avLst/>
          </a:prstGeom>
          <a:solidFill>
            <a:schemeClr val="accent4">
              <a:lumMod val="40000"/>
              <a:lumOff val="60000"/>
            </a:schemeClr>
          </a:solidFill>
          <a:ln w="9525" cap="flat" cmpd="sng">
            <a:solidFill>
              <a:srgbClr val="FFFFFF"/>
            </a:solidFill>
            <a:prstDash val="solid"/>
            <a:miter/>
            <a:headEnd type="none" w="med" len="med"/>
            <a:tailEnd type="none" w="med" len="med"/>
          </a:ln>
        </p:spPr>
        <p:txBody>
          <a:bodyPr wrap="none" anchor="ctr"/>
          <a:lstStyle/>
          <a:p>
            <a:pPr>
              <a:defRPr/>
            </a:pPr>
            <a:r>
              <a:rPr lang="zh-CN" altLang="en-US" sz="2400" dirty="0">
                <a:latin typeface="+mj-ea"/>
                <a:ea typeface="+mj-ea"/>
                <a:sym typeface="+mn-ea"/>
              </a:rPr>
              <a:t>度</a:t>
            </a:r>
            <a:r>
              <a:rPr lang="en-US" altLang="zh-CN" sz="2400" dirty="0">
                <a:latin typeface="+mj-ea"/>
                <a:ea typeface="+mj-ea"/>
                <a:sym typeface="+mn-ea"/>
              </a:rPr>
              <a:t>——</a:t>
            </a:r>
            <a:r>
              <a:rPr lang="zh-CN" altLang="en-US" sz="2400" dirty="0">
                <a:latin typeface="+mj-ea"/>
                <a:ea typeface="+mj-ea"/>
                <a:sym typeface="+mn-ea"/>
              </a:rPr>
              <a:t>人均</a:t>
            </a:r>
            <a:r>
              <a:rPr lang="en-US" altLang="zh-CN" sz="2400" dirty="0">
                <a:latin typeface="+mj-ea"/>
                <a:ea typeface="+mj-ea"/>
                <a:sym typeface="+mn-ea"/>
              </a:rPr>
              <a:t>GDP12535</a:t>
            </a:r>
            <a:r>
              <a:rPr lang="zh-CN" altLang="en-US" sz="2400" dirty="0">
                <a:latin typeface="+mj-ea"/>
                <a:ea typeface="+mj-ea"/>
                <a:sym typeface="+mn-ea"/>
              </a:rPr>
              <a:t>美元以下</a:t>
            </a:r>
            <a:r>
              <a:rPr lang="en-US" altLang="zh-CN" sz="2400" dirty="0">
                <a:latin typeface="+mj-ea"/>
                <a:ea typeface="+mj-ea"/>
                <a:sym typeface="+mn-ea"/>
              </a:rPr>
              <a:t>(2020</a:t>
            </a:r>
            <a:r>
              <a:rPr lang="zh-CN" altLang="en-US" sz="2400" dirty="0">
                <a:latin typeface="+mj-ea"/>
                <a:ea typeface="+mj-ea"/>
                <a:sym typeface="+mn-ea"/>
              </a:rPr>
              <a:t>年标准</a:t>
            </a:r>
            <a:r>
              <a:rPr lang="en-US" altLang="zh-CN" sz="2400" dirty="0">
                <a:latin typeface="+mj-ea"/>
                <a:ea typeface="+mj-ea"/>
                <a:sym typeface="+mn-ea"/>
              </a:rPr>
              <a:t>)</a:t>
            </a:r>
          </a:p>
        </p:txBody>
      </p:sp>
      <p:sp>
        <p:nvSpPr>
          <p:cNvPr id="69644" name="AutoShape 9">
            <a:extLst>
              <a:ext uri="{FF2B5EF4-FFF2-40B4-BE49-F238E27FC236}">
                <a16:creationId xmlns:a16="http://schemas.microsoft.com/office/drawing/2014/main" id="{BE21B2A4-B438-401C-923D-640E81A69019}"/>
              </a:ext>
            </a:extLst>
          </p:cNvPr>
          <p:cNvSpPr>
            <a:spLocks/>
          </p:cNvSpPr>
          <p:nvPr/>
        </p:nvSpPr>
        <p:spPr bwMode="auto">
          <a:xfrm>
            <a:off x="1484313" y="2428875"/>
            <a:ext cx="288925" cy="1366838"/>
          </a:xfrm>
          <a:prstGeom prst="leftBrace">
            <a:avLst>
              <a:gd name="adj1" fmla="val 39292"/>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6" name="文本框 15">
            <a:extLst>
              <a:ext uri="{FF2B5EF4-FFF2-40B4-BE49-F238E27FC236}">
                <a16:creationId xmlns:a16="http://schemas.microsoft.com/office/drawing/2014/main" id="{58FC78EA-4660-4BE9-A39B-BEB9D311BCBA}"/>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4572001" y="2631282"/>
            <a:ext cx="1193006" cy="4321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人类活动</a:t>
            </a:r>
          </a:p>
        </p:txBody>
      </p:sp>
      <p:sp>
        <p:nvSpPr>
          <p:cNvPr id="15" name="左大括号 14"/>
          <p:cNvSpPr/>
          <p:nvPr/>
        </p:nvSpPr>
        <p:spPr>
          <a:xfrm>
            <a:off x="6034087" y="2496741"/>
            <a:ext cx="320279" cy="701278"/>
          </a:xfrm>
          <a:prstGeom prst="leftBrace">
            <a:avLst/>
          </a:prstGeom>
          <a:ln w="76200">
            <a:solidFill>
              <a:srgbClr val="00B050"/>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2" name="文本框 1"/>
          <p:cNvSpPr txBox="1"/>
          <p:nvPr/>
        </p:nvSpPr>
        <p:spPr>
          <a:xfrm>
            <a:off x="1455539" y="356756"/>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
        <p:nvSpPr>
          <p:cNvPr id="10" name="圆角矩形 9"/>
          <p:cNvSpPr/>
          <p:nvPr/>
        </p:nvSpPr>
        <p:spPr>
          <a:xfrm>
            <a:off x="776288" y="2605088"/>
            <a:ext cx="1191816" cy="4321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整个世界</a:t>
            </a:r>
          </a:p>
        </p:txBody>
      </p:sp>
      <p:sp>
        <p:nvSpPr>
          <p:cNvPr id="11" name="左大括号 10"/>
          <p:cNvSpPr/>
          <p:nvPr/>
        </p:nvSpPr>
        <p:spPr>
          <a:xfrm>
            <a:off x="2181225" y="2421732"/>
            <a:ext cx="319088" cy="812006"/>
          </a:xfrm>
          <a:prstGeom prst="leftBrace">
            <a:avLst/>
          </a:prstGeom>
          <a:ln w="76200">
            <a:solidFill>
              <a:srgbClr val="00B050"/>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12" name="圆角矩形 11"/>
          <p:cNvSpPr/>
          <p:nvPr/>
        </p:nvSpPr>
        <p:spPr>
          <a:xfrm>
            <a:off x="2686050" y="2280047"/>
            <a:ext cx="1263254"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物质现象</a:t>
            </a:r>
          </a:p>
        </p:txBody>
      </p:sp>
      <p:sp>
        <p:nvSpPr>
          <p:cNvPr id="13" name="圆角矩形 12"/>
          <p:cNvSpPr/>
          <p:nvPr/>
        </p:nvSpPr>
        <p:spPr>
          <a:xfrm>
            <a:off x="2675335" y="3034903"/>
            <a:ext cx="1263253" cy="3940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精神现象</a:t>
            </a:r>
          </a:p>
        </p:txBody>
      </p:sp>
      <p:sp>
        <p:nvSpPr>
          <p:cNvPr id="16" name="圆角矩形 15"/>
          <p:cNvSpPr/>
          <p:nvPr/>
        </p:nvSpPr>
        <p:spPr>
          <a:xfrm>
            <a:off x="6542485" y="2280047"/>
            <a:ext cx="1262063" cy="4143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认识世界</a:t>
            </a:r>
          </a:p>
        </p:txBody>
      </p:sp>
      <p:sp>
        <p:nvSpPr>
          <p:cNvPr id="17" name="圆角矩形 16"/>
          <p:cNvSpPr/>
          <p:nvPr/>
        </p:nvSpPr>
        <p:spPr>
          <a:xfrm>
            <a:off x="6542485" y="3032522"/>
            <a:ext cx="1262063" cy="394097"/>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改造世界</a:t>
            </a:r>
          </a:p>
        </p:txBody>
      </p:sp>
      <p:sp>
        <p:nvSpPr>
          <p:cNvPr id="23" name="圆角矩形 22"/>
          <p:cNvSpPr/>
          <p:nvPr/>
        </p:nvSpPr>
        <p:spPr>
          <a:xfrm>
            <a:off x="401241" y="4179094"/>
            <a:ext cx="8341519" cy="1131094"/>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lnSpc>
                <a:spcPts val="2310"/>
              </a:lnSpc>
              <a:spcBef>
                <a:spcPts val="0"/>
              </a:spcBef>
              <a:spcAft>
                <a:spcPts val="0"/>
              </a:spcAft>
              <a:buClr>
                <a:srgbClr val="014D23"/>
              </a:buClr>
              <a:defRPr/>
            </a:pPr>
            <a:r>
              <a:rPr lang="zh-CN" altLang="en-US" dirty="0">
                <a:solidFill>
                  <a:srgbClr val="C00000"/>
                </a:solidFill>
                <a:latin typeface="Microsoft YaHei" panose="020B0503020204020204" pitchFamily="34" charset="-122"/>
                <a:ea typeface="Microsoft YaHei" panose="020B0503020204020204" pitchFamily="34" charset="-122"/>
              </a:rPr>
              <a:t>      世界观</a:t>
            </a:r>
            <a:r>
              <a:rPr lang="zh-CN" altLang="en-US" dirty="0">
                <a:solidFill>
                  <a:schemeClr val="tx1"/>
                </a:solidFill>
                <a:latin typeface="Microsoft YaHei" panose="020B0503020204020204" pitchFamily="34" charset="-122"/>
                <a:ea typeface="Microsoft YaHei" panose="020B0503020204020204" pitchFamily="34" charset="-122"/>
              </a:rPr>
              <a:t>是人们对整个世界的总体看法和根本观点。</a:t>
            </a:r>
          </a:p>
          <a:p>
            <a:pPr algn="just" fontAlgn="auto">
              <a:lnSpc>
                <a:spcPts val="2310"/>
              </a:lnSpc>
              <a:spcBef>
                <a:spcPts val="0"/>
              </a:spcBef>
              <a:spcAft>
                <a:spcPts val="0"/>
              </a:spcAft>
              <a:buClr>
                <a:srgbClr val="014D23"/>
              </a:buClr>
              <a:defRPr/>
            </a:pPr>
            <a:r>
              <a:rPr lang="zh-CN" altLang="en-US" dirty="0">
                <a:solidFill>
                  <a:srgbClr val="C00000"/>
                </a:solidFill>
                <a:latin typeface="Microsoft YaHei" panose="020B0503020204020204" pitchFamily="34" charset="-122"/>
                <a:ea typeface="Microsoft YaHei" panose="020B0503020204020204" pitchFamily="34" charset="-122"/>
              </a:rPr>
              <a:t>      方法论</a:t>
            </a:r>
            <a:r>
              <a:rPr lang="zh-CN" altLang="en-US" dirty="0">
                <a:solidFill>
                  <a:schemeClr val="tx1"/>
                </a:solidFill>
                <a:latin typeface="Microsoft YaHei" panose="020B0503020204020204" pitchFamily="34" charset="-122"/>
                <a:ea typeface="Microsoft YaHei" panose="020B0503020204020204" pitchFamily="34" charset="-122"/>
              </a:rPr>
              <a:t>是人们认识和改造世界所遵循的根本方法的学说和理论体系。</a:t>
            </a:r>
          </a:p>
          <a:p>
            <a:pPr algn="just" fontAlgn="auto">
              <a:lnSpc>
                <a:spcPts val="2310"/>
              </a:lnSpc>
              <a:spcBef>
                <a:spcPts val="0"/>
              </a:spcBef>
              <a:spcAft>
                <a:spcPts val="0"/>
              </a:spcAft>
              <a:buClr>
                <a:srgbClr val="014D23"/>
              </a:buClr>
              <a:defRPr/>
            </a:pPr>
            <a:r>
              <a:rPr lang="zh-CN" altLang="en-US" dirty="0">
                <a:solidFill>
                  <a:srgbClr val="C00000"/>
                </a:solidFill>
                <a:latin typeface="Microsoft YaHei" panose="020B0503020204020204" pitchFamily="34" charset="-122"/>
                <a:ea typeface="Microsoft YaHei" panose="020B0503020204020204" pitchFamily="34" charset="-122"/>
              </a:rPr>
              <a:t>      哲学</a:t>
            </a:r>
            <a:r>
              <a:rPr lang="zh-CN" altLang="en-US" dirty="0">
                <a:solidFill>
                  <a:schemeClr val="tx1"/>
                </a:solidFill>
                <a:latin typeface="Microsoft YaHei" panose="020B0503020204020204" pitchFamily="34" charset="-122"/>
                <a:ea typeface="Microsoft YaHei" panose="020B0503020204020204" pitchFamily="34" charset="-122"/>
              </a:rPr>
              <a:t>是系统化、理论化的世界观，又是方法论。</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26D6949A-0CA8-49C1-8B0B-E94262FFBF00}"/>
              </a:ext>
            </a:extLst>
          </p:cNvPr>
          <p:cNvSpPr/>
          <p:nvPr/>
        </p:nvSpPr>
        <p:spPr bwMode="auto">
          <a:xfrm>
            <a:off x="515938" y="1531938"/>
            <a:ext cx="33893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事物的度与适度原则</a:t>
            </a:r>
          </a:p>
        </p:txBody>
      </p:sp>
      <p:grpSp>
        <p:nvGrpSpPr>
          <p:cNvPr id="70659" name="组合 2">
            <a:extLst>
              <a:ext uri="{FF2B5EF4-FFF2-40B4-BE49-F238E27FC236}">
                <a16:creationId xmlns:a16="http://schemas.microsoft.com/office/drawing/2014/main" id="{5767BD5B-3028-457A-AD0E-0442E3BCE297}"/>
              </a:ext>
            </a:extLst>
          </p:cNvPr>
          <p:cNvGrpSpPr>
            <a:grpSpLocks/>
          </p:cNvGrpSpPr>
          <p:nvPr/>
        </p:nvGrpSpPr>
        <p:grpSpPr bwMode="auto">
          <a:xfrm>
            <a:off x="1471613" y="4481513"/>
            <a:ext cx="6200775" cy="1657350"/>
            <a:chOff x="1463675" y="3643313"/>
            <a:chExt cx="6199506" cy="1657350"/>
          </a:xfrm>
        </p:grpSpPr>
        <p:sp>
          <p:nvSpPr>
            <p:cNvPr id="70662" name="AutoShape 12">
              <a:extLst>
                <a:ext uri="{FF2B5EF4-FFF2-40B4-BE49-F238E27FC236}">
                  <a16:creationId xmlns:a16="http://schemas.microsoft.com/office/drawing/2014/main" id="{93DB62FF-D342-4B35-B18C-38D953D5A541}"/>
                </a:ext>
              </a:extLst>
            </p:cNvPr>
            <p:cNvSpPr>
              <a:spLocks noChangeArrowheads="1"/>
            </p:cNvSpPr>
            <p:nvPr/>
          </p:nvSpPr>
          <p:spPr bwMode="auto">
            <a:xfrm>
              <a:off x="2843213" y="4219575"/>
              <a:ext cx="3887787" cy="1081088"/>
            </a:xfrm>
            <a:custGeom>
              <a:avLst/>
              <a:gdLst>
                <a:gd name="T0" fmla="*/ 2147483647 w 21600"/>
                <a:gd name="T1" fmla="*/ 1354083452 h 21600"/>
                <a:gd name="T2" fmla="*/ 2147483647 w 21600"/>
                <a:gd name="T3" fmla="*/ 677041726 h 21600"/>
                <a:gd name="T4" fmla="*/ 2147483647 w 21600"/>
                <a:gd name="T5" fmla="*/ 1353958526 h 21600"/>
                <a:gd name="T6" fmla="*/ 2147483647 w 21600"/>
                <a:gd name="T7" fmla="*/ 1354083452 h 21600"/>
                <a:gd name="T8" fmla="*/ 2147483647 w 21600"/>
                <a:gd name="T9" fmla="*/ 0 h 21600"/>
                <a:gd name="T10" fmla="*/ 0 w 21600"/>
                <a:gd name="T11" fmla="*/ 1354083452 h 21600"/>
                <a:gd name="T12" fmla="*/ 2147483647 w 21600"/>
                <a:gd name="T13" fmla="*/ 1354083452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C0C0C0"/>
            </a:solidFill>
            <a:ln w="9525">
              <a:solidFill>
                <a:srgbClr val="FFFFFF"/>
              </a:solidFill>
              <a:round/>
              <a:headEnd/>
              <a:tailEnd/>
            </a:ln>
          </p:spPr>
          <p:txBody>
            <a:bodyPr/>
            <a:lstStyle/>
            <a:p>
              <a:endParaRPr lang="zh-CN" altLang="en-US"/>
            </a:p>
          </p:txBody>
        </p:sp>
        <p:sp>
          <p:nvSpPr>
            <p:cNvPr id="62468" name="Rectangle 3">
              <a:extLst>
                <a:ext uri="{FF2B5EF4-FFF2-40B4-BE49-F238E27FC236}">
                  <a16:creationId xmlns:a16="http://schemas.microsoft.com/office/drawing/2014/main" id="{7BFD2867-74DB-4A44-863E-BDB66031D177}"/>
                </a:ext>
              </a:extLst>
            </p:cNvPr>
            <p:cNvSpPr/>
            <p:nvPr/>
          </p:nvSpPr>
          <p:spPr>
            <a:xfrm>
              <a:off x="4355508" y="3643313"/>
              <a:ext cx="863423" cy="461962"/>
            </a:xfrm>
            <a:prstGeom prst="rect">
              <a:avLst/>
            </a:prstGeom>
            <a:noFill/>
            <a:ln w="9525">
              <a:noFill/>
            </a:ln>
          </p:spPr>
          <p:txBody>
            <a:bodyPr>
              <a:spAutoFit/>
            </a:bodyPr>
            <a:lstStyle/>
            <a:p>
              <a:pPr>
                <a:defRPr/>
              </a:pPr>
              <a:r>
                <a:rPr lang="zh-CN" altLang="en-US" sz="2400" dirty="0">
                  <a:solidFill>
                    <a:srgbClr val="014D23"/>
                  </a:solidFill>
                  <a:latin typeface="+mj-ea"/>
                  <a:ea typeface="+mj-ea"/>
                  <a:sym typeface="+mn-ea"/>
                </a:rPr>
                <a:t>适度</a:t>
              </a:r>
            </a:p>
          </p:txBody>
        </p:sp>
        <p:sp>
          <p:nvSpPr>
            <p:cNvPr id="70664" name="Line 4">
              <a:extLst>
                <a:ext uri="{FF2B5EF4-FFF2-40B4-BE49-F238E27FC236}">
                  <a16:creationId xmlns:a16="http://schemas.microsoft.com/office/drawing/2014/main" id="{36B3D392-F6FF-4F73-B82C-AEA55926AFE7}"/>
                </a:ext>
              </a:extLst>
            </p:cNvPr>
            <p:cNvSpPr>
              <a:spLocks noChangeShapeType="1"/>
            </p:cNvSpPr>
            <p:nvPr/>
          </p:nvSpPr>
          <p:spPr bwMode="auto">
            <a:xfrm>
              <a:off x="2843213" y="4724400"/>
              <a:ext cx="38862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5" name="Line 6">
              <a:extLst>
                <a:ext uri="{FF2B5EF4-FFF2-40B4-BE49-F238E27FC236}">
                  <a16:creationId xmlns:a16="http://schemas.microsoft.com/office/drawing/2014/main" id="{74468706-D3A1-483D-A9B0-A12DC2E3B572}"/>
                </a:ext>
              </a:extLst>
            </p:cNvPr>
            <p:cNvSpPr>
              <a:spLocks noChangeShapeType="1"/>
            </p:cNvSpPr>
            <p:nvPr/>
          </p:nvSpPr>
          <p:spPr bwMode="auto">
            <a:xfrm>
              <a:off x="6729413" y="4765675"/>
              <a:ext cx="381000" cy="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6" name="Line 7">
              <a:extLst>
                <a:ext uri="{FF2B5EF4-FFF2-40B4-BE49-F238E27FC236}">
                  <a16:creationId xmlns:a16="http://schemas.microsoft.com/office/drawing/2014/main" id="{035C0845-0890-4734-A18E-C51A3C6D48E2}"/>
                </a:ext>
              </a:extLst>
            </p:cNvPr>
            <p:cNvSpPr>
              <a:spLocks noChangeShapeType="1"/>
            </p:cNvSpPr>
            <p:nvPr/>
          </p:nvSpPr>
          <p:spPr bwMode="auto">
            <a:xfrm>
              <a:off x="2843213" y="3687763"/>
              <a:ext cx="0" cy="892175"/>
            </a:xfrm>
            <a:prstGeom prst="line">
              <a:avLst/>
            </a:prstGeom>
            <a:noFill/>
            <a:ln w="317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Line 9">
              <a:extLst>
                <a:ext uri="{FF2B5EF4-FFF2-40B4-BE49-F238E27FC236}">
                  <a16:creationId xmlns:a16="http://schemas.microsoft.com/office/drawing/2014/main" id="{7F236F4F-A21C-4196-A8C4-0C7E253CB812}"/>
                </a:ext>
              </a:extLst>
            </p:cNvPr>
            <p:cNvSpPr>
              <a:spLocks noChangeShapeType="1"/>
            </p:cNvSpPr>
            <p:nvPr/>
          </p:nvSpPr>
          <p:spPr bwMode="auto">
            <a:xfrm flipH="1">
              <a:off x="2411413" y="4765675"/>
              <a:ext cx="431800" cy="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473" name="Rectangle 10">
              <a:extLst>
                <a:ext uri="{FF2B5EF4-FFF2-40B4-BE49-F238E27FC236}">
                  <a16:creationId xmlns:a16="http://schemas.microsoft.com/office/drawing/2014/main" id="{88221C43-6B99-49D1-9D78-EA574B8A329B}"/>
                </a:ext>
              </a:extLst>
            </p:cNvPr>
            <p:cNvSpPr/>
            <p:nvPr/>
          </p:nvSpPr>
          <p:spPr>
            <a:xfrm>
              <a:off x="1463675" y="4549775"/>
              <a:ext cx="799936" cy="461963"/>
            </a:xfrm>
            <a:prstGeom prst="rect">
              <a:avLst/>
            </a:prstGeom>
            <a:noFill/>
            <a:ln w="9525">
              <a:noFill/>
            </a:ln>
          </p:spPr>
          <p:txBody>
            <a:bodyPr wrap="none">
              <a:spAutoFit/>
            </a:bodyPr>
            <a:lstStyle/>
            <a:p>
              <a:pPr>
                <a:defRPr/>
              </a:pPr>
              <a:r>
                <a:rPr lang="zh-CN" altLang="en-US" sz="2400" b="1" dirty="0">
                  <a:solidFill>
                    <a:srgbClr val="014D23"/>
                  </a:solidFill>
                  <a:latin typeface="+mj-ea"/>
                  <a:ea typeface="+mj-ea"/>
                  <a:sym typeface="+mn-ea"/>
                </a:rPr>
                <a:t>不及</a:t>
              </a:r>
            </a:p>
          </p:txBody>
        </p:sp>
        <p:sp>
          <p:nvSpPr>
            <p:cNvPr id="62474" name="Rectangle 11">
              <a:extLst>
                <a:ext uri="{FF2B5EF4-FFF2-40B4-BE49-F238E27FC236}">
                  <a16:creationId xmlns:a16="http://schemas.microsoft.com/office/drawing/2014/main" id="{B3C3090D-97DE-4114-BF9C-3EE285C2DE1D}"/>
                </a:ext>
              </a:extLst>
            </p:cNvPr>
            <p:cNvSpPr/>
            <p:nvPr/>
          </p:nvSpPr>
          <p:spPr>
            <a:xfrm>
              <a:off x="7171157" y="4549775"/>
              <a:ext cx="492024" cy="461963"/>
            </a:xfrm>
            <a:prstGeom prst="rect">
              <a:avLst/>
            </a:prstGeom>
            <a:noFill/>
            <a:ln w="9525">
              <a:noFill/>
            </a:ln>
          </p:spPr>
          <p:txBody>
            <a:bodyPr wrap="none">
              <a:spAutoFit/>
            </a:bodyPr>
            <a:lstStyle/>
            <a:p>
              <a:pPr>
                <a:defRPr/>
              </a:pPr>
              <a:r>
                <a:rPr lang="zh-CN" altLang="en-US" sz="2400" b="1" dirty="0">
                  <a:solidFill>
                    <a:srgbClr val="014D23"/>
                  </a:solidFill>
                  <a:latin typeface="+mj-ea"/>
                  <a:ea typeface="+mj-ea"/>
                  <a:sym typeface="+mn-ea"/>
                </a:rPr>
                <a:t>过</a:t>
              </a:r>
            </a:p>
          </p:txBody>
        </p:sp>
        <p:sp>
          <p:nvSpPr>
            <p:cNvPr id="70670" name="Line 7">
              <a:extLst>
                <a:ext uri="{FF2B5EF4-FFF2-40B4-BE49-F238E27FC236}">
                  <a16:creationId xmlns:a16="http://schemas.microsoft.com/office/drawing/2014/main" id="{BAFE8A40-0BB5-491F-9DA7-871A8C64B201}"/>
                </a:ext>
              </a:extLst>
            </p:cNvPr>
            <p:cNvSpPr>
              <a:spLocks noChangeShapeType="1"/>
            </p:cNvSpPr>
            <p:nvPr/>
          </p:nvSpPr>
          <p:spPr bwMode="auto">
            <a:xfrm>
              <a:off x="6732588" y="3687763"/>
              <a:ext cx="0" cy="892175"/>
            </a:xfrm>
            <a:prstGeom prst="line">
              <a:avLst/>
            </a:prstGeom>
            <a:noFill/>
            <a:ln w="317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 name="文本框 15">
            <a:extLst>
              <a:ext uri="{FF2B5EF4-FFF2-40B4-BE49-F238E27FC236}">
                <a16:creationId xmlns:a16="http://schemas.microsoft.com/office/drawing/2014/main" id="{17B1FC78-5A0A-42E8-9DC8-60F2745CECE7}"/>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
        <p:nvSpPr>
          <p:cNvPr id="70661" name="文本框 1">
            <a:extLst>
              <a:ext uri="{FF2B5EF4-FFF2-40B4-BE49-F238E27FC236}">
                <a16:creationId xmlns:a16="http://schemas.microsoft.com/office/drawing/2014/main" id="{D17A87BC-2A91-4170-90EF-01816A258AE0}"/>
              </a:ext>
            </a:extLst>
          </p:cNvPr>
          <p:cNvSpPr txBox="1">
            <a:spLocks noChangeArrowheads="1"/>
          </p:cNvSpPr>
          <p:nvPr/>
        </p:nvSpPr>
        <p:spPr bwMode="auto">
          <a:xfrm>
            <a:off x="809625" y="2722563"/>
            <a:ext cx="75247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度的两端叫关节点或临界点，超出度的范围，一物就转化为他物。在认识和处理问题时要掌握适度的原则。</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188833-5F30-441D-93B0-E4F2B87D7DA8}"/>
              </a:ext>
            </a:extLst>
          </p:cNvPr>
          <p:cNvPicPr>
            <a:picLocks noChangeAspect="1"/>
          </p:cNvPicPr>
          <p:nvPr/>
        </p:nvPicPr>
        <p:blipFill>
          <a:blip r:embed="rId2"/>
          <a:stretch>
            <a:fillRect/>
          </a:stretch>
        </p:blipFill>
        <p:spPr>
          <a:xfrm>
            <a:off x="1056610" y="1728787"/>
            <a:ext cx="7200900" cy="3400425"/>
          </a:xfrm>
          <a:prstGeom prst="rect">
            <a:avLst/>
          </a:prstGeom>
        </p:spPr>
      </p:pic>
      <p:sp>
        <p:nvSpPr>
          <p:cNvPr id="3" name="文本框 2">
            <a:extLst>
              <a:ext uri="{FF2B5EF4-FFF2-40B4-BE49-F238E27FC236}">
                <a16:creationId xmlns:a16="http://schemas.microsoft.com/office/drawing/2014/main" id="{F62705E7-073B-47AC-BA14-545ED3800FF5}"/>
              </a:ext>
            </a:extLst>
          </p:cNvPr>
          <p:cNvSpPr txBox="1"/>
          <p:nvPr/>
        </p:nvSpPr>
        <p:spPr bwMode="auto">
          <a:xfrm>
            <a:off x="4189228" y="1116418"/>
            <a:ext cx="1637414" cy="494751"/>
          </a:xfrm>
          <a:prstGeom prst="rect">
            <a:avLst/>
          </a:prstGeom>
          <a:noFill/>
          <a:ln>
            <a:noFill/>
          </a:ln>
        </p:spPr>
        <p:txBody>
          <a:bodyPr wrap="square" rtlCol="0">
            <a:spAutoFit/>
          </a:bodyPr>
          <a:lstStyle/>
          <a:p>
            <a:pPr algn="just">
              <a:lnSpc>
                <a:spcPct val="120000"/>
              </a:lnSpc>
              <a:spcBef>
                <a:spcPts val="1400"/>
              </a:spcBef>
            </a:pPr>
            <a:r>
              <a:rPr lang="zh-CN" altLang="en-US" sz="2400" dirty="0">
                <a:solidFill>
                  <a:srgbClr val="FF0000"/>
                </a:solidFill>
              </a:rPr>
              <a:t>爱之度</a:t>
            </a:r>
          </a:p>
        </p:txBody>
      </p:sp>
      <p:sp>
        <p:nvSpPr>
          <p:cNvPr id="4" name="文本框 3">
            <a:extLst>
              <a:ext uri="{FF2B5EF4-FFF2-40B4-BE49-F238E27FC236}">
                <a16:creationId xmlns:a16="http://schemas.microsoft.com/office/drawing/2014/main" id="{0ACF63F7-2EF4-4186-8415-1AD4BAE38ACB}"/>
              </a:ext>
            </a:extLst>
          </p:cNvPr>
          <p:cNvSpPr txBox="1"/>
          <p:nvPr/>
        </p:nvSpPr>
        <p:spPr bwMode="auto">
          <a:xfrm>
            <a:off x="3540642" y="5582092"/>
            <a:ext cx="2934586" cy="494751"/>
          </a:xfrm>
          <a:prstGeom prst="rect">
            <a:avLst/>
          </a:prstGeom>
          <a:noFill/>
          <a:ln>
            <a:noFill/>
          </a:ln>
        </p:spPr>
        <p:txBody>
          <a:bodyPr wrap="square" rtlCol="0">
            <a:spAutoFit/>
          </a:bodyPr>
          <a:lstStyle/>
          <a:p>
            <a:pPr algn="just">
              <a:lnSpc>
                <a:spcPct val="120000"/>
              </a:lnSpc>
              <a:spcBef>
                <a:spcPts val="1400"/>
              </a:spcBef>
            </a:pPr>
            <a:r>
              <a:rPr lang="zh-CN" altLang="en-US" sz="2400" dirty="0">
                <a:solidFill>
                  <a:schemeClr val="bg1"/>
                </a:solidFill>
                <a:highlight>
                  <a:srgbClr val="FF0000"/>
                </a:highlight>
              </a:rPr>
              <a:t>讨论：如何把握度？</a:t>
            </a:r>
          </a:p>
        </p:txBody>
      </p:sp>
    </p:spTree>
    <p:extLst>
      <p:ext uri="{BB962C8B-B14F-4D97-AF65-F5344CB8AC3E}">
        <p14:creationId xmlns:p14="http://schemas.microsoft.com/office/powerpoint/2010/main" val="1293425454"/>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BAC24E9C-3213-4FA6-BC1C-94CFC8B79096}"/>
              </a:ext>
            </a:extLst>
          </p:cNvPr>
          <p:cNvSpPr/>
          <p:nvPr/>
        </p:nvSpPr>
        <p:spPr bwMode="auto">
          <a:xfrm>
            <a:off x="515938" y="1531938"/>
            <a:ext cx="33893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量变质变的辩证关系</a:t>
            </a:r>
          </a:p>
        </p:txBody>
      </p:sp>
      <p:sp>
        <p:nvSpPr>
          <p:cNvPr id="63491" name="横卷形 1">
            <a:extLst>
              <a:ext uri="{FF2B5EF4-FFF2-40B4-BE49-F238E27FC236}">
                <a16:creationId xmlns:a16="http://schemas.microsoft.com/office/drawing/2014/main" id="{513DF54E-A932-46B7-B394-ACF2D2911EEC}"/>
              </a:ext>
            </a:extLst>
          </p:cNvPr>
          <p:cNvSpPr/>
          <p:nvPr/>
        </p:nvSpPr>
        <p:spPr>
          <a:xfrm>
            <a:off x="5449888" y="1255713"/>
            <a:ext cx="3413125" cy="2393950"/>
          </a:xfrm>
          <a:prstGeom prst="horizontalScroll">
            <a:avLst>
              <a:gd name="adj" fmla="val 12500"/>
            </a:avLst>
          </a:prstGeom>
          <a:solidFill>
            <a:schemeClr val="accent6">
              <a:lumMod val="20000"/>
              <a:lumOff val="80000"/>
            </a:schemeClr>
          </a:solidFill>
          <a:ln w="9525">
            <a:noFill/>
          </a:ln>
        </p:spPr>
        <p:txBody>
          <a:bodyPr wrap="none" lIns="90170" tIns="46990" rIns="90170" bIns="46990" anchor="ctr"/>
          <a:lstStyle/>
          <a:p>
            <a:pPr algn="r">
              <a:defRPr/>
            </a:pPr>
            <a:endParaRPr lang="zh-CN" altLang="en-US" sz="2400" dirty="0">
              <a:latin typeface="微软雅黑" panose="020B0503020204020204" pitchFamily="34" charset="-122"/>
              <a:sym typeface="Arial" panose="020B0604020202020204" pitchFamily="34" charset="0"/>
            </a:endParaRPr>
          </a:p>
        </p:txBody>
      </p:sp>
      <p:sp>
        <p:nvSpPr>
          <p:cNvPr id="63492" name="横卷形 17">
            <a:extLst>
              <a:ext uri="{FF2B5EF4-FFF2-40B4-BE49-F238E27FC236}">
                <a16:creationId xmlns:a16="http://schemas.microsoft.com/office/drawing/2014/main" id="{E22206D6-D1AD-46CE-95EB-1F5750109454}"/>
              </a:ext>
            </a:extLst>
          </p:cNvPr>
          <p:cNvSpPr/>
          <p:nvPr/>
        </p:nvSpPr>
        <p:spPr>
          <a:xfrm>
            <a:off x="5449888" y="3649663"/>
            <a:ext cx="3543300" cy="2217737"/>
          </a:xfrm>
          <a:prstGeom prst="horizontalScroll">
            <a:avLst>
              <a:gd name="adj" fmla="val 12500"/>
            </a:avLst>
          </a:prstGeom>
          <a:solidFill>
            <a:schemeClr val="accent6">
              <a:lumMod val="20000"/>
              <a:lumOff val="80000"/>
            </a:schemeClr>
          </a:solidFill>
          <a:ln w="9525">
            <a:noFill/>
          </a:ln>
        </p:spPr>
        <p:txBody>
          <a:bodyPr wrap="none" lIns="90170" tIns="46990" rIns="90170" bIns="46990" anchor="ctr"/>
          <a:lstStyle/>
          <a:p>
            <a:pPr algn="r">
              <a:defRPr/>
            </a:pPr>
            <a:endParaRPr lang="zh-CN" altLang="en-US" sz="2000" dirty="0">
              <a:latin typeface="微软雅黑" panose="020B0503020204020204" pitchFamily="34" charset="-122"/>
              <a:sym typeface="Arial" panose="020B0604020202020204" pitchFamily="34" charset="0"/>
            </a:endParaRPr>
          </a:p>
          <a:p>
            <a:pPr algn="r">
              <a:defRPr/>
            </a:pPr>
            <a:endParaRPr lang="zh-CN" altLang="en-US" sz="2000" dirty="0">
              <a:latin typeface="微软雅黑" panose="020B0503020204020204" pitchFamily="34" charset="-122"/>
              <a:sym typeface="Arial" panose="020B0604020202020204" pitchFamily="34" charset="0"/>
            </a:endParaRPr>
          </a:p>
        </p:txBody>
      </p:sp>
      <p:sp>
        <p:nvSpPr>
          <p:cNvPr id="71685" name="Rectangle 5">
            <a:extLst>
              <a:ext uri="{FF2B5EF4-FFF2-40B4-BE49-F238E27FC236}">
                <a16:creationId xmlns:a16="http://schemas.microsoft.com/office/drawing/2014/main" id="{7F780F3C-5D79-4BF3-A02F-780E318BD6A9}"/>
              </a:ext>
            </a:extLst>
          </p:cNvPr>
          <p:cNvSpPr>
            <a:spLocks noChangeArrowheads="1"/>
          </p:cNvSpPr>
          <p:nvPr/>
        </p:nvSpPr>
        <p:spPr bwMode="auto">
          <a:xfrm>
            <a:off x="6024563" y="4219575"/>
            <a:ext cx="23939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2400" dirty="0">
                <a:latin typeface="微软雅黑" panose="020B0503020204020204" pitchFamily="34" charset="-122"/>
              </a:rPr>
              <a:t>善不积不足以成名，恶不积不足以灭身。</a:t>
            </a:r>
          </a:p>
        </p:txBody>
      </p:sp>
      <p:grpSp>
        <p:nvGrpSpPr>
          <p:cNvPr id="71686" name="组合 1">
            <a:extLst>
              <a:ext uri="{FF2B5EF4-FFF2-40B4-BE49-F238E27FC236}">
                <a16:creationId xmlns:a16="http://schemas.microsoft.com/office/drawing/2014/main" id="{27A15AEF-C2B3-4954-BF5D-7091AAB79002}"/>
              </a:ext>
            </a:extLst>
          </p:cNvPr>
          <p:cNvGrpSpPr>
            <a:grpSpLocks/>
          </p:cNvGrpSpPr>
          <p:nvPr/>
        </p:nvGrpSpPr>
        <p:grpSpPr bwMode="auto">
          <a:xfrm>
            <a:off x="28575" y="3189288"/>
            <a:ext cx="5249863" cy="2152650"/>
            <a:chOff x="227012" y="3189288"/>
            <a:chExt cx="5249862" cy="2152651"/>
          </a:xfrm>
        </p:grpSpPr>
        <p:sp>
          <p:nvSpPr>
            <p:cNvPr id="5" name="任意多边形 4">
              <a:extLst>
                <a:ext uri="{FF2B5EF4-FFF2-40B4-BE49-F238E27FC236}">
                  <a16:creationId xmlns:a16="http://schemas.microsoft.com/office/drawing/2014/main" id="{5A2F818F-5F23-4E9C-8E9D-335961874618}"/>
                </a:ext>
              </a:extLst>
            </p:cNvPr>
            <p:cNvSpPr/>
            <p:nvPr/>
          </p:nvSpPr>
          <p:spPr>
            <a:xfrm>
              <a:off x="1411287" y="4265614"/>
              <a:ext cx="403225" cy="768350"/>
            </a:xfrm>
            <a:custGeom>
              <a:avLst/>
              <a:gdLst>
                <a:gd name="connsiteX0" fmla="*/ 0 w 403502"/>
                <a:gd name="connsiteY0" fmla="*/ 0 h 768868"/>
                <a:gd name="connsiteX1" fmla="*/ 201751 w 403502"/>
                <a:gd name="connsiteY1" fmla="*/ 0 h 768868"/>
                <a:gd name="connsiteX2" fmla="*/ 201751 w 403502"/>
                <a:gd name="connsiteY2" fmla="*/ 768868 h 768868"/>
                <a:gd name="connsiteX3" fmla="*/ 403502 w 403502"/>
                <a:gd name="connsiteY3" fmla="*/ 768868 h 768868"/>
              </a:gdLst>
              <a:ahLst/>
              <a:cxnLst>
                <a:cxn ang="0">
                  <a:pos x="connsiteX0" y="connsiteY0"/>
                </a:cxn>
                <a:cxn ang="0">
                  <a:pos x="connsiteX1" y="connsiteY1"/>
                </a:cxn>
                <a:cxn ang="0">
                  <a:pos x="connsiteX2" y="connsiteY2"/>
                </a:cxn>
                <a:cxn ang="0">
                  <a:pos x="connsiteX3" y="connsiteY3"/>
                </a:cxn>
              </a:cxnLst>
              <a:rect l="l" t="t" r="r" b="b"/>
              <a:pathLst>
                <a:path w="403502" h="768868">
                  <a:moveTo>
                    <a:pt x="0" y="0"/>
                  </a:moveTo>
                  <a:lnTo>
                    <a:pt x="201751" y="0"/>
                  </a:lnTo>
                  <a:lnTo>
                    <a:pt x="201751" y="768868"/>
                  </a:lnTo>
                  <a:lnTo>
                    <a:pt x="403502" y="768868"/>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92744" tIns="362726" rIns="192743" bIns="362727" spcCol="1270" anchor="ctr"/>
            <a:lstStyle/>
            <a:p>
              <a:pPr algn="ctr" defTabSz="222250" eaLnBrk="1" hangingPunct="1">
                <a:lnSpc>
                  <a:spcPct val="90000"/>
                </a:lnSpc>
                <a:spcAft>
                  <a:spcPct val="35000"/>
                </a:spcAft>
                <a:buFont typeface="Arial" panose="020B0604020202020204" pitchFamily="34" charset="0"/>
                <a:buNone/>
                <a:defRPr/>
              </a:pPr>
              <a:endParaRPr lang="zh-CN" altLang="en-US" sz="2000">
                <a:latin typeface="微软雅黑" panose="020B0503020204020204" pitchFamily="34" charset="-122"/>
              </a:endParaRPr>
            </a:p>
          </p:txBody>
        </p:sp>
        <p:sp>
          <p:nvSpPr>
            <p:cNvPr id="6" name="任意多边形 5">
              <a:extLst>
                <a:ext uri="{FF2B5EF4-FFF2-40B4-BE49-F238E27FC236}">
                  <a16:creationId xmlns:a16="http://schemas.microsoft.com/office/drawing/2014/main" id="{D6D95FCF-A1C0-4522-BE62-F21571705763}"/>
                </a:ext>
              </a:extLst>
            </p:cNvPr>
            <p:cNvSpPr/>
            <p:nvPr/>
          </p:nvSpPr>
          <p:spPr>
            <a:xfrm>
              <a:off x="1411287" y="4219575"/>
              <a:ext cx="403225" cy="92075"/>
            </a:xfrm>
            <a:custGeom>
              <a:avLst/>
              <a:gdLst>
                <a:gd name="connsiteX0" fmla="*/ 0 w 403502"/>
                <a:gd name="connsiteY0" fmla="*/ 45720 h 91440"/>
                <a:gd name="connsiteX1" fmla="*/ 403502 w 403502"/>
                <a:gd name="connsiteY1" fmla="*/ 45720 h 91440"/>
              </a:gdLst>
              <a:ahLst/>
              <a:cxnLst>
                <a:cxn ang="0">
                  <a:pos x="connsiteX0" y="connsiteY0"/>
                </a:cxn>
                <a:cxn ang="0">
                  <a:pos x="connsiteX1" y="connsiteY1"/>
                </a:cxn>
              </a:cxnLst>
              <a:rect l="l" t="t" r="r" b="b"/>
              <a:pathLst>
                <a:path w="403502" h="91440">
                  <a:moveTo>
                    <a:pt x="0" y="45720"/>
                  </a:moveTo>
                  <a:lnTo>
                    <a:pt x="403502" y="4572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204364" tIns="35632" rIns="204363" bIns="35633" spcCol="1270" anchor="ctr"/>
            <a:lstStyle/>
            <a:p>
              <a:pPr algn="ctr" defTabSz="222250" eaLnBrk="1" hangingPunct="1">
                <a:lnSpc>
                  <a:spcPct val="90000"/>
                </a:lnSpc>
                <a:spcAft>
                  <a:spcPct val="35000"/>
                </a:spcAft>
                <a:buFont typeface="Arial" panose="020B0604020202020204" pitchFamily="34" charset="0"/>
                <a:buNone/>
                <a:defRPr/>
              </a:pPr>
              <a:endParaRPr lang="zh-CN" altLang="en-US" sz="2000">
                <a:latin typeface="微软雅黑" panose="020B0503020204020204" pitchFamily="34" charset="-122"/>
              </a:endParaRPr>
            </a:p>
          </p:txBody>
        </p:sp>
        <p:sp>
          <p:nvSpPr>
            <p:cNvPr id="7" name="任意多边形 6">
              <a:extLst>
                <a:ext uri="{FF2B5EF4-FFF2-40B4-BE49-F238E27FC236}">
                  <a16:creationId xmlns:a16="http://schemas.microsoft.com/office/drawing/2014/main" id="{A0C23F6E-9AB3-4080-A4A9-F7D2808B5BBC}"/>
                </a:ext>
              </a:extLst>
            </p:cNvPr>
            <p:cNvSpPr/>
            <p:nvPr/>
          </p:nvSpPr>
          <p:spPr>
            <a:xfrm>
              <a:off x="1411287" y="3497263"/>
              <a:ext cx="403225" cy="768350"/>
            </a:xfrm>
            <a:custGeom>
              <a:avLst/>
              <a:gdLst>
                <a:gd name="connsiteX0" fmla="*/ 0 w 403502"/>
                <a:gd name="connsiteY0" fmla="*/ 768868 h 768868"/>
                <a:gd name="connsiteX1" fmla="*/ 201751 w 403502"/>
                <a:gd name="connsiteY1" fmla="*/ 768868 h 768868"/>
                <a:gd name="connsiteX2" fmla="*/ 201751 w 403502"/>
                <a:gd name="connsiteY2" fmla="*/ 0 h 768868"/>
                <a:gd name="connsiteX3" fmla="*/ 403502 w 403502"/>
                <a:gd name="connsiteY3" fmla="*/ 0 h 768868"/>
              </a:gdLst>
              <a:ahLst/>
              <a:cxnLst>
                <a:cxn ang="0">
                  <a:pos x="connsiteX0" y="connsiteY0"/>
                </a:cxn>
                <a:cxn ang="0">
                  <a:pos x="connsiteX1" y="connsiteY1"/>
                </a:cxn>
                <a:cxn ang="0">
                  <a:pos x="connsiteX2" y="connsiteY2"/>
                </a:cxn>
                <a:cxn ang="0">
                  <a:pos x="connsiteX3" y="connsiteY3"/>
                </a:cxn>
              </a:cxnLst>
              <a:rect l="l" t="t" r="r" b="b"/>
              <a:pathLst>
                <a:path w="403502" h="768868">
                  <a:moveTo>
                    <a:pt x="0" y="768868"/>
                  </a:moveTo>
                  <a:lnTo>
                    <a:pt x="201751" y="768868"/>
                  </a:lnTo>
                  <a:lnTo>
                    <a:pt x="201751" y="0"/>
                  </a:lnTo>
                  <a:lnTo>
                    <a:pt x="403502" y="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192744" tIns="362726" rIns="192743" bIns="362727" spcCol="1270" anchor="ctr"/>
            <a:lstStyle/>
            <a:p>
              <a:pPr algn="ctr" defTabSz="222250" eaLnBrk="1" hangingPunct="1">
                <a:lnSpc>
                  <a:spcPct val="90000"/>
                </a:lnSpc>
                <a:spcAft>
                  <a:spcPct val="35000"/>
                </a:spcAft>
                <a:buFont typeface="Arial" panose="020B0604020202020204" pitchFamily="34" charset="0"/>
                <a:buNone/>
                <a:defRPr/>
              </a:pPr>
              <a:endParaRPr lang="zh-CN" altLang="en-US" sz="2000">
                <a:latin typeface="微软雅黑" panose="020B0503020204020204" pitchFamily="34" charset="-122"/>
              </a:endParaRPr>
            </a:p>
          </p:txBody>
        </p:sp>
        <p:sp>
          <p:nvSpPr>
            <p:cNvPr id="9" name="任意多边形 8">
              <a:extLst>
                <a:ext uri="{FF2B5EF4-FFF2-40B4-BE49-F238E27FC236}">
                  <a16:creationId xmlns:a16="http://schemas.microsoft.com/office/drawing/2014/main" id="{91ABFC42-67D1-46C1-BE22-9B5401857F83}"/>
                </a:ext>
              </a:extLst>
            </p:cNvPr>
            <p:cNvSpPr/>
            <p:nvPr/>
          </p:nvSpPr>
          <p:spPr>
            <a:xfrm>
              <a:off x="1814512" y="3189288"/>
              <a:ext cx="3662362" cy="615950"/>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微软雅黑" panose="020B0503020204020204" pitchFamily="34" charset="-122"/>
                  <a:sym typeface="+mn-ea"/>
                </a:rPr>
                <a:t>量变是质变的必要准备</a:t>
              </a:r>
            </a:p>
          </p:txBody>
        </p:sp>
        <p:sp>
          <p:nvSpPr>
            <p:cNvPr id="10" name="任意多边形 9">
              <a:extLst>
                <a:ext uri="{FF2B5EF4-FFF2-40B4-BE49-F238E27FC236}">
                  <a16:creationId xmlns:a16="http://schemas.microsoft.com/office/drawing/2014/main" id="{4CF60C38-7E94-484F-8639-8EE74FF45A21}"/>
                </a:ext>
              </a:extLst>
            </p:cNvPr>
            <p:cNvSpPr/>
            <p:nvPr/>
          </p:nvSpPr>
          <p:spPr>
            <a:xfrm>
              <a:off x="1814512" y="3957638"/>
              <a:ext cx="3662362" cy="615950"/>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微软雅黑" panose="020B0503020204020204" pitchFamily="34" charset="-122"/>
                  <a:sym typeface="+mn-ea"/>
                </a:rPr>
                <a:t>质变是量变的必然结果</a:t>
              </a:r>
            </a:p>
          </p:txBody>
        </p:sp>
        <p:sp>
          <p:nvSpPr>
            <p:cNvPr id="11" name="任意多边形 10">
              <a:extLst>
                <a:ext uri="{FF2B5EF4-FFF2-40B4-BE49-F238E27FC236}">
                  <a16:creationId xmlns:a16="http://schemas.microsoft.com/office/drawing/2014/main" id="{C16AB3F4-43C2-43BA-B46F-B09C141C5376}"/>
                </a:ext>
              </a:extLst>
            </p:cNvPr>
            <p:cNvSpPr/>
            <p:nvPr/>
          </p:nvSpPr>
          <p:spPr>
            <a:xfrm>
              <a:off x="1814512" y="4727576"/>
              <a:ext cx="3662362" cy="614363"/>
            </a:xfrm>
            <a:custGeom>
              <a:avLst/>
              <a:gdLst>
                <a:gd name="connsiteX0" fmla="*/ 0 w 2758542"/>
                <a:gd name="connsiteY0" fmla="*/ 0 h 615094"/>
                <a:gd name="connsiteX1" fmla="*/ 2758542 w 2758542"/>
                <a:gd name="connsiteY1" fmla="*/ 0 h 615094"/>
                <a:gd name="connsiteX2" fmla="*/ 2758542 w 2758542"/>
                <a:gd name="connsiteY2" fmla="*/ 615094 h 615094"/>
                <a:gd name="connsiteX3" fmla="*/ 0 w 2758542"/>
                <a:gd name="connsiteY3" fmla="*/ 615094 h 615094"/>
                <a:gd name="connsiteX4" fmla="*/ 0 w 2758542"/>
                <a:gd name="connsiteY4" fmla="*/ 0 h 61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542" h="615094">
                  <a:moveTo>
                    <a:pt x="0" y="0"/>
                  </a:moveTo>
                  <a:lnTo>
                    <a:pt x="2758542" y="0"/>
                  </a:lnTo>
                  <a:lnTo>
                    <a:pt x="2758542" y="615094"/>
                  </a:lnTo>
                  <a:lnTo>
                    <a:pt x="0" y="615094"/>
                  </a:lnTo>
                  <a:lnTo>
                    <a:pt x="0" y="0"/>
                  </a:lnTo>
                  <a:close/>
                </a:path>
              </a:pathLst>
            </a:cu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latin typeface="微软雅黑" panose="020B0503020204020204" pitchFamily="34" charset="-122"/>
                  <a:sym typeface="+mn-ea"/>
                </a:rPr>
                <a:t>量变和质变是相互渗透的</a:t>
              </a:r>
            </a:p>
          </p:txBody>
        </p:sp>
        <p:sp>
          <p:nvSpPr>
            <p:cNvPr id="71695" name="文本框 60432">
              <a:extLst>
                <a:ext uri="{FF2B5EF4-FFF2-40B4-BE49-F238E27FC236}">
                  <a16:creationId xmlns:a16="http://schemas.microsoft.com/office/drawing/2014/main" id="{95BDE0C5-D8AB-4A70-9DAF-F05D313BBB6F}"/>
                </a:ext>
              </a:extLst>
            </p:cNvPr>
            <p:cNvSpPr txBox="1">
              <a:spLocks noChangeArrowheads="1"/>
            </p:cNvSpPr>
            <p:nvPr/>
          </p:nvSpPr>
          <p:spPr bwMode="auto">
            <a:xfrm>
              <a:off x="227012" y="3649610"/>
              <a:ext cx="1308099"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Aft>
                  <a:spcPct val="35000"/>
                </a:spcAft>
                <a:buFont typeface="Arial" panose="020B0604020202020204" pitchFamily="34" charset="0"/>
                <a:buNone/>
              </a:pPr>
              <a:r>
                <a:rPr lang="zh-CN" altLang="en-US" sz="2400" b="1">
                  <a:solidFill>
                    <a:srgbClr val="014D23"/>
                  </a:solidFill>
                  <a:latin typeface="微软雅黑" panose="020B0503020204020204" pitchFamily="34" charset="-122"/>
                  <a:sym typeface="黑体" panose="02010609060101010101" pitchFamily="49" charset="-122"/>
                </a:rPr>
                <a:t>量变质变的辩证关系</a:t>
              </a:r>
              <a:endParaRPr lang="zh-CN" altLang="en-US" sz="2400" b="1">
                <a:solidFill>
                  <a:srgbClr val="014D23"/>
                </a:solidFill>
                <a:latin typeface="微软雅黑" panose="020B0503020204020204" pitchFamily="34" charset="-122"/>
              </a:endParaRPr>
            </a:p>
          </p:txBody>
        </p:sp>
      </p:grpSp>
      <p:sp>
        <p:nvSpPr>
          <p:cNvPr id="15" name="文本框 14">
            <a:extLst>
              <a:ext uri="{FF2B5EF4-FFF2-40B4-BE49-F238E27FC236}">
                <a16:creationId xmlns:a16="http://schemas.microsoft.com/office/drawing/2014/main" id="{3B484981-6BC7-4C85-B043-94530F96D194}"/>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
        <p:nvSpPr>
          <p:cNvPr id="71688" name="Rectangle 5">
            <a:extLst>
              <a:ext uri="{FF2B5EF4-FFF2-40B4-BE49-F238E27FC236}">
                <a16:creationId xmlns:a16="http://schemas.microsoft.com/office/drawing/2014/main" id="{BC370C8F-A2B5-4856-9846-AC3A07A152C8}"/>
              </a:ext>
            </a:extLst>
          </p:cNvPr>
          <p:cNvSpPr>
            <a:spLocks noChangeArrowheads="1"/>
          </p:cNvSpPr>
          <p:nvPr/>
        </p:nvSpPr>
        <p:spPr bwMode="auto">
          <a:xfrm>
            <a:off x="5842000" y="1666875"/>
            <a:ext cx="27590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80000"/>
              </a:lnSpc>
              <a:buFont typeface="Arial" panose="020B0604020202020204" pitchFamily="34" charset="0"/>
              <a:buNone/>
            </a:pPr>
            <a:r>
              <a:rPr lang="zh-CN" altLang="en-US" sz="2400" dirty="0">
                <a:latin typeface="微软雅黑" panose="020B0503020204020204" pitchFamily="34" charset="-122"/>
                <a:sym typeface="Arial" panose="020B0604020202020204" pitchFamily="34" charset="0"/>
              </a:rPr>
              <a:t>不积跬步，无以至千里；</a:t>
            </a:r>
          </a:p>
          <a:p>
            <a:pPr algn="just">
              <a:lnSpc>
                <a:spcPct val="80000"/>
              </a:lnSpc>
              <a:buFont typeface="Arial" panose="020B0604020202020204" pitchFamily="34" charset="0"/>
              <a:buNone/>
            </a:pPr>
            <a:r>
              <a:rPr lang="zh-CN" altLang="en-US" sz="2400" dirty="0">
                <a:latin typeface="微软雅黑" panose="020B0503020204020204" pitchFamily="34" charset="-122"/>
                <a:sym typeface="Arial" panose="020B0604020202020204" pitchFamily="34" charset="0"/>
              </a:rPr>
              <a:t>不积细流，无以成江海。</a:t>
            </a:r>
            <a:endParaRPr lang="en-US" altLang="zh-CN" sz="2400" dirty="0">
              <a:latin typeface="微软雅黑" panose="020B0503020204020204" pitchFamily="34" charset="-122"/>
              <a:sym typeface="Arial" panose="020B0604020202020204" pitchFamily="34" charset="0"/>
            </a:endParaRPr>
          </a:p>
          <a:p>
            <a:pPr algn="r">
              <a:lnSpc>
                <a:spcPct val="80000"/>
              </a:lnSpc>
              <a:buFont typeface="Arial" panose="020B0604020202020204" pitchFamily="34" charset="0"/>
              <a:buNone/>
            </a:pPr>
            <a:r>
              <a:rPr lang="zh-CN" altLang="en-US" sz="2400" dirty="0">
                <a:latin typeface="微软雅黑" panose="020B0503020204020204" pitchFamily="34" charset="-122"/>
                <a:sym typeface="Arial" panose="020B0604020202020204" pitchFamily="34" charset="0"/>
              </a:rPr>
              <a:t>——荀子</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5E53D8F9-EF1A-4A8D-B636-53AFEBA091F5}"/>
              </a:ext>
            </a:extLst>
          </p:cNvPr>
          <p:cNvSpPr/>
          <p:nvPr/>
        </p:nvSpPr>
        <p:spPr bwMode="auto">
          <a:xfrm>
            <a:off x="515938" y="1268413"/>
            <a:ext cx="47894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质量互变规律原理的方法论意义</a:t>
            </a:r>
          </a:p>
        </p:txBody>
      </p:sp>
      <p:sp>
        <p:nvSpPr>
          <p:cNvPr id="72707" name="AutoShape 4">
            <a:extLst>
              <a:ext uri="{FF2B5EF4-FFF2-40B4-BE49-F238E27FC236}">
                <a16:creationId xmlns:a16="http://schemas.microsoft.com/office/drawing/2014/main" id="{A4F34A92-B63C-40A1-B8C4-65DDCD9A892C}"/>
              </a:ext>
            </a:extLst>
          </p:cNvPr>
          <p:cNvSpPr>
            <a:spLocks/>
          </p:cNvSpPr>
          <p:nvPr/>
        </p:nvSpPr>
        <p:spPr bwMode="auto">
          <a:xfrm>
            <a:off x="1476375" y="2636838"/>
            <a:ext cx="142875" cy="1008062"/>
          </a:xfrm>
          <a:prstGeom prst="leftBrace">
            <a:avLst>
              <a:gd name="adj1" fmla="val 58600"/>
              <a:gd name="adj2" fmla="val 50000"/>
            </a:avLst>
          </a:prstGeom>
          <a:noFill/>
          <a:ln w="317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4515" name="AutoShape 6">
            <a:extLst>
              <a:ext uri="{FF2B5EF4-FFF2-40B4-BE49-F238E27FC236}">
                <a16:creationId xmlns:a16="http://schemas.microsoft.com/office/drawing/2014/main" id="{0C4A3626-8FF3-4AD0-AD21-FE7815FD288A}"/>
              </a:ext>
            </a:extLst>
          </p:cNvPr>
          <p:cNvSpPr/>
          <p:nvPr/>
        </p:nvSpPr>
        <p:spPr>
          <a:xfrm>
            <a:off x="979488" y="1979613"/>
            <a:ext cx="7186612" cy="2016125"/>
          </a:xfrm>
          <a:prstGeom prst="flowChartAlternateProcess">
            <a:avLst/>
          </a:prstGeom>
          <a:noFill/>
          <a:ln w="9525">
            <a:noFill/>
          </a:ln>
        </p:spPr>
        <p:txBody>
          <a:bodyPr wrap="none" lIns="90170" tIns="46990" rIns="90170" bIns="46990" anchor="ctr"/>
          <a:lstStyle/>
          <a:p>
            <a:pPr>
              <a:defRPr/>
            </a:pPr>
            <a:r>
              <a:rPr lang="zh-CN" altLang="en-US" sz="2400" dirty="0">
                <a:latin typeface="+mj-ea"/>
                <a:ea typeface="+mj-ea"/>
                <a:sym typeface="+mn-ea"/>
              </a:rPr>
              <a:t> 把</a:t>
            </a:r>
            <a:r>
              <a:rPr lang="zh-CN" altLang="en-US" sz="2400" b="1" dirty="0">
                <a:solidFill>
                  <a:srgbClr val="014D23"/>
                </a:solidFill>
                <a:latin typeface="+mj-ea"/>
                <a:ea typeface="+mj-ea"/>
                <a:sym typeface="+mn-ea"/>
              </a:rPr>
              <a:t>确立目标</a:t>
            </a:r>
            <a:r>
              <a:rPr lang="zh-CN" altLang="en-US" sz="2400" dirty="0">
                <a:latin typeface="+mj-ea"/>
                <a:ea typeface="+mj-ea"/>
                <a:sym typeface="+mn-ea"/>
              </a:rPr>
              <a:t>与</a:t>
            </a:r>
            <a:r>
              <a:rPr lang="zh-CN" altLang="en-US" sz="2400" b="1" dirty="0">
                <a:solidFill>
                  <a:srgbClr val="014D23"/>
                </a:solidFill>
                <a:latin typeface="+mj-ea"/>
                <a:ea typeface="+mj-ea"/>
                <a:sym typeface="+mn-ea"/>
              </a:rPr>
              <a:t>踏实去做</a:t>
            </a:r>
            <a:r>
              <a:rPr lang="zh-CN" altLang="en-US" sz="2400" dirty="0">
                <a:latin typeface="+mj-ea"/>
                <a:ea typeface="+mj-ea"/>
                <a:sym typeface="+mn-ea"/>
              </a:rPr>
              <a:t>结合起来；</a:t>
            </a:r>
          </a:p>
          <a:p>
            <a:pPr>
              <a:defRPr/>
            </a:pPr>
            <a:r>
              <a:rPr lang="zh-CN" altLang="en-US" sz="2400" dirty="0">
                <a:latin typeface="+mj-ea"/>
                <a:ea typeface="+mj-ea"/>
                <a:sym typeface="+mn-ea"/>
              </a:rPr>
              <a:t>       </a:t>
            </a:r>
            <a:r>
              <a:rPr lang="zh-CN" altLang="en-US" sz="2400" dirty="0">
                <a:solidFill>
                  <a:srgbClr val="C00000"/>
                </a:solidFill>
                <a:latin typeface="+mj-ea"/>
                <a:ea typeface="+mj-ea"/>
                <a:sym typeface="+mn-ea"/>
              </a:rPr>
              <a:t>质变           量变</a:t>
            </a:r>
          </a:p>
          <a:p>
            <a:pPr>
              <a:lnSpc>
                <a:spcPct val="40000"/>
              </a:lnSpc>
              <a:defRPr/>
            </a:pPr>
            <a:endParaRPr lang="zh-CN" altLang="en-US" sz="2400" dirty="0">
              <a:solidFill>
                <a:schemeClr val="hlink"/>
              </a:solidFill>
              <a:latin typeface="+mj-ea"/>
              <a:ea typeface="+mj-ea"/>
              <a:sym typeface="+mn-ea"/>
            </a:endParaRPr>
          </a:p>
          <a:p>
            <a:pPr>
              <a:defRPr/>
            </a:pPr>
            <a:r>
              <a:rPr lang="zh-CN" altLang="en-US" sz="2400" dirty="0">
                <a:latin typeface="+mj-ea"/>
                <a:ea typeface="+mj-ea"/>
                <a:sym typeface="+mn-ea"/>
              </a:rPr>
              <a:t>当质变来临时，果断地、不失时机地抓住机遇，</a:t>
            </a:r>
            <a:endParaRPr lang="en-US" altLang="zh-CN" sz="2400" dirty="0">
              <a:latin typeface="+mj-ea"/>
              <a:ea typeface="+mj-ea"/>
              <a:sym typeface="+mn-ea"/>
            </a:endParaRPr>
          </a:p>
          <a:p>
            <a:pPr>
              <a:defRPr/>
            </a:pPr>
            <a:r>
              <a:rPr lang="zh-CN" altLang="en-US" sz="2400" dirty="0">
                <a:latin typeface="+mj-ea"/>
                <a:ea typeface="+mj-ea"/>
                <a:sym typeface="+mn-ea"/>
              </a:rPr>
              <a:t>促成质变，使工作迈上新台阶。 </a:t>
            </a:r>
          </a:p>
        </p:txBody>
      </p:sp>
      <p:grpSp>
        <p:nvGrpSpPr>
          <p:cNvPr id="72709" name="组合 1">
            <a:extLst>
              <a:ext uri="{FF2B5EF4-FFF2-40B4-BE49-F238E27FC236}">
                <a16:creationId xmlns:a16="http://schemas.microsoft.com/office/drawing/2014/main" id="{4B5C0B9A-2328-427F-975E-A798FA0AB590}"/>
              </a:ext>
            </a:extLst>
          </p:cNvPr>
          <p:cNvGrpSpPr>
            <a:grpSpLocks/>
          </p:cNvGrpSpPr>
          <p:nvPr/>
        </p:nvGrpSpPr>
        <p:grpSpPr bwMode="auto">
          <a:xfrm>
            <a:off x="1638300" y="4106863"/>
            <a:ext cx="5867400" cy="2100262"/>
            <a:chOff x="1800225" y="3821113"/>
            <a:chExt cx="5867908" cy="2100263"/>
          </a:xfrm>
        </p:grpSpPr>
        <p:pic>
          <p:nvPicPr>
            <p:cNvPr id="72711" name="Picture 9">
              <a:extLst>
                <a:ext uri="{FF2B5EF4-FFF2-40B4-BE49-F238E27FC236}">
                  <a16:creationId xmlns:a16="http://schemas.microsoft.com/office/drawing/2014/main" id="{DFA389F7-DA2D-4272-9D75-10F2DEBC7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3821113"/>
              <a:ext cx="22161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10">
              <a:extLst>
                <a:ext uri="{FF2B5EF4-FFF2-40B4-BE49-F238E27FC236}">
                  <a16:creationId xmlns:a16="http://schemas.microsoft.com/office/drawing/2014/main" id="{3632AA92-8FBC-4F62-8515-E00117BE0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24" y="3821113"/>
              <a:ext cx="2921509"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文本框 8">
            <a:extLst>
              <a:ext uri="{FF2B5EF4-FFF2-40B4-BE49-F238E27FC236}">
                <a16:creationId xmlns:a16="http://schemas.microsoft.com/office/drawing/2014/main" id="{71C56D51-317D-4712-BDBC-4FFD09F4EDA3}"/>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2213215B-54A7-4CF5-98B9-E2FA74372270}"/>
              </a:ext>
            </a:extLst>
          </p:cNvPr>
          <p:cNvSpPr/>
          <p:nvPr/>
        </p:nvSpPr>
        <p:spPr bwMode="auto">
          <a:xfrm>
            <a:off x="515938" y="1204913"/>
            <a:ext cx="34940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否定之否定规律</a:t>
            </a:r>
          </a:p>
        </p:txBody>
      </p:sp>
      <p:pic>
        <p:nvPicPr>
          <p:cNvPr id="73731" name="图片 62479" descr="快照2">
            <a:extLst>
              <a:ext uri="{FF2B5EF4-FFF2-40B4-BE49-F238E27FC236}">
                <a16:creationId xmlns:a16="http://schemas.microsoft.com/office/drawing/2014/main" id="{D65C22B1-1D98-4F7D-857B-38299DEF7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32138"/>
            <a:ext cx="6767512" cy="3167062"/>
          </a:xfrm>
          <a:prstGeom prst="rect">
            <a:avLst/>
          </a:prstGeom>
          <a:noFill/>
          <a:ln w="9525">
            <a:solidFill>
              <a:srgbClr val="B2B2B2"/>
            </a:solidFill>
            <a:miter lim="800000"/>
            <a:headEnd/>
            <a:tailEnd/>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9187E4C-4427-4C69-B012-48DA3BECD559}"/>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
        <p:nvSpPr>
          <p:cNvPr id="73733" name="文本框 1">
            <a:extLst>
              <a:ext uri="{FF2B5EF4-FFF2-40B4-BE49-F238E27FC236}">
                <a16:creationId xmlns:a16="http://schemas.microsoft.com/office/drawing/2014/main" id="{F9695410-845C-4C06-8BDC-C9745EFCA649}"/>
              </a:ext>
            </a:extLst>
          </p:cNvPr>
          <p:cNvSpPr txBox="1">
            <a:spLocks noChangeArrowheads="1"/>
          </p:cNvSpPr>
          <p:nvPr/>
        </p:nvSpPr>
        <p:spPr bwMode="auto">
          <a:xfrm>
            <a:off x="139700" y="2008188"/>
            <a:ext cx="886618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任何事物</a:t>
            </a:r>
            <a:r>
              <a:rPr lang="zh-CN" altLang="en-US" sz="2400" dirty="0">
                <a:highlight>
                  <a:srgbClr val="FFFF00"/>
                </a:highlight>
              </a:rPr>
              <a:t>内部</a:t>
            </a:r>
            <a:r>
              <a:rPr lang="zh-CN" altLang="en-US" sz="2400" dirty="0"/>
              <a:t>都包含着肯定的方面和否定的方面。肯定因素是维持现成事物存在的因素，否定因素是促使现成事物灭亡的因素。</a:t>
            </a:r>
          </a:p>
        </p:txBody>
      </p:sp>
      <p:sp>
        <p:nvSpPr>
          <p:cNvPr id="2" name="文本框 1">
            <a:extLst>
              <a:ext uri="{FF2B5EF4-FFF2-40B4-BE49-F238E27FC236}">
                <a16:creationId xmlns:a16="http://schemas.microsoft.com/office/drawing/2014/main" id="{66907743-2F18-4653-BD33-282401FCD6F5}"/>
              </a:ext>
            </a:extLst>
          </p:cNvPr>
          <p:cNvSpPr txBox="1"/>
          <p:nvPr/>
        </p:nvSpPr>
        <p:spPr bwMode="auto">
          <a:xfrm>
            <a:off x="4348716" y="1473877"/>
            <a:ext cx="3774558" cy="328551"/>
          </a:xfrm>
          <a:prstGeom prst="rect">
            <a:avLst/>
          </a:prstGeom>
          <a:noFill/>
          <a:ln>
            <a:noFill/>
          </a:ln>
        </p:spPr>
        <p:txBody>
          <a:bodyPr wrap="square" rtlCol="0">
            <a:spAutoFit/>
          </a:bodyPr>
          <a:lstStyle/>
          <a:p>
            <a:pPr algn="just">
              <a:lnSpc>
                <a:spcPct val="120000"/>
              </a:lnSpc>
              <a:spcBef>
                <a:spcPts val="1400"/>
              </a:spcBef>
            </a:pPr>
            <a:r>
              <a:rPr lang="zh-CN" altLang="en-US" sz="1400" dirty="0"/>
              <a:t>揭示事物自己发展自己的完整过程及本质。</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圆角矩形标注 4">
            <a:extLst>
              <a:ext uri="{FF2B5EF4-FFF2-40B4-BE49-F238E27FC236}">
                <a16:creationId xmlns:a16="http://schemas.microsoft.com/office/drawing/2014/main" id="{021B280A-65C2-4971-A907-3B145A2CAD51}"/>
              </a:ext>
            </a:extLst>
          </p:cNvPr>
          <p:cNvSpPr/>
          <p:nvPr/>
        </p:nvSpPr>
        <p:spPr>
          <a:xfrm>
            <a:off x="2935288" y="4284663"/>
            <a:ext cx="5554662" cy="1970087"/>
          </a:xfrm>
          <a:custGeom>
            <a:avLst/>
            <a:gdLst/>
            <a:ahLst/>
            <a:cxnLst>
              <a:cxn ang="0">
                <a:pos x="0" y="1009756"/>
              </a:cxn>
              <a:cxn ang="0">
                <a:pos x="219458" y="817686"/>
              </a:cxn>
              <a:cxn ang="0">
                <a:pos x="768086" y="817686"/>
              </a:cxn>
              <a:cxn ang="0">
                <a:pos x="485276" y="0"/>
              </a:cxn>
              <a:cxn ang="0">
                <a:pos x="1244015" y="831136"/>
              </a:cxn>
              <a:cxn ang="0">
                <a:pos x="4389054" y="817686"/>
              </a:cxn>
              <a:cxn ang="0">
                <a:pos x="4608512" y="1009756"/>
              </a:cxn>
              <a:cxn ang="0">
                <a:pos x="4608512" y="1009752"/>
              </a:cxn>
              <a:cxn ang="0">
                <a:pos x="4608512" y="1297853"/>
              </a:cxn>
              <a:cxn ang="0">
                <a:pos x="4608512" y="1778016"/>
              </a:cxn>
              <a:cxn ang="0">
                <a:pos x="4389054" y="1970087"/>
              </a:cxn>
              <a:cxn ang="0">
                <a:pos x="1920214" y="1970087"/>
              </a:cxn>
              <a:cxn ang="0">
                <a:pos x="768086" y="1970087"/>
              </a:cxn>
              <a:cxn ang="0">
                <a:pos x="219458" y="1970087"/>
              </a:cxn>
              <a:cxn ang="0">
                <a:pos x="0" y="1778016"/>
              </a:cxn>
              <a:cxn ang="0">
                <a:pos x="0" y="1297853"/>
              </a:cxn>
              <a:cxn ang="0">
                <a:pos x="0" y="1009752"/>
              </a:cxn>
              <a:cxn ang="0">
                <a:pos x="0" y="1009756"/>
              </a:cxn>
            </a:cxnLst>
            <a:rect l="0" t="0" r="0" b="0"/>
            <a:pathLst>
              <a:path w="4032424" h="1969620">
                <a:moveTo>
                  <a:pt x="0" y="1009517"/>
                </a:moveTo>
                <a:cubicBezTo>
                  <a:pt x="0" y="903465"/>
                  <a:pt x="85973" y="817492"/>
                  <a:pt x="192025" y="817492"/>
                </a:cubicBezTo>
                <a:lnTo>
                  <a:pt x="672071" y="817492"/>
                </a:lnTo>
                <a:lnTo>
                  <a:pt x="424614" y="0"/>
                </a:lnTo>
                <a:lnTo>
                  <a:pt x="1088507" y="830939"/>
                </a:lnTo>
                <a:lnTo>
                  <a:pt x="3840399" y="817492"/>
                </a:lnTo>
                <a:cubicBezTo>
                  <a:pt x="3946451" y="817492"/>
                  <a:pt x="4032424" y="903465"/>
                  <a:pt x="4032424" y="1009517"/>
                </a:cubicBezTo>
                <a:lnTo>
                  <a:pt x="4032424" y="1009513"/>
                </a:lnTo>
                <a:lnTo>
                  <a:pt x="4032424" y="1297545"/>
                </a:lnTo>
                <a:lnTo>
                  <a:pt x="4032424" y="1777595"/>
                </a:lnTo>
                <a:cubicBezTo>
                  <a:pt x="4032424" y="1883647"/>
                  <a:pt x="3946451" y="1969620"/>
                  <a:pt x="3840399" y="1969620"/>
                </a:cubicBezTo>
                <a:lnTo>
                  <a:pt x="1680177" y="1969620"/>
                </a:lnTo>
                <a:lnTo>
                  <a:pt x="672071" y="1969620"/>
                </a:lnTo>
                <a:lnTo>
                  <a:pt x="192025" y="1969620"/>
                </a:lnTo>
                <a:cubicBezTo>
                  <a:pt x="85973" y="1969620"/>
                  <a:pt x="0" y="1883647"/>
                  <a:pt x="0" y="1777595"/>
                </a:cubicBezTo>
                <a:lnTo>
                  <a:pt x="0" y="1297545"/>
                </a:lnTo>
                <a:lnTo>
                  <a:pt x="0" y="1009513"/>
                </a:lnTo>
                <a:lnTo>
                  <a:pt x="0" y="1009517"/>
                </a:lnTo>
                <a:close/>
              </a:path>
            </a:pathLst>
          </a:custGeom>
          <a:solidFill>
            <a:schemeClr val="accent6">
              <a:lumMod val="20000"/>
              <a:lumOff val="80000"/>
            </a:schemeClr>
          </a:solidFill>
          <a:ln w="9525">
            <a:noFill/>
          </a:ln>
        </p:spPr>
        <p:txBody>
          <a:bodyPr/>
          <a:lstStyle/>
          <a:p>
            <a:pPr>
              <a:defRPr/>
            </a:pPr>
            <a:endParaRPr lang="zh-CN" altLang="en-US"/>
          </a:p>
        </p:txBody>
      </p:sp>
      <p:sp>
        <p:nvSpPr>
          <p:cNvPr id="7" name="圆角矩形 15">
            <a:extLst>
              <a:ext uri="{FF2B5EF4-FFF2-40B4-BE49-F238E27FC236}">
                <a16:creationId xmlns:a16="http://schemas.microsoft.com/office/drawing/2014/main" id="{3BABB211-E878-40DE-A19F-CEB64B6AB950}"/>
              </a:ext>
            </a:extLst>
          </p:cNvPr>
          <p:cNvSpPr/>
          <p:nvPr/>
        </p:nvSpPr>
        <p:spPr bwMode="auto">
          <a:xfrm>
            <a:off x="515938" y="1128713"/>
            <a:ext cx="31321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辩证的否定观</a:t>
            </a:r>
          </a:p>
        </p:txBody>
      </p:sp>
      <p:sp>
        <p:nvSpPr>
          <p:cNvPr id="4" name="矩形 3">
            <a:extLst>
              <a:ext uri="{FF2B5EF4-FFF2-40B4-BE49-F238E27FC236}">
                <a16:creationId xmlns:a16="http://schemas.microsoft.com/office/drawing/2014/main" id="{A2E171F4-BA9A-435F-A6EF-361F6D33A975}"/>
              </a:ext>
            </a:extLst>
          </p:cNvPr>
          <p:cNvSpPr/>
          <p:nvPr/>
        </p:nvSpPr>
        <p:spPr>
          <a:xfrm>
            <a:off x="933450" y="2220913"/>
            <a:ext cx="6137275" cy="352425"/>
          </a:xfrm>
          <a:prstGeom prst="rect">
            <a:avLst/>
          </a:prstGeom>
          <a:solidFill>
            <a:schemeClr val="tx2">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任意多边形: 形状 4">
            <a:extLst>
              <a:ext uri="{FF2B5EF4-FFF2-40B4-BE49-F238E27FC236}">
                <a16:creationId xmlns:a16="http://schemas.microsoft.com/office/drawing/2014/main" id="{4EFD1A47-6BCA-406F-8B7E-A0AFD6376C12}"/>
              </a:ext>
            </a:extLst>
          </p:cNvPr>
          <p:cNvSpPr/>
          <p:nvPr/>
        </p:nvSpPr>
        <p:spPr>
          <a:xfrm>
            <a:off x="1241425" y="2014538"/>
            <a:ext cx="4935538" cy="41275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chemeClr val="accent4">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spcCol="1270" anchor="ctr"/>
          <a:lstStyle/>
          <a:p>
            <a:pPr defTabSz="800100">
              <a:spcAft>
                <a:spcPct val="35000"/>
              </a:spcAft>
              <a:defRPr/>
            </a:pPr>
            <a:r>
              <a:rPr lang="zh-CN" altLang="en-US" sz="2000" dirty="0">
                <a:solidFill>
                  <a:schemeClr val="tx1"/>
                </a:solidFill>
                <a:sym typeface="+mn-ea"/>
              </a:rPr>
              <a:t>否定是事物的自我否定，自我发展</a:t>
            </a:r>
            <a:endParaRPr sz="2000" dirty="0">
              <a:solidFill>
                <a:schemeClr val="tx1"/>
              </a:solidFill>
              <a:sym typeface="+mn-ea"/>
            </a:endParaRPr>
          </a:p>
        </p:txBody>
      </p:sp>
      <p:sp>
        <p:nvSpPr>
          <p:cNvPr id="6" name="矩形 5">
            <a:extLst>
              <a:ext uri="{FF2B5EF4-FFF2-40B4-BE49-F238E27FC236}">
                <a16:creationId xmlns:a16="http://schemas.microsoft.com/office/drawing/2014/main" id="{43C2E088-9F80-47F2-A678-1918250A84CA}"/>
              </a:ext>
            </a:extLst>
          </p:cNvPr>
          <p:cNvSpPr/>
          <p:nvPr/>
        </p:nvSpPr>
        <p:spPr>
          <a:xfrm>
            <a:off x="933450" y="2855913"/>
            <a:ext cx="6137275" cy="352425"/>
          </a:xfrm>
          <a:prstGeom prst="rect">
            <a:avLst/>
          </a:prstGeom>
          <a:solidFill>
            <a:schemeClr val="tx2">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形状 8">
            <a:extLst>
              <a:ext uri="{FF2B5EF4-FFF2-40B4-BE49-F238E27FC236}">
                <a16:creationId xmlns:a16="http://schemas.microsoft.com/office/drawing/2014/main" id="{9A513FD2-5349-440C-9405-252E719096F1}"/>
              </a:ext>
            </a:extLst>
          </p:cNvPr>
          <p:cNvSpPr/>
          <p:nvPr/>
        </p:nvSpPr>
        <p:spPr>
          <a:xfrm>
            <a:off x="1241425" y="2649538"/>
            <a:ext cx="4935538" cy="41275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chemeClr val="accent4">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spcCol="1270" anchor="ctr"/>
          <a:lstStyle/>
          <a:p>
            <a:pPr defTabSz="800100">
              <a:lnSpc>
                <a:spcPct val="90000"/>
              </a:lnSpc>
              <a:spcAft>
                <a:spcPct val="35000"/>
              </a:spcAft>
              <a:defRPr/>
            </a:pPr>
            <a:r>
              <a:rPr lang="zh-CN" altLang="en-US" sz="2400" dirty="0">
                <a:solidFill>
                  <a:schemeClr val="tx1"/>
                </a:solidFill>
                <a:sym typeface="+mn-ea"/>
              </a:rPr>
              <a:t>否定是事物发展的环节</a:t>
            </a:r>
          </a:p>
        </p:txBody>
      </p:sp>
      <p:sp>
        <p:nvSpPr>
          <p:cNvPr id="10" name="矩形 9">
            <a:extLst>
              <a:ext uri="{FF2B5EF4-FFF2-40B4-BE49-F238E27FC236}">
                <a16:creationId xmlns:a16="http://schemas.microsoft.com/office/drawing/2014/main" id="{94A4BC39-AB72-45CF-B0CB-EFC757B866EE}"/>
              </a:ext>
            </a:extLst>
          </p:cNvPr>
          <p:cNvSpPr/>
          <p:nvPr/>
        </p:nvSpPr>
        <p:spPr>
          <a:xfrm>
            <a:off x="933450" y="3490913"/>
            <a:ext cx="6137275" cy="352425"/>
          </a:xfrm>
          <a:prstGeom prst="rect">
            <a:avLst/>
          </a:prstGeom>
          <a:solidFill>
            <a:schemeClr val="tx2">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形状 10">
            <a:extLst>
              <a:ext uri="{FF2B5EF4-FFF2-40B4-BE49-F238E27FC236}">
                <a16:creationId xmlns:a16="http://schemas.microsoft.com/office/drawing/2014/main" id="{91817714-A382-441B-BC4D-554DD49660B1}"/>
              </a:ext>
            </a:extLst>
          </p:cNvPr>
          <p:cNvSpPr/>
          <p:nvPr/>
        </p:nvSpPr>
        <p:spPr>
          <a:xfrm>
            <a:off x="1241425" y="3284538"/>
            <a:ext cx="4935538" cy="41275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chemeClr val="accent4">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spcCol="1270" anchor="ctr"/>
          <a:lstStyle/>
          <a:p>
            <a:pPr defTabSz="800100">
              <a:lnSpc>
                <a:spcPct val="90000"/>
              </a:lnSpc>
              <a:spcAft>
                <a:spcPct val="35000"/>
              </a:spcAft>
              <a:defRPr/>
            </a:pPr>
            <a:r>
              <a:rPr lang="zh-CN" altLang="en-US" sz="2400" dirty="0">
                <a:solidFill>
                  <a:schemeClr val="tx1"/>
                </a:solidFill>
                <a:sym typeface="+mn-ea"/>
              </a:rPr>
              <a:t>否定是新旧事物联系的环节</a:t>
            </a:r>
          </a:p>
        </p:txBody>
      </p:sp>
      <p:sp>
        <p:nvSpPr>
          <p:cNvPr id="12" name="矩形 11">
            <a:extLst>
              <a:ext uri="{FF2B5EF4-FFF2-40B4-BE49-F238E27FC236}">
                <a16:creationId xmlns:a16="http://schemas.microsoft.com/office/drawing/2014/main" id="{831B7641-CAD4-43FA-8E03-1F5B44C8CADF}"/>
              </a:ext>
            </a:extLst>
          </p:cNvPr>
          <p:cNvSpPr/>
          <p:nvPr/>
        </p:nvSpPr>
        <p:spPr>
          <a:xfrm>
            <a:off x="933450" y="4125913"/>
            <a:ext cx="6137275" cy="352425"/>
          </a:xfrm>
          <a:prstGeom prst="rect">
            <a:avLst/>
          </a:prstGeom>
          <a:solidFill>
            <a:schemeClr val="tx2">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任意多边形: 形状 12">
            <a:extLst>
              <a:ext uri="{FF2B5EF4-FFF2-40B4-BE49-F238E27FC236}">
                <a16:creationId xmlns:a16="http://schemas.microsoft.com/office/drawing/2014/main" id="{4F3FD688-8134-44DF-A4BF-06D2B89D2759}"/>
              </a:ext>
            </a:extLst>
          </p:cNvPr>
          <p:cNvSpPr/>
          <p:nvPr/>
        </p:nvSpPr>
        <p:spPr>
          <a:xfrm>
            <a:off x="1241425" y="3919538"/>
            <a:ext cx="4935538" cy="412750"/>
          </a:xfrm>
          <a:custGeom>
            <a:avLst/>
            <a:gdLst>
              <a:gd name="connsiteX0" fmla="*/ 0 w 4296200"/>
              <a:gd name="connsiteY0" fmla="*/ 68881 h 413280"/>
              <a:gd name="connsiteX1" fmla="*/ 68881 w 4296200"/>
              <a:gd name="connsiteY1" fmla="*/ 0 h 413280"/>
              <a:gd name="connsiteX2" fmla="*/ 4227319 w 4296200"/>
              <a:gd name="connsiteY2" fmla="*/ 0 h 413280"/>
              <a:gd name="connsiteX3" fmla="*/ 4296200 w 4296200"/>
              <a:gd name="connsiteY3" fmla="*/ 68881 h 413280"/>
              <a:gd name="connsiteX4" fmla="*/ 4296200 w 4296200"/>
              <a:gd name="connsiteY4" fmla="*/ 344399 h 413280"/>
              <a:gd name="connsiteX5" fmla="*/ 4227319 w 4296200"/>
              <a:gd name="connsiteY5" fmla="*/ 413280 h 413280"/>
              <a:gd name="connsiteX6" fmla="*/ 68881 w 4296200"/>
              <a:gd name="connsiteY6" fmla="*/ 413280 h 413280"/>
              <a:gd name="connsiteX7" fmla="*/ 0 w 4296200"/>
              <a:gd name="connsiteY7" fmla="*/ 344399 h 413280"/>
              <a:gd name="connsiteX8" fmla="*/ 0 w 4296200"/>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200" h="413280">
                <a:moveTo>
                  <a:pt x="0" y="68881"/>
                </a:moveTo>
                <a:cubicBezTo>
                  <a:pt x="0" y="30839"/>
                  <a:pt x="30839" y="0"/>
                  <a:pt x="68881" y="0"/>
                </a:cubicBezTo>
                <a:lnTo>
                  <a:pt x="4227319" y="0"/>
                </a:lnTo>
                <a:cubicBezTo>
                  <a:pt x="4265361" y="0"/>
                  <a:pt x="4296200" y="30839"/>
                  <a:pt x="4296200" y="68881"/>
                </a:cubicBezTo>
                <a:lnTo>
                  <a:pt x="4296200" y="344399"/>
                </a:lnTo>
                <a:cubicBezTo>
                  <a:pt x="4296200" y="382441"/>
                  <a:pt x="4265361" y="413280"/>
                  <a:pt x="4227319" y="413280"/>
                </a:cubicBezTo>
                <a:lnTo>
                  <a:pt x="68881" y="413280"/>
                </a:lnTo>
                <a:cubicBezTo>
                  <a:pt x="30839" y="413280"/>
                  <a:pt x="0" y="382441"/>
                  <a:pt x="0" y="344399"/>
                </a:cubicBezTo>
                <a:lnTo>
                  <a:pt x="0" y="68881"/>
                </a:lnTo>
                <a:close/>
              </a:path>
            </a:pathLst>
          </a:custGeom>
          <a:solidFill>
            <a:schemeClr val="accent4">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2561" tIns="20175" rIns="182561" bIns="20175" spcCol="1270" anchor="ctr"/>
          <a:lstStyle/>
          <a:p>
            <a:pPr defTabSz="800100">
              <a:lnSpc>
                <a:spcPct val="90000"/>
              </a:lnSpc>
              <a:spcAft>
                <a:spcPct val="35000"/>
              </a:spcAft>
              <a:defRPr/>
            </a:pPr>
            <a:r>
              <a:rPr lang="zh-CN" altLang="en-US" sz="2400" dirty="0">
                <a:solidFill>
                  <a:schemeClr val="tx1"/>
                </a:solidFill>
                <a:sym typeface="+mn-ea"/>
              </a:rPr>
              <a:t>辩证否定的实质是“扬弃”</a:t>
            </a:r>
          </a:p>
        </p:txBody>
      </p:sp>
      <p:sp>
        <p:nvSpPr>
          <p:cNvPr id="66565" name="矩形 3">
            <a:extLst>
              <a:ext uri="{FF2B5EF4-FFF2-40B4-BE49-F238E27FC236}">
                <a16:creationId xmlns:a16="http://schemas.microsoft.com/office/drawing/2014/main" id="{C1B7DF89-A68D-40A4-A808-0EDD63C093F9}"/>
              </a:ext>
            </a:extLst>
          </p:cNvPr>
          <p:cNvSpPr/>
          <p:nvPr/>
        </p:nvSpPr>
        <p:spPr>
          <a:xfrm>
            <a:off x="3167063" y="5221288"/>
            <a:ext cx="5091112" cy="941387"/>
          </a:xfrm>
          <a:prstGeom prst="rect">
            <a:avLst/>
          </a:prstGeom>
          <a:noFill/>
          <a:ln w="9525">
            <a:noFill/>
          </a:ln>
        </p:spPr>
        <p:txBody>
          <a:bodyPr>
            <a:spAutoFit/>
          </a:bodyPr>
          <a:lstStyle/>
          <a:p>
            <a:pPr algn="just">
              <a:lnSpc>
                <a:spcPct val="120000"/>
              </a:lnSpc>
              <a:spcBef>
                <a:spcPts val="800"/>
              </a:spcBef>
              <a:buClr>
                <a:schemeClr val="folHlink"/>
              </a:buClr>
              <a:buSzPct val="85000"/>
              <a:buFont typeface="Wingdings 2" pitchFamily="18" charset="2"/>
              <a:buNone/>
              <a:defRPr/>
            </a:pPr>
            <a:r>
              <a:rPr lang="zh-CN" altLang="en-US" sz="2400" dirty="0">
                <a:latin typeface="+mj-ea"/>
                <a:ea typeface="+mj-ea"/>
                <a:sym typeface="楷体" panose="02010609060101010101" pitchFamily="49" charset="-122"/>
              </a:rPr>
              <a:t>新事物对旧事物既批判又继承，既克服其消极因素又保留其积极因素。</a:t>
            </a:r>
          </a:p>
        </p:txBody>
      </p:sp>
      <p:sp>
        <p:nvSpPr>
          <p:cNvPr id="8" name="文本框 7">
            <a:extLst>
              <a:ext uri="{FF2B5EF4-FFF2-40B4-BE49-F238E27FC236}">
                <a16:creationId xmlns:a16="http://schemas.microsoft.com/office/drawing/2014/main" id="{DB41A4F7-E751-4179-A11B-262B758C8188}"/>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FC54E01A-EB6C-46C3-999D-1055975BE4E6}"/>
              </a:ext>
            </a:extLst>
          </p:cNvPr>
          <p:cNvSpPr/>
          <p:nvPr/>
        </p:nvSpPr>
        <p:spPr bwMode="auto">
          <a:xfrm>
            <a:off x="515938" y="1417638"/>
            <a:ext cx="405606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肯定</a:t>
            </a:r>
            <a:r>
              <a:rPr lang="en-US" altLang="zh-CN" sz="2400" b="1" dirty="0">
                <a:solidFill>
                  <a:schemeClr val="bg1"/>
                </a:solidFill>
                <a:latin typeface="微软雅黑" panose="020B0503020204020204" pitchFamily="34" charset="-122"/>
                <a:sym typeface="+mn-ea"/>
              </a:rPr>
              <a:t>—</a:t>
            </a:r>
            <a:r>
              <a:rPr lang="zh-CN" altLang="en-US" sz="2400" b="1" dirty="0">
                <a:solidFill>
                  <a:schemeClr val="bg1"/>
                </a:solidFill>
                <a:latin typeface="微软雅黑" panose="020B0503020204020204" pitchFamily="34" charset="-122"/>
                <a:sym typeface="+mn-ea"/>
              </a:rPr>
              <a:t>否定</a:t>
            </a:r>
            <a:r>
              <a:rPr lang="en-US" altLang="zh-CN" sz="2400" b="1" dirty="0">
                <a:solidFill>
                  <a:schemeClr val="bg1"/>
                </a:solidFill>
                <a:latin typeface="微软雅黑" panose="020B0503020204020204" pitchFamily="34" charset="-122"/>
                <a:sym typeface="+mn-ea"/>
              </a:rPr>
              <a:t>—</a:t>
            </a:r>
            <a:r>
              <a:rPr lang="zh-CN" altLang="en-US" sz="2400" b="1" dirty="0">
                <a:solidFill>
                  <a:schemeClr val="bg1"/>
                </a:solidFill>
                <a:latin typeface="微软雅黑" panose="020B0503020204020204" pitchFamily="34" charset="-122"/>
                <a:sym typeface="+mn-ea"/>
              </a:rPr>
              <a:t>否定之否定</a:t>
            </a:r>
          </a:p>
        </p:txBody>
      </p:sp>
      <p:sp>
        <p:nvSpPr>
          <p:cNvPr id="75779" name="Line 14">
            <a:extLst>
              <a:ext uri="{FF2B5EF4-FFF2-40B4-BE49-F238E27FC236}">
                <a16:creationId xmlns:a16="http://schemas.microsoft.com/office/drawing/2014/main" id="{04B8DE4F-49AB-4BCE-A983-B10BA14CD6E8}"/>
              </a:ext>
            </a:extLst>
          </p:cNvPr>
          <p:cNvSpPr>
            <a:spLocks noChangeShapeType="1"/>
          </p:cNvSpPr>
          <p:nvPr/>
        </p:nvSpPr>
        <p:spPr bwMode="auto">
          <a:xfrm>
            <a:off x="827088" y="4192588"/>
            <a:ext cx="7416800" cy="0"/>
          </a:xfrm>
          <a:prstGeom prst="line">
            <a:avLst/>
          </a:prstGeom>
          <a:noFill/>
          <a:ln w="38100">
            <a:solidFill>
              <a:srgbClr val="AFAB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780" name="组合 1">
            <a:extLst>
              <a:ext uri="{FF2B5EF4-FFF2-40B4-BE49-F238E27FC236}">
                <a16:creationId xmlns:a16="http://schemas.microsoft.com/office/drawing/2014/main" id="{3C9B6088-BC4D-4DF8-B235-656EC659C261}"/>
              </a:ext>
            </a:extLst>
          </p:cNvPr>
          <p:cNvGrpSpPr>
            <a:grpSpLocks/>
          </p:cNvGrpSpPr>
          <p:nvPr/>
        </p:nvGrpSpPr>
        <p:grpSpPr bwMode="auto">
          <a:xfrm>
            <a:off x="1263650" y="2444750"/>
            <a:ext cx="6616700" cy="1350963"/>
            <a:chOff x="1506071" y="2444750"/>
            <a:chExt cx="6615953" cy="1350626"/>
          </a:xfrm>
        </p:grpSpPr>
        <p:sp>
          <p:nvSpPr>
            <p:cNvPr id="67587" name="Text Box 7">
              <a:extLst>
                <a:ext uri="{FF2B5EF4-FFF2-40B4-BE49-F238E27FC236}">
                  <a16:creationId xmlns:a16="http://schemas.microsoft.com/office/drawing/2014/main" id="{795FF9A5-5F15-4457-9CD8-FF74EFCCE6B5}"/>
                </a:ext>
              </a:extLst>
            </p:cNvPr>
            <p:cNvSpPr txBox="1"/>
            <p:nvPr/>
          </p:nvSpPr>
          <p:spPr>
            <a:xfrm>
              <a:off x="1506071" y="2444750"/>
              <a:ext cx="6615953" cy="1350626"/>
            </a:xfrm>
            <a:prstGeom prst="rect">
              <a:avLst/>
            </a:prstGeom>
            <a:solidFill>
              <a:schemeClr val="accent4">
                <a:lumMod val="20000"/>
                <a:lumOff val="80000"/>
              </a:schemeClr>
            </a:solidFill>
            <a:ln w="9525">
              <a:noFill/>
            </a:ln>
          </p:spPr>
          <p:txBody>
            <a:bodyPr lIns="90170" tIns="46990" rIns="90170" bIns="46990">
              <a:spAutoFit/>
            </a:bodyPr>
            <a:lstStyle/>
            <a:p>
              <a:pPr algn="ctr">
                <a:lnSpc>
                  <a:spcPct val="80000"/>
                </a:lnSpc>
                <a:spcBef>
                  <a:spcPct val="50000"/>
                </a:spcBef>
                <a:buClr>
                  <a:schemeClr val="folHlink"/>
                </a:buClr>
                <a:buSzPct val="85000"/>
                <a:defRPr/>
              </a:pPr>
              <a:r>
                <a:rPr lang="zh-CN" altLang="en-US" sz="2400" b="1" dirty="0">
                  <a:latin typeface="+mj-ea"/>
                  <a:ea typeface="+mj-ea"/>
                  <a:sym typeface="+mn-ea"/>
                </a:rPr>
                <a:t>种子   </a:t>
              </a:r>
              <a:r>
                <a:rPr lang="en-US" altLang="zh-CN" sz="2400" b="1" dirty="0">
                  <a:latin typeface="+mj-ea"/>
                  <a:ea typeface="+mj-ea"/>
                  <a:sym typeface="+mn-ea"/>
                </a:rPr>
                <a:t>— </a:t>
              </a:r>
              <a:r>
                <a:rPr lang="zh-CN" altLang="en-US" sz="2400" b="1" dirty="0">
                  <a:latin typeface="+mj-ea"/>
                  <a:ea typeface="+mj-ea"/>
                  <a:sym typeface="+mn-ea"/>
                </a:rPr>
                <a:t>  植物 </a:t>
              </a:r>
              <a:r>
                <a:rPr lang="en-US" altLang="zh-CN" sz="2400" b="1" dirty="0">
                  <a:latin typeface="+mj-ea"/>
                  <a:ea typeface="+mj-ea"/>
                  <a:sym typeface="+mn-ea"/>
                </a:rPr>
                <a:t>  —</a:t>
              </a:r>
              <a:r>
                <a:rPr lang="zh-CN" altLang="en-US" sz="2400" b="1" dirty="0">
                  <a:latin typeface="+mj-ea"/>
                  <a:ea typeface="+mj-ea"/>
                  <a:sym typeface="+mn-ea"/>
                </a:rPr>
                <a:t>    新种子</a:t>
              </a:r>
            </a:p>
            <a:p>
              <a:pPr algn="ctr">
                <a:lnSpc>
                  <a:spcPct val="80000"/>
                </a:lnSpc>
                <a:spcBef>
                  <a:spcPct val="50000"/>
                </a:spcBef>
                <a:buClr>
                  <a:schemeClr val="folHlink"/>
                </a:buClr>
                <a:buSzPct val="85000"/>
                <a:buFont typeface="Wingdings 2" pitchFamily="18" charset="2"/>
                <a:buNone/>
                <a:defRPr/>
              </a:pPr>
              <a:endParaRPr lang="en-US" altLang="zh-CN" sz="2400" dirty="0">
                <a:latin typeface="+mj-ea"/>
                <a:ea typeface="+mj-ea"/>
                <a:sym typeface="+mn-ea"/>
              </a:endParaRPr>
            </a:p>
            <a:p>
              <a:pPr algn="ctr">
                <a:lnSpc>
                  <a:spcPct val="80000"/>
                </a:lnSpc>
                <a:spcBef>
                  <a:spcPct val="50000"/>
                </a:spcBef>
                <a:buClr>
                  <a:schemeClr val="folHlink"/>
                </a:buClr>
                <a:buSzPct val="85000"/>
                <a:buFont typeface="Wingdings 2" pitchFamily="18" charset="2"/>
                <a:buNone/>
                <a:defRPr/>
              </a:pPr>
              <a:r>
                <a:rPr lang="zh-CN" altLang="en-US" sz="2400" dirty="0">
                  <a:latin typeface="+mj-ea"/>
                  <a:ea typeface="+mj-ea"/>
                  <a:sym typeface="+mn-ea"/>
                </a:rPr>
                <a:t>肯定阶段 </a:t>
              </a:r>
              <a:r>
                <a:rPr lang="en-US" altLang="zh-CN" sz="2400" dirty="0">
                  <a:latin typeface="+mj-ea"/>
                  <a:ea typeface="+mj-ea"/>
                  <a:sym typeface="+mn-ea"/>
                </a:rPr>
                <a:t>— </a:t>
              </a:r>
              <a:r>
                <a:rPr lang="zh-CN" altLang="en-US" sz="2400" dirty="0">
                  <a:latin typeface="+mj-ea"/>
                  <a:ea typeface="+mj-ea"/>
                  <a:sym typeface="+mn-ea"/>
                </a:rPr>
                <a:t>否定阶段 </a:t>
              </a:r>
              <a:r>
                <a:rPr lang="en-US" altLang="zh-CN" sz="2400" dirty="0">
                  <a:latin typeface="+mj-ea"/>
                  <a:ea typeface="+mj-ea"/>
                  <a:sym typeface="+mn-ea"/>
                </a:rPr>
                <a:t>— </a:t>
              </a:r>
              <a:r>
                <a:rPr lang="zh-CN" altLang="en-US" sz="2400" dirty="0">
                  <a:latin typeface="+mj-ea"/>
                  <a:ea typeface="+mj-ea"/>
                  <a:sym typeface="+mn-ea"/>
                </a:rPr>
                <a:t>否定之否定阶段</a:t>
              </a:r>
            </a:p>
          </p:txBody>
        </p:sp>
        <p:sp>
          <p:nvSpPr>
            <p:cNvPr id="67590" name="下箭头 1">
              <a:extLst>
                <a:ext uri="{FF2B5EF4-FFF2-40B4-BE49-F238E27FC236}">
                  <a16:creationId xmlns:a16="http://schemas.microsoft.com/office/drawing/2014/main" id="{E75E9AB7-3A48-447B-847B-C3BDEB59D2C1}"/>
                </a:ext>
              </a:extLst>
            </p:cNvPr>
            <p:cNvSpPr/>
            <p:nvPr/>
          </p:nvSpPr>
          <p:spPr>
            <a:xfrm>
              <a:off x="2958470" y="2852636"/>
              <a:ext cx="288892" cy="360272"/>
            </a:xfrm>
            <a:prstGeom prst="downArrow">
              <a:avLst>
                <a:gd name="adj1" fmla="val 50000"/>
                <a:gd name="adj2" fmla="val 49861"/>
              </a:avLst>
            </a:prstGeom>
            <a:solidFill>
              <a:schemeClr val="accent6">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67591" name="下箭头 17">
              <a:extLst>
                <a:ext uri="{FF2B5EF4-FFF2-40B4-BE49-F238E27FC236}">
                  <a16:creationId xmlns:a16="http://schemas.microsoft.com/office/drawing/2014/main" id="{CE568F30-57C3-40CD-B2D8-F08F2F2D1BD4}"/>
                </a:ext>
              </a:extLst>
            </p:cNvPr>
            <p:cNvSpPr/>
            <p:nvPr/>
          </p:nvSpPr>
          <p:spPr>
            <a:xfrm>
              <a:off x="4514044" y="2855810"/>
              <a:ext cx="287305" cy="360272"/>
            </a:xfrm>
            <a:prstGeom prst="downArrow">
              <a:avLst>
                <a:gd name="adj1" fmla="val 50000"/>
                <a:gd name="adj2" fmla="val 50136"/>
              </a:avLst>
            </a:prstGeom>
            <a:solidFill>
              <a:schemeClr val="accent6">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67592" name="下箭头 18">
              <a:extLst>
                <a:ext uri="{FF2B5EF4-FFF2-40B4-BE49-F238E27FC236}">
                  <a16:creationId xmlns:a16="http://schemas.microsoft.com/office/drawing/2014/main" id="{0AF6A953-5D4F-468B-A645-F229D2882537}"/>
                </a:ext>
              </a:extLst>
            </p:cNvPr>
            <p:cNvSpPr/>
            <p:nvPr/>
          </p:nvSpPr>
          <p:spPr>
            <a:xfrm>
              <a:off x="6172794" y="2855810"/>
              <a:ext cx="288892" cy="360272"/>
            </a:xfrm>
            <a:prstGeom prst="downArrow">
              <a:avLst>
                <a:gd name="adj1" fmla="val 50000"/>
                <a:gd name="adj2" fmla="val 49861"/>
              </a:avLst>
            </a:prstGeom>
            <a:solidFill>
              <a:schemeClr val="accent6">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grpSp>
      <p:sp>
        <p:nvSpPr>
          <p:cNvPr id="11" name="文本框 10">
            <a:extLst>
              <a:ext uri="{FF2B5EF4-FFF2-40B4-BE49-F238E27FC236}">
                <a16:creationId xmlns:a16="http://schemas.microsoft.com/office/drawing/2014/main" id="{FE2F4295-2625-401E-A99C-63681F3E10DB}"/>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
        <p:nvSpPr>
          <p:cNvPr id="75782" name="文本框 2">
            <a:extLst>
              <a:ext uri="{FF2B5EF4-FFF2-40B4-BE49-F238E27FC236}">
                <a16:creationId xmlns:a16="http://schemas.microsoft.com/office/drawing/2014/main" id="{B8C212EC-DC10-424A-B146-B699F19C3E6C}"/>
              </a:ext>
            </a:extLst>
          </p:cNvPr>
          <p:cNvSpPr txBox="1">
            <a:spLocks noChangeArrowheads="1"/>
          </p:cNvSpPr>
          <p:nvPr/>
        </p:nvSpPr>
        <p:spPr bwMode="auto">
          <a:xfrm>
            <a:off x="1125538" y="4598988"/>
            <a:ext cx="689292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dirty="0"/>
              <a:t>事物经过</a:t>
            </a:r>
            <a:r>
              <a:rPr lang="zh-CN" altLang="en-US" sz="2400" dirty="0">
                <a:highlight>
                  <a:srgbClr val="FFFF00"/>
                </a:highlight>
              </a:rPr>
              <a:t>两次否定、三个阶段</a:t>
            </a:r>
            <a:r>
              <a:rPr lang="zh-CN" altLang="en-US" sz="2400" dirty="0"/>
              <a:t>，完成一个自我发展的周期。</a:t>
            </a:r>
          </a:p>
          <a:p>
            <a:pPr algn="just">
              <a:lnSpc>
                <a:spcPct val="120000"/>
              </a:lnSpc>
              <a:spcBef>
                <a:spcPts val="1400"/>
              </a:spcBef>
              <a:buFont typeface="Arial" panose="020B0604020202020204" pitchFamily="34" charset="0"/>
              <a:buAutoNum type="arabicPeriod"/>
            </a:pPr>
            <a:r>
              <a:rPr lang="zh-CN" altLang="en-US" sz="2400" dirty="0"/>
              <a:t>事物的发展是前进性与曲折性相统一的过程。</a:t>
            </a: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9044501B-2C22-4DEF-ADA2-021F8B098618}"/>
              </a:ext>
            </a:extLst>
          </p:cNvPr>
          <p:cNvSpPr/>
          <p:nvPr/>
        </p:nvSpPr>
        <p:spPr bwMode="auto">
          <a:xfrm>
            <a:off x="515938" y="1135063"/>
            <a:ext cx="51054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否定之否定规律原理的方法论意义</a:t>
            </a:r>
          </a:p>
        </p:txBody>
      </p:sp>
      <p:sp>
        <p:nvSpPr>
          <p:cNvPr id="76803" name="Line 7">
            <a:extLst>
              <a:ext uri="{FF2B5EF4-FFF2-40B4-BE49-F238E27FC236}">
                <a16:creationId xmlns:a16="http://schemas.microsoft.com/office/drawing/2014/main" id="{14BD2D7A-745F-4FDD-B7FB-1C708C9EA982}"/>
              </a:ext>
            </a:extLst>
          </p:cNvPr>
          <p:cNvSpPr>
            <a:spLocks noChangeShapeType="1"/>
          </p:cNvSpPr>
          <p:nvPr/>
        </p:nvSpPr>
        <p:spPr bwMode="auto">
          <a:xfrm>
            <a:off x="6227763" y="4867275"/>
            <a:ext cx="35877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2" name="AutoShape 4">
            <a:extLst>
              <a:ext uri="{FF2B5EF4-FFF2-40B4-BE49-F238E27FC236}">
                <a16:creationId xmlns:a16="http://schemas.microsoft.com/office/drawing/2014/main" id="{A04A5252-3FEE-47B2-86EF-4D99C394CE92}"/>
              </a:ext>
            </a:extLst>
          </p:cNvPr>
          <p:cNvSpPr/>
          <p:nvPr/>
        </p:nvSpPr>
        <p:spPr>
          <a:xfrm>
            <a:off x="3708400" y="4362450"/>
            <a:ext cx="5184775" cy="1295400"/>
          </a:xfrm>
          <a:prstGeom prst="cloudCallout">
            <a:avLst>
              <a:gd name="adj1" fmla="val -43750"/>
              <a:gd name="adj2" fmla="val 70000"/>
            </a:avLst>
          </a:prstGeom>
          <a:solidFill>
            <a:schemeClr val="accent4">
              <a:lumMod val="20000"/>
              <a:lumOff val="80000"/>
            </a:schemeClr>
          </a:solidFill>
          <a:ln w="9525" cap="flat" cmpd="sng">
            <a:solidFill>
              <a:srgbClr val="FFFFFF"/>
            </a:solidFill>
            <a:prstDash val="solid"/>
            <a:round/>
            <a:headEnd type="none" w="med" len="med"/>
            <a:tailEnd type="none" w="med" len="med"/>
          </a:ln>
        </p:spPr>
        <p:txBody>
          <a:bodyPr wrap="none" lIns="90170" tIns="46990" rIns="90170" bIns="46990" anchor="ctr"/>
          <a:lstStyle/>
          <a:p>
            <a:pPr>
              <a:defRPr/>
            </a:pPr>
            <a:r>
              <a:rPr lang="zh-CN" altLang="en-US" sz="2000" b="1" dirty="0">
                <a:latin typeface="+mj-ea"/>
                <a:ea typeface="+mj-ea"/>
                <a:sym typeface="Arial" panose="020B0604020202020204" pitchFamily="34" charset="0"/>
              </a:rPr>
              <a:t>失败      成功      再失败      再成功 </a:t>
            </a:r>
          </a:p>
          <a:p>
            <a:pPr>
              <a:defRPr/>
            </a:pPr>
            <a:r>
              <a:rPr lang="en-US" altLang="zh-CN" sz="2000" b="1" dirty="0">
                <a:solidFill>
                  <a:srgbClr val="FF0000"/>
                </a:solidFill>
                <a:latin typeface="+mj-ea"/>
                <a:ea typeface="+mj-ea"/>
                <a:sym typeface="Arial" panose="020B0604020202020204" pitchFamily="34" charset="0"/>
              </a:rPr>
              <a:t>——</a:t>
            </a:r>
            <a:r>
              <a:rPr lang="zh-CN" altLang="en-US" sz="2000" b="1" dirty="0">
                <a:solidFill>
                  <a:srgbClr val="FF0000"/>
                </a:solidFill>
                <a:latin typeface="+mj-ea"/>
                <a:ea typeface="+mj-ea"/>
                <a:sym typeface="Arial" panose="020B0604020202020204" pitchFamily="34" charset="0"/>
              </a:rPr>
              <a:t>你做好失败的心理准备了吗？</a:t>
            </a:r>
            <a:endParaRPr lang="zh-CN" altLang="en-US" sz="2000" b="1" i="1" dirty="0">
              <a:latin typeface="+mj-ea"/>
              <a:ea typeface="+mj-ea"/>
              <a:sym typeface="Arial" panose="020B0604020202020204" pitchFamily="34" charset="0"/>
            </a:endParaRPr>
          </a:p>
        </p:txBody>
      </p:sp>
      <p:sp>
        <p:nvSpPr>
          <p:cNvPr id="76805" name="Line 5">
            <a:extLst>
              <a:ext uri="{FF2B5EF4-FFF2-40B4-BE49-F238E27FC236}">
                <a16:creationId xmlns:a16="http://schemas.microsoft.com/office/drawing/2014/main" id="{7061F2FA-1653-46D4-9C03-7E998B4530BD}"/>
              </a:ext>
            </a:extLst>
          </p:cNvPr>
          <p:cNvSpPr>
            <a:spLocks noChangeShapeType="1"/>
          </p:cNvSpPr>
          <p:nvPr/>
        </p:nvSpPr>
        <p:spPr bwMode="auto">
          <a:xfrm>
            <a:off x="5135563" y="4867275"/>
            <a:ext cx="290512"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06" name="Line 6">
            <a:extLst>
              <a:ext uri="{FF2B5EF4-FFF2-40B4-BE49-F238E27FC236}">
                <a16:creationId xmlns:a16="http://schemas.microsoft.com/office/drawing/2014/main" id="{7EC85492-FF72-48C7-80A0-E93890722CDC}"/>
              </a:ext>
            </a:extLst>
          </p:cNvPr>
          <p:cNvSpPr>
            <a:spLocks noChangeShapeType="1"/>
          </p:cNvSpPr>
          <p:nvPr/>
        </p:nvSpPr>
        <p:spPr bwMode="auto">
          <a:xfrm>
            <a:off x="7258050" y="4867275"/>
            <a:ext cx="29051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807" name="Line 8">
            <a:extLst>
              <a:ext uri="{FF2B5EF4-FFF2-40B4-BE49-F238E27FC236}">
                <a16:creationId xmlns:a16="http://schemas.microsoft.com/office/drawing/2014/main" id="{45F54F9B-A9D7-4DE6-868F-2033B35171F3}"/>
              </a:ext>
            </a:extLst>
          </p:cNvPr>
          <p:cNvSpPr>
            <a:spLocks noChangeShapeType="1"/>
          </p:cNvSpPr>
          <p:nvPr/>
        </p:nvSpPr>
        <p:spPr bwMode="auto">
          <a:xfrm>
            <a:off x="6067425" y="4867275"/>
            <a:ext cx="290513"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文本框 11">
            <a:extLst>
              <a:ext uri="{FF2B5EF4-FFF2-40B4-BE49-F238E27FC236}">
                <a16:creationId xmlns:a16="http://schemas.microsoft.com/office/drawing/2014/main" id="{DB550356-C521-4F42-9815-1FD68D430ADC}"/>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三、量变质变规律和否定之否定规律</a:t>
            </a:r>
          </a:p>
        </p:txBody>
      </p:sp>
      <p:sp>
        <p:nvSpPr>
          <p:cNvPr id="76809" name="文本框 1">
            <a:extLst>
              <a:ext uri="{FF2B5EF4-FFF2-40B4-BE49-F238E27FC236}">
                <a16:creationId xmlns:a16="http://schemas.microsoft.com/office/drawing/2014/main" id="{232CB523-8E7B-4121-907C-FD5D402B90A7}"/>
              </a:ext>
            </a:extLst>
          </p:cNvPr>
          <p:cNvSpPr txBox="1">
            <a:spLocks noChangeArrowheads="1"/>
          </p:cNvSpPr>
          <p:nvPr/>
        </p:nvSpPr>
        <p:spPr bwMode="auto">
          <a:xfrm>
            <a:off x="773113" y="1952625"/>
            <a:ext cx="7597775" cy="150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000" dirty="0"/>
              <a:t>否定之否定规律的原理对于人民的认识和实践活动具有重要的指导意义。（辩证的否定观与形而上学的否定观）</a:t>
            </a:r>
          </a:p>
          <a:p>
            <a:pPr algn="just">
              <a:spcBef>
                <a:spcPts val="1400"/>
              </a:spcBef>
              <a:buFont typeface="Arial" panose="020B0604020202020204" pitchFamily="34" charset="0"/>
              <a:buNone/>
            </a:pPr>
            <a:r>
              <a:rPr lang="zh-CN" altLang="en-US" sz="2000" dirty="0"/>
              <a:t>正确看待事物发展的过程，</a:t>
            </a:r>
            <a:r>
              <a:rPr lang="zh-CN" altLang="en-US" sz="2000" dirty="0">
                <a:highlight>
                  <a:srgbClr val="FFFF00"/>
                </a:highlight>
              </a:rPr>
              <a:t>既要看到道路的曲折，更要看到前途的光明。</a:t>
            </a:r>
          </a:p>
        </p:txBody>
      </p:sp>
      <p:grpSp>
        <p:nvGrpSpPr>
          <p:cNvPr id="76810" name="组合 3">
            <a:extLst>
              <a:ext uri="{FF2B5EF4-FFF2-40B4-BE49-F238E27FC236}">
                <a16:creationId xmlns:a16="http://schemas.microsoft.com/office/drawing/2014/main" id="{ECE8B6F5-744B-4DEF-BAD3-3A5CB6D0C965}"/>
              </a:ext>
            </a:extLst>
          </p:cNvPr>
          <p:cNvGrpSpPr>
            <a:grpSpLocks/>
          </p:cNvGrpSpPr>
          <p:nvPr/>
        </p:nvGrpSpPr>
        <p:grpSpPr bwMode="auto">
          <a:xfrm>
            <a:off x="277813" y="3825875"/>
            <a:ext cx="3351212" cy="2411413"/>
            <a:chOff x="303866" y="3994370"/>
            <a:chExt cx="3351493" cy="2411443"/>
          </a:xfrm>
        </p:grpSpPr>
        <p:sp>
          <p:nvSpPr>
            <p:cNvPr id="76811" name="文本框 2">
              <a:extLst>
                <a:ext uri="{FF2B5EF4-FFF2-40B4-BE49-F238E27FC236}">
                  <a16:creationId xmlns:a16="http://schemas.microsoft.com/office/drawing/2014/main" id="{8E50C183-EC7C-494F-8E4C-B56A066D2450}"/>
                </a:ext>
              </a:extLst>
            </p:cNvPr>
            <p:cNvSpPr txBox="1">
              <a:spLocks noChangeArrowheads="1"/>
            </p:cNvSpPr>
            <p:nvPr/>
          </p:nvSpPr>
          <p:spPr bwMode="auto">
            <a:xfrm>
              <a:off x="434088" y="4061831"/>
              <a:ext cx="3091049" cy="227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dirty="0">
                  <a:solidFill>
                    <a:srgbClr val="1B9451"/>
                  </a:solidFill>
                </a:rPr>
                <a:t>一个在青少年时代极少失败的人，往往是非常脆弱的，到输了的时候，往往会因缺乏承受失败的能力而一击即垮。道路是曲折的，前途是光明的！</a:t>
              </a:r>
            </a:p>
          </p:txBody>
        </p:sp>
        <p:sp>
          <p:nvSpPr>
            <p:cNvPr id="14" name="圆角矩形 4">
              <a:extLst>
                <a:ext uri="{FF2B5EF4-FFF2-40B4-BE49-F238E27FC236}">
                  <a16:creationId xmlns:a16="http://schemas.microsoft.com/office/drawing/2014/main" id="{E29068E8-6E81-4E82-998D-088FC4E120D8}"/>
                </a:ext>
              </a:extLst>
            </p:cNvPr>
            <p:cNvSpPr/>
            <p:nvPr/>
          </p:nvSpPr>
          <p:spPr bwMode="auto">
            <a:xfrm>
              <a:off x="303866" y="3994370"/>
              <a:ext cx="3351493" cy="241144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descr="1-1">
            <a:extLst>
              <a:ext uri="{FF2B5EF4-FFF2-40B4-BE49-F238E27FC236}">
                <a16:creationId xmlns:a16="http://schemas.microsoft.com/office/drawing/2014/main" id="{BB1EAC87-ECD9-4281-A73D-7C9AAC655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33" y="1865460"/>
            <a:ext cx="1794045" cy="118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DF4A07F-E128-41D5-977B-AF11791BF39B}"/>
              </a:ext>
            </a:extLst>
          </p:cNvPr>
          <p:cNvSpPr/>
          <p:nvPr/>
        </p:nvSpPr>
        <p:spPr>
          <a:xfrm>
            <a:off x="0" y="1394269"/>
            <a:ext cx="2877711" cy="307777"/>
          </a:xfrm>
          <a:prstGeom prst="rect">
            <a:avLst/>
          </a:prstGeom>
        </p:spPr>
        <p:txBody>
          <a:bodyPr wrap="square">
            <a:spAutoFit/>
          </a:bodyPr>
          <a:lstStyle/>
          <a:p>
            <a:pPr indent="266700" algn="just">
              <a:spcAft>
                <a:spcPts val="0"/>
              </a:spcAft>
            </a:pPr>
            <a:r>
              <a:rPr lang="zh-CN" altLang="zh-CN" sz="1400" kern="100" dirty="0">
                <a:latin typeface="Times New Roman" panose="02020603050405020304" pitchFamily="18" charset="0"/>
                <a:ea typeface="宋体" panose="02010600030101010101" pitchFamily="2" charset="-122"/>
              </a:rPr>
              <a:t>漫画</a:t>
            </a:r>
            <a:r>
              <a:rPr lang="en-US" altLang="zh-CN" sz="1400" kern="100" dirty="0">
                <a:latin typeface="Times New Roman" panose="02020603050405020304" pitchFamily="18" charset="0"/>
                <a:ea typeface="宋体" panose="02010600030101010101" pitchFamily="2" charset="-122"/>
              </a:rPr>
              <a:t>1</a:t>
            </a:r>
            <a:r>
              <a:rPr lang="zh-CN" altLang="zh-CN" sz="1400" kern="100" dirty="0">
                <a:latin typeface="Times New Roman" panose="02020603050405020304" pitchFamily="18" charset="0"/>
                <a:ea typeface="宋体" panose="02010600030101010101" pitchFamily="2" charset="-122"/>
              </a:rPr>
              <a:t>：最诱人处最危险</a:t>
            </a:r>
            <a:endParaRPr lang="zh-CN" altLang="zh-CN" sz="1400" kern="100" dirty="0">
              <a:effectLst/>
              <a:latin typeface="Times New Roman" panose="02020603050405020304" pitchFamily="18" charset="0"/>
              <a:ea typeface="宋体" panose="02010600030101010101" pitchFamily="2" charset="-122"/>
            </a:endParaRPr>
          </a:p>
        </p:txBody>
      </p:sp>
      <p:pic>
        <p:nvPicPr>
          <p:cNvPr id="1027" name="图片 2" descr="1-2">
            <a:extLst>
              <a:ext uri="{FF2B5EF4-FFF2-40B4-BE49-F238E27FC236}">
                <a16:creationId xmlns:a16="http://schemas.microsoft.com/office/drawing/2014/main" id="{B6663F9A-12C9-4041-B2D9-8B3463205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388" y="1865460"/>
            <a:ext cx="1794044" cy="118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35288869-A2B5-4DE9-BA3B-86B985B64161}"/>
              </a:ext>
            </a:extLst>
          </p:cNvPr>
          <p:cNvSpPr/>
          <p:nvPr/>
        </p:nvSpPr>
        <p:spPr>
          <a:xfrm>
            <a:off x="2953608" y="1394269"/>
            <a:ext cx="3236784" cy="307777"/>
          </a:xfrm>
          <a:prstGeom prst="rect">
            <a:avLst/>
          </a:prstGeom>
        </p:spPr>
        <p:txBody>
          <a:bodyPr wrap="none">
            <a:spAutoFit/>
          </a:bodyPr>
          <a:lstStyle/>
          <a:p>
            <a:pPr indent="266700" algn="just">
              <a:spcAft>
                <a:spcPts val="0"/>
              </a:spcAft>
            </a:pPr>
            <a:r>
              <a:rPr lang="zh-CN" altLang="zh-CN" sz="1400" kern="100" dirty="0">
                <a:latin typeface="Times New Roman" panose="02020603050405020304" pitchFamily="18" charset="0"/>
                <a:ea typeface="宋体" panose="02010600030101010101" pitchFamily="2" charset="-122"/>
              </a:rPr>
              <a:t>漫画</a:t>
            </a:r>
            <a:r>
              <a:rPr lang="en-US" altLang="zh-CN" sz="1400" kern="100" dirty="0">
                <a:latin typeface="Times New Roman" panose="02020603050405020304" pitchFamily="18" charset="0"/>
                <a:ea typeface="宋体" panose="02010600030101010101" pitchFamily="2" charset="-122"/>
              </a:rPr>
              <a:t>2</a:t>
            </a:r>
            <a:r>
              <a:rPr lang="zh-CN" altLang="zh-CN" sz="1400" kern="100" dirty="0">
                <a:latin typeface="Times New Roman" panose="02020603050405020304" pitchFamily="18" charset="0"/>
                <a:ea typeface="宋体" panose="02010600030101010101" pitchFamily="2" charset="-122"/>
              </a:rPr>
              <a:t>：和小人对骂，你会变成矮子</a:t>
            </a:r>
            <a:endParaRPr lang="zh-CN" altLang="zh-CN" sz="1400" kern="100" dirty="0">
              <a:effectLst/>
              <a:latin typeface="Times New Roman" panose="02020603050405020304" pitchFamily="18" charset="0"/>
              <a:ea typeface="宋体" panose="02010600030101010101" pitchFamily="2" charset="-122"/>
            </a:endParaRPr>
          </a:p>
        </p:txBody>
      </p:sp>
      <p:pic>
        <p:nvPicPr>
          <p:cNvPr id="1028" name="图片 3" descr="1-3">
            <a:extLst>
              <a:ext uri="{FF2B5EF4-FFF2-40B4-BE49-F238E27FC236}">
                <a16:creationId xmlns:a16="http://schemas.microsoft.com/office/drawing/2014/main" id="{D766F9F1-AE7E-4EFC-879B-1004C65909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8" y="1885905"/>
            <a:ext cx="2051365" cy="135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3B7BA5C9-AE9F-47D6-B824-71C7D05E62BD}"/>
              </a:ext>
            </a:extLst>
          </p:cNvPr>
          <p:cNvSpPr/>
          <p:nvPr/>
        </p:nvSpPr>
        <p:spPr>
          <a:xfrm>
            <a:off x="6370768" y="1386574"/>
            <a:ext cx="2864622" cy="430887"/>
          </a:xfrm>
          <a:prstGeom prst="rect">
            <a:avLst/>
          </a:prstGeom>
        </p:spPr>
        <p:txBody>
          <a:bodyPr wrap="square">
            <a:spAutoFit/>
          </a:bodyPr>
          <a:lstStyle/>
          <a:p>
            <a:pPr indent="266700" algn="just">
              <a:spcAft>
                <a:spcPts val="0"/>
              </a:spcAft>
            </a:pPr>
            <a:r>
              <a:rPr lang="zh-CN" altLang="zh-CN" sz="1100" kern="100" dirty="0">
                <a:latin typeface="Times New Roman" panose="02020603050405020304" pitchFamily="18" charset="0"/>
                <a:ea typeface="宋体" panose="02010600030101010101" pitchFamily="2" charset="-122"/>
              </a:rPr>
              <a:t>漫画</a:t>
            </a:r>
            <a:r>
              <a:rPr lang="en-US" altLang="zh-CN" sz="1100" kern="100" dirty="0">
                <a:latin typeface="Times New Roman" panose="02020603050405020304" pitchFamily="18" charset="0"/>
                <a:ea typeface="宋体" panose="02010600030101010101" pitchFamily="2" charset="-122"/>
              </a:rPr>
              <a:t>3</a:t>
            </a:r>
            <a:r>
              <a:rPr lang="zh-CN" altLang="zh-CN" sz="1100" kern="100" dirty="0">
                <a:latin typeface="Times New Roman" panose="02020603050405020304" pitchFamily="18" charset="0"/>
                <a:ea typeface="宋体" panose="02010600030101010101" pitchFamily="2" charset="-122"/>
              </a:rPr>
              <a:t>：把朋友变成敌人是一种愚蠢，</a:t>
            </a:r>
            <a:endParaRPr lang="en-US" altLang="zh-CN" sz="1100" kern="100" dirty="0">
              <a:latin typeface="Times New Roman" panose="02020603050405020304" pitchFamily="18" charset="0"/>
              <a:ea typeface="宋体" panose="02010600030101010101" pitchFamily="2" charset="-122"/>
            </a:endParaRPr>
          </a:p>
          <a:p>
            <a:pPr indent="266700" algn="just">
              <a:spcAft>
                <a:spcPts val="0"/>
              </a:spcAft>
            </a:pPr>
            <a:r>
              <a:rPr lang="en-US" altLang="zh-CN" sz="1100" kern="100" dirty="0">
                <a:latin typeface="Times New Roman" panose="02020603050405020304" pitchFamily="18" charset="0"/>
                <a:ea typeface="宋体" panose="02010600030101010101" pitchFamily="2" charset="-122"/>
              </a:rPr>
              <a:t>              </a:t>
            </a:r>
            <a:r>
              <a:rPr lang="zh-CN" altLang="zh-CN" sz="1100" kern="100" dirty="0">
                <a:latin typeface="Times New Roman" panose="02020603050405020304" pitchFamily="18" charset="0"/>
                <a:ea typeface="宋体" panose="02010600030101010101" pitchFamily="2" charset="-122"/>
              </a:rPr>
              <a:t>把敌人化为朋友是一种智慧</a:t>
            </a:r>
            <a:endParaRPr lang="zh-CN" altLang="zh-CN" sz="1100" kern="100" dirty="0">
              <a:effectLst/>
              <a:latin typeface="Times New Roman" panose="02020603050405020304" pitchFamily="18" charset="0"/>
              <a:ea typeface="宋体" panose="02010600030101010101" pitchFamily="2" charset="-122"/>
            </a:endParaRPr>
          </a:p>
        </p:txBody>
      </p:sp>
      <p:pic>
        <p:nvPicPr>
          <p:cNvPr id="1029" name="图片 4" descr="1-4">
            <a:extLst>
              <a:ext uri="{FF2B5EF4-FFF2-40B4-BE49-F238E27FC236}">
                <a16:creationId xmlns:a16="http://schemas.microsoft.com/office/drawing/2014/main" id="{301C3491-B339-4437-9AC4-AE22A5B8E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834" y="4792316"/>
            <a:ext cx="15271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431A4B3-4F04-4093-9AFA-4392A880DC52}"/>
              </a:ext>
            </a:extLst>
          </p:cNvPr>
          <p:cNvSpPr/>
          <p:nvPr/>
        </p:nvSpPr>
        <p:spPr>
          <a:xfrm>
            <a:off x="2965417" y="4333618"/>
            <a:ext cx="3061173" cy="461665"/>
          </a:xfrm>
          <a:prstGeom prst="rect">
            <a:avLst/>
          </a:prstGeom>
        </p:spPr>
        <p:txBody>
          <a:bodyPr wrap="square">
            <a:spAutoFit/>
          </a:bodyPr>
          <a:lstStyle/>
          <a:p>
            <a:pPr indent="266700" algn="just">
              <a:spcAft>
                <a:spcPts val="0"/>
              </a:spcAft>
            </a:pPr>
            <a:r>
              <a:rPr lang="zh-CN" altLang="zh-CN" sz="1200" kern="100" dirty="0">
                <a:latin typeface="Times New Roman" panose="02020603050405020304" pitchFamily="18" charset="0"/>
                <a:ea typeface="宋体" panose="02010600030101010101" pitchFamily="2" charset="-122"/>
              </a:rPr>
              <a:t>漫画</a:t>
            </a:r>
            <a:r>
              <a:rPr lang="en-US" altLang="zh-CN" sz="1200" kern="100" dirty="0">
                <a:latin typeface="Times New Roman" panose="02020603050405020304" pitchFamily="18" charset="0"/>
                <a:ea typeface="宋体" panose="02010600030101010101" pitchFamily="2" charset="-122"/>
              </a:rPr>
              <a:t>5</a:t>
            </a:r>
            <a:r>
              <a:rPr lang="zh-CN" altLang="zh-CN" sz="1200" kern="100" dirty="0">
                <a:latin typeface="Times New Roman" panose="02020603050405020304" pitchFamily="18" charset="0"/>
                <a:ea typeface="宋体" panose="02010600030101010101" pitchFamily="2" charset="-122"/>
              </a:rPr>
              <a:t>：成功并不在于别人走你也走，而是在于别人停下来你仍然在走</a:t>
            </a:r>
            <a:endParaRPr lang="zh-CN" altLang="zh-CN" sz="1200" kern="100" dirty="0">
              <a:effectLst/>
              <a:latin typeface="Times New Roman" panose="02020603050405020304" pitchFamily="18" charset="0"/>
              <a:ea typeface="宋体" panose="02010600030101010101" pitchFamily="2" charset="-122"/>
            </a:endParaRPr>
          </a:p>
        </p:txBody>
      </p:sp>
      <p:pic>
        <p:nvPicPr>
          <p:cNvPr id="1030" name="图片 5" descr="1-5">
            <a:extLst>
              <a:ext uri="{FF2B5EF4-FFF2-40B4-BE49-F238E27FC236}">
                <a16:creationId xmlns:a16="http://schemas.microsoft.com/office/drawing/2014/main" id="{541F909A-1DEF-4A7E-A700-C904BA0DB7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42" y="4179276"/>
            <a:ext cx="15271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6174305-6472-4785-91AD-EBFF92E2960D}"/>
              </a:ext>
            </a:extLst>
          </p:cNvPr>
          <p:cNvSpPr/>
          <p:nvPr/>
        </p:nvSpPr>
        <p:spPr>
          <a:xfrm>
            <a:off x="163222" y="3748389"/>
            <a:ext cx="2296673" cy="430887"/>
          </a:xfrm>
          <a:prstGeom prst="rect">
            <a:avLst/>
          </a:prstGeom>
        </p:spPr>
        <p:txBody>
          <a:bodyPr wrap="square">
            <a:spAutoFit/>
          </a:bodyPr>
          <a:lstStyle/>
          <a:p>
            <a:pPr indent="266700" algn="just">
              <a:spcAft>
                <a:spcPts val="0"/>
              </a:spcAft>
            </a:pPr>
            <a:r>
              <a:rPr lang="zh-CN" altLang="zh-CN" sz="1100" kern="100" dirty="0">
                <a:latin typeface="Times New Roman" panose="02020603050405020304" pitchFamily="18" charset="0"/>
                <a:ea typeface="宋体" panose="02010600030101010101" pitchFamily="2" charset="-122"/>
              </a:rPr>
              <a:t>漫画</a:t>
            </a:r>
            <a:r>
              <a:rPr lang="en-US" altLang="zh-CN" sz="1100" kern="100" dirty="0">
                <a:latin typeface="Times New Roman" panose="02020603050405020304" pitchFamily="18" charset="0"/>
                <a:ea typeface="宋体" panose="02010600030101010101" pitchFamily="2" charset="-122"/>
              </a:rPr>
              <a:t>4</a:t>
            </a:r>
            <a:r>
              <a:rPr lang="zh-CN" altLang="zh-CN" sz="1100" kern="100" dirty="0">
                <a:latin typeface="Times New Roman" panose="02020603050405020304" pitchFamily="18" charset="0"/>
                <a:ea typeface="宋体" panose="02010600030101010101" pitchFamily="2" charset="-122"/>
              </a:rPr>
              <a:t>：只欣赏鸡的脚印，便看不到天上的雄鹰</a:t>
            </a:r>
            <a:endParaRPr lang="zh-CN" altLang="zh-CN" sz="1100" kern="100" dirty="0">
              <a:effectLst/>
              <a:latin typeface="Times New Roman" panose="02020603050405020304" pitchFamily="18" charset="0"/>
              <a:ea typeface="宋体" panose="02010600030101010101" pitchFamily="2" charset="-122"/>
            </a:endParaRPr>
          </a:p>
        </p:txBody>
      </p:sp>
      <p:pic>
        <p:nvPicPr>
          <p:cNvPr id="1031" name="图片 6" descr="1-6">
            <a:extLst>
              <a:ext uri="{FF2B5EF4-FFF2-40B4-BE49-F238E27FC236}">
                <a16:creationId xmlns:a16="http://schemas.microsoft.com/office/drawing/2014/main" id="{493CCA86-2027-41B7-A916-F215070A2C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504" y="4563749"/>
            <a:ext cx="15271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42A30EE-648B-4D84-B002-58985BA40C87}"/>
              </a:ext>
            </a:extLst>
          </p:cNvPr>
          <p:cNvSpPr/>
          <p:nvPr/>
        </p:nvSpPr>
        <p:spPr>
          <a:xfrm>
            <a:off x="6103067" y="4179276"/>
            <a:ext cx="2877711" cy="307777"/>
          </a:xfrm>
          <a:prstGeom prst="rect">
            <a:avLst/>
          </a:prstGeom>
        </p:spPr>
        <p:txBody>
          <a:bodyPr wrap="none">
            <a:spAutoFit/>
          </a:bodyPr>
          <a:lstStyle/>
          <a:p>
            <a:pPr indent="266700" algn="just">
              <a:spcAft>
                <a:spcPts val="0"/>
              </a:spcAft>
            </a:pPr>
            <a:r>
              <a:rPr lang="zh-CN" altLang="zh-CN" sz="1400" kern="100" dirty="0">
                <a:latin typeface="Times New Roman" panose="02020603050405020304" pitchFamily="18" charset="0"/>
                <a:ea typeface="宋体" panose="02010600030101010101" pitchFamily="2" charset="-122"/>
              </a:rPr>
              <a:t>漫画</a:t>
            </a:r>
            <a:r>
              <a:rPr lang="en-US" altLang="zh-CN" sz="1400" kern="100" dirty="0">
                <a:latin typeface="Times New Roman" panose="02020603050405020304" pitchFamily="18" charset="0"/>
                <a:ea typeface="宋体" panose="02010600030101010101" pitchFamily="2" charset="-122"/>
              </a:rPr>
              <a:t>6</a:t>
            </a:r>
            <a:r>
              <a:rPr lang="zh-CN" altLang="zh-CN" sz="1400" kern="100" dirty="0">
                <a:latin typeface="Times New Roman" panose="02020603050405020304" pitchFamily="18" charset="0"/>
                <a:ea typeface="宋体" panose="02010600030101010101" pitchFamily="2" charset="-122"/>
              </a:rPr>
              <a:t>：不知道转弯的人走不远</a:t>
            </a:r>
            <a:endParaRPr lang="zh-CN" altLang="zh-CN" sz="1400" kern="100" dirty="0">
              <a:effectLst/>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3DD69ED3-2D4B-4A3E-BD73-C67529E50610}"/>
              </a:ext>
            </a:extLst>
          </p:cNvPr>
          <p:cNvSpPr txBox="1"/>
          <p:nvPr/>
        </p:nvSpPr>
        <p:spPr>
          <a:xfrm>
            <a:off x="451210" y="293101"/>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看漫画学辩证法</a:t>
            </a:r>
          </a:p>
        </p:txBody>
      </p:sp>
    </p:spTree>
    <p:extLst>
      <p:ext uri="{BB962C8B-B14F-4D97-AF65-F5344CB8AC3E}">
        <p14:creationId xmlns:p14="http://schemas.microsoft.com/office/powerpoint/2010/main" val="2822662390"/>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D99D5799-2822-468A-94AC-CF070E18398F}"/>
              </a:ext>
            </a:extLst>
          </p:cNvPr>
          <p:cNvSpPr/>
          <p:nvPr/>
        </p:nvSpPr>
        <p:spPr bwMode="auto">
          <a:xfrm>
            <a:off x="419100" y="1379538"/>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内容与形式</a:t>
            </a:r>
          </a:p>
        </p:txBody>
      </p:sp>
      <p:sp>
        <p:nvSpPr>
          <p:cNvPr id="8" name="文本框 7">
            <a:extLst>
              <a:ext uri="{FF2B5EF4-FFF2-40B4-BE49-F238E27FC236}">
                <a16:creationId xmlns:a16="http://schemas.microsoft.com/office/drawing/2014/main" id="{D48F04A3-E101-4A54-9EBE-E913E0C04155}"/>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pic>
        <p:nvPicPr>
          <p:cNvPr id="48132" name="Picture 2" descr="http://h.hiphotos.baidu.com/baike/c0%3Dbaike80%2C5%2C5%2C80%2C26/sign=b491407178f0f736ccf344536b3cd87c/342ac65c10385343e407f12f9313b07ecb8088f7.jpg">
            <a:extLst>
              <a:ext uri="{FF2B5EF4-FFF2-40B4-BE49-F238E27FC236}">
                <a16:creationId xmlns:a16="http://schemas.microsoft.com/office/drawing/2014/main" id="{27767DA2-AB50-4297-8627-DC3707C01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1525" y="3527425"/>
            <a:ext cx="2605088"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文本框 2">
            <a:extLst>
              <a:ext uri="{FF2B5EF4-FFF2-40B4-BE49-F238E27FC236}">
                <a16:creationId xmlns:a16="http://schemas.microsoft.com/office/drawing/2014/main" id="{38F90170-C319-4778-9640-B25A58CEED12}"/>
              </a:ext>
            </a:extLst>
          </p:cNvPr>
          <p:cNvSpPr txBox="1">
            <a:spLocks noChangeArrowheads="1"/>
          </p:cNvSpPr>
          <p:nvPr/>
        </p:nvSpPr>
        <p:spPr bwMode="auto">
          <a:xfrm>
            <a:off x="3833813" y="5961063"/>
            <a:ext cx="172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a:solidFill>
                  <a:srgbClr val="993300"/>
                </a:solidFill>
                <a:latin typeface="微软雅黑" panose="020B0503020204020204" pitchFamily="34" charset="-122"/>
                <a:sym typeface="楷体" panose="02010609060101010101" pitchFamily="49" charset="-122"/>
              </a:rPr>
              <a:t>过度包装</a:t>
            </a:r>
          </a:p>
        </p:txBody>
      </p:sp>
      <p:sp>
        <p:nvSpPr>
          <p:cNvPr id="48134" name="文本框 1">
            <a:extLst>
              <a:ext uri="{FF2B5EF4-FFF2-40B4-BE49-F238E27FC236}">
                <a16:creationId xmlns:a16="http://schemas.microsoft.com/office/drawing/2014/main" id="{B7EA34EF-9D08-45F8-B419-287243D3E3DC}"/>
              </a:ext>
            </a:extLst>
          </p:cNvPr>
          <p:cNvSpPr txBox="1">
            <a:spLocks noChangeArrowheads="1"/>
          </p:cNvSpPr>
          <p:nvPr/>
        </p:nvSpPr>
        <p:spPr bwMode="auto">
          <a:xfrm>
            <a:off x="1125538" y="2303463"/>
            <a:ext cx="718502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内容是指构成事物的一切内在要素的总和。</a:t>
            </a:r>
          </a:p>
          <a:p>
            <a:pPr algn="just">
              <a:lnSpc>
                <a:spcPct val="120000"/>
              </a:lnSpc>
              <a:spcBef>
                <a:spcPts val="1400"/>
              </a:spcBef>
              <a:buFont typeface="Arial" panose="020B0604020202020204" pitchFamily="34" charset="0"/>
              <a:buNone/>
            </a:pPr>
            <a:r>
              <a:rPr lang="zh-CN" altLang="en-US" sz="2400" dirty="0"/>
              <a:t>形式是指把内容诸要素统一起来的内部结构和外部表现方式。</a:t>
            </a:r>
          </a:p>
        </p:txBody>
      </p:sp>
      <p:sp>
        <p:nvSpPr>
          <p:cNvPr id="2" name="文本框 1">
            <a:extLst>
              <a:ext uri="{FF2B5EF4-FFF2-40B4-BE49-F238E27FC236}">
                <a16:creationId xmlns:a16="http://schemas.microsoft.com/office/drawing/2014/main" id="{BFCCE664-11DC-40B9-ACC7-8FD06F05AEA4}"/>
              </a:ext>
            </a:extLst>
          </p:cNvPr>
          <p:cNvSpPr txBox="1"/>
          <p:nvPr/>
        </p:nvSpPr>
        <p:spPr bwMode="auto">
          <a:xfrm>
            <a:off x="1769269" y="952389"/>
            <a:ext cx="6193375" cy="328551"/>
          </a:xfrm>
          <a:prstGeom prst="rect">
            <a:avLst/>
          </a:prstGeom>
          <a:noFill/>
          <a:ln>
            <a:noFill/>
          </a:ln>
        </p:spPr>
        <p:txBody>
          <a:bodyPr wrap="square" rtlCol="0">
            <a:spAutoFit/>
          </a:bodyPr>
          <a:lstStyle/>
          <a:p>
            <a:pPr algn="just">
              <a:lnSpc>
                <a:spcPct val="120000"/>
              </a:lnSpc>
              <a:spcBef>
                <a:spcPts val="1400"/>
              </a:spcBef>
            </a:pPr>
            <a:r>
              <a:rPr lang="zh-CN" altLang="en-US" sz="1400" dirty="0"/>
              <a:t>唯物辩证法的</a:t>
            </a:r>
            <a:r>
              <a:rPr lang="en-US" altLang="zh-CN" sz="1400" dirty="0"/>
              <a:t>5</a:t>
            </a:r>
            <a:r>
              <a:rPr lang="zh-CN" altLang="en-US" sz="1400" dirty="0"/>
              <a:t>对成对范畴，从不同角度揭示了事物联系和发展的基本环节。</a:t>
            </a:r>
          </a:p>
        </p:txBody>
      </p:sp>
    </p:spTree>
    <p:extLst>
      <p:ext uri="{BB962C8B-B14F-4D97-AF65-F5344CB8AC3E}">
        <p14:creationId xmlns:p14="http://schemas.microsoft.com/office/powerpoint/2010/main" val="315732948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cxnSpLocks noGrp="1" noRot="1" noChangeAspect="1" noMove="1" noResize="1" noEditPoints="1" noAdjustHandles="1" noChangeArrowheads="1" noChangeShapeType="1"/>
          </p:cNvCxnSpPr>
          <p:nvPr/>
        </p:nvCxnSpPr>
        <p:spPr>
          <a:xfrm>
            <a:off x="4572000" y="1215629"/>
            <a:ext cx="0" cy="27432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nvSpPr>
        <p:spPr bwMode="ltGray">
          <a:xfrm>
            <a:off x="283369" y="4332685"/>
            <a:ext cx="8579644" cy="138350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圆角矩形 2"/>
          <p:cNvSpPr/>
          <p:nvPr/>
        </p:nvSpPr>
        <p:spPr>
          <a:xfrm>
            <a:off x="394098" y="4332685"/>
            <a:ext cx="8355806" cy="1383506"/>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anchor="b">
            <a:normAutofit fontScale="92500" lnSpcReduction="20000"/>
          </a:bodyPr>
          <a:lstStyle/>
          <a:p>
            <a:pPr algn="ctr" fontAlgn="auto">
              <a:lnSpc>
                <a:spcPct val="90000"/>
              </a:lnSpc>
              <a:spcAft>
                <a:spcPts val="450"/>
              </a:spcAft>
              <a:defRPr/>
            </a:pPr>
            <a:r>
              <a:rPr lang="zh-CN" altLang="en-US" sz="2400" b="1" dirty="0">
                <a:solidFill>
                  <a:srgbClr val="FFFFFF"/>
                </a:solidFill>
                <a:latin typeface="Microsoft YaHei" panose="020B0503020204020204" pitchFamily="34" charset="-122"/>
                <a:ea typeface="Microsoft YaHei" panose="020B0503020204020204" pitchFamily="34" charset="-122"/>
                <a:cs typeface="+mj-cs"/>
              </a:rPr>
              <a:t>全部哲学，特别是近代哲学的重大的基本问题，</a:t>
            </a:r>
            <a:endParaRPr lang="en-US" altLang="zh-CN" sz="2400" b="1" dirty="0">
              <a:solidFill>
                <a:srgbClr val="FFFFFF"/>
              </a:solidFill>
              <a:latin typeface="Microsoft YaHei" panose="020B0503020204020204" pitchFamily="34" charset="-122"/>
              <a:ea typeface="Microsoft YaHei" panose="020B0503020204020204" pitchFamily="34" charset="-122"/>
              <a:cs typeface="+mj-cs"/>
            </a:endParaRPr>
          </a:p>
          <a:p>
            <a:pPr algn="ctr" fontAlgn="auto">
              <a:lnSpc>
                <a:spcPct val="90000"/>
              </a:lnSpc>
              <a:spcAft>
                <a:spcPts val="450"/>
              </a:spcAft>
              <a:defRPr/>
            </a:pPr>
            <a:r>
              <a:rPr lang="zh-CN" altLang="en-US" sz="2400" b="1" dirty="0">
                <a:solidFill>
                  <a:srgbClr val="FFFFFF"/>
                </a:solidFill>
                <a:latin typeface="Microsoft YaHei" panose="020B0503020204020204" pitchFamily="34" charset="-122"/>
                <a:ea typeface="Microsoft YaHei" panose="020B0503020204020204" pitchFamily="34" charset="-122"/>
                <a:cs typeface="+mj-cs"/>
              </a:rPr>
              <a:t>是思维和存在的关系问题。</a:t>
            </a:r>
            <a:endParaRPr lang="en-US" altLang="zh-CN" sz="2400" b="1" dirty="0">
              <a:solidFill>
                <a:srgbClr val="FFFFFF"/>
              </a:solidFill>
              <a:latin typeface="Microsoft YaHei" panose="020B0503020204020204" pitchFamily="34" charset="-122"/>
              <a:ea typeface="Microsoft YaHei" panose="020B0503020204020204" pitchFamily="34" charset="-122"/>
              <a:cs typeface="+mj-cs"/>
            </a:endParaRPr>
          </a:p>
          <a:p>
            <a:pPr algn="ctr" fontAlgn="auto">
              <a:lnSpc>
                <a:spcPct val="90000"/>
              </a:lnSpc>
              <a:spcAft>
                <a:spcPts val="450"/>
              </a:spcAft>
              <a:defRPr/>
            </a:pPr>
            <a:endParaRPr lang="en-US" altLang="zh-CN" sz="2400" b="1" dirty="0">
              <a:solidFill>
                <a:srgbClr val="FFFFFF"/>
              </a:solidFill>
              <a:latin typeface="Microsoft YaHei" panose="020B0503020204020204" pitchFamily="34" charset="-122"/>
              <a:ea typeface="Microsoft YaHei" panose="020B0503020204020204" pitchFamily="34" charset="-122"/>
              <a:cs typeface="+mj-cs"/>
            </a:endParaRPr>
          </a:p>
          <a:p>
            <a:pPr algn="ctr" fontAlgn="auto">
              <a:lnSpc>
                <a:spcPct val="90000"/>
              </a:lnSpc>
              <a:spcAft>
                <a:spcPts val="450"/>
              </a:spcAft>
              <a:defRPr/>
            </a:pPr>
            <a:r>
              <a:rPr lang="en-US" altLang="zh-CN" sz="2100" b="1" dirty="0">
                <a:solidFill>
                  <a:srgbClr val="FFFFFF"/>
                </a:solidFill>
                <a:latin typeface="+mj-lt"/>
                <a:ea typeface="+mj-ea"/>
                <a:cs typeface="+mj-cs"/>
              </a:rPr>
              <a:t>——</a:t>
            </a:r>
            <a:r>
              <a:rPr lang="zh-CN" altLang="en-US" sz="2100" b="1" dirty="0">
                <a:solidFill>
                  <a:srgbClr val="FFFFFF"/>
                </a:solidFill>
                <a:latin typeface="+mj-lt"/>
                <a:ea typeface="+mj-ea"/>
                <a:cs typeface="+mj-cs"/>
              </a:rPr>
              <a:t>恩格斯：</a:t>
            </a:r>
            <a:r>
              <a:rPr lang="en-US" altLang="zh-CN" sz="2100" b="1" dirty="0">
                <a:solidFill>
                  <a:srgbClr val="FFFFFF"/>
                </a:solidFill>
                <a:latin typeface="+mj-lt"/>
                <a:ea typeface="+mj-ea"/>
                <a:cs typeface="+mj-cs"/>
              </a:rPr>
              <a:t>《</a:t>
            </a:r>
            <a:r>
              <a:rPr lang="zh-CN" altLang="en-US" sz="2100" b="1" dirty="0">
                <a:solidFill>
                  <a:srgbClr val="FFFFFF"/>
                </a:solidFill>
                <a:latin typeface="+mj-lt"/>
                <a:ea typeface="+mj-ea"/>
                <a:cs typeface="+mj-cs"/>
              </a:rPr>
              <a:t>路德维希</a:t>
            </a:r>
            <a:r>
              <a:rPr lang="en-US" altLang="zh-CN" sz="2100" b="1" dirty="0">
                <a:solidFill>
                  <a:srgbClr val="FFFFFF"/>
                </a:solidFill>
                <a:latin typeface="+mj-lt"/>
                <a:ea typeface="+mj-ea"/>
                <a:cs typeface="+mj-cs"/>
              </a:rPr>
              <a:t>·</a:t>
            </a:r>
            <a:r>
              <a:rPr lang="zh-CN" altLang="en-US" sz="2100" b="1" dirty="0">
                <a:solidFill>
                  <a:srgbClr val="FFFFFF"/>
                </a:solidFill>
                <a:latin typeface="+mj-lt"/>
                <a:ea typeface="+mj-ea"/>
                <a:cs typeface="+mj-cs"/>
              </a:rPr>
              <a:t>费尔巴哈和德国古典哲学的终结</a:t>
            </a:r>
            <a:r>
              <a:rPr lang="en-US" altLang="zh-CN" sz="2100" b="1" dirty="0">
                <a:solidFill>
                  <a:srgbClr val="FFFFFF"/>
                </a:solidFill>
                <a:latin typeface="+mj-lt"/>
                <a:ea typeface="+mj-ea"/>
                <a:cs typeface="+mj-cs"/>
              </a:rPr>
              <a:t>》</a:t>
            </a:r>
            <a:r>
              <a:rPr lang="zh-CN" altLang="en-US" sz="2100" b="1" dirty="0">
                <a:solidFill>
                  <a:srgbClr val="FFFFFF"/>
                </a:solidFill>
                <a:latin typeface="+mj-lt"/>
                <a:ea typeface="+mj-ea"/>
                <a:cs typeface="+mj-cs"/>
              </a:rPr>
              <a:t>，</a:t>
            </a:r>
            <a:r>
              <a:rPr lang="en-US" altLang="zh-CN" sz="2100" b="1" dirty="0">
                <a:solidFill>
                  <a:srgbClr val="FFFFFF"/>
                </a:solidFill>
                <a:latin typeface="+mj-lt"/>
                <a:ea typeface="+mj-ea"/>
                <a:cs typeface="+mj-cs"/>
              </a:rPr>
              <a:t>1886</a:t>
            </a:r>
            <a:r>
              <a:rPr lang="zh-CN" altLang="en-US" sz="2100" b="1" dirty="0">
                <a:solidFill>
                  <a:srgbClr val="FFFFFF"/>
                </a:solidFill>
                <a:latin typeface="+mj-lt"/>
                <a:ea typeface="+mj-ea"/>
                <a:cs typeface="+mj-cs"/>
              </a:rPr>
              <a:t>年。</a:t>
            </a:r>
            <a:r>
              <a:rPr lang="en-US" altLang="zh-CN" sz="2100" b="1" dirty="0">
                <a:solidFill>
                  <a:srgbClr val="FFFFFF"/>
                </a:solidFill>
                <a:latin typeface="+mj-lt"/>
                <a:ea typeface="+mj-ea"/>
                <a:cs typeface="+mj-cs"/>
              </a:rPr>
              <a:t> </a:t>
            </a:r>
          </a:p>
        </p:txBody>
      </p:sp>
      <p:pic>
        <p:nvPicPr>
          <p:cNvPr id="26629" name="图片 4" descr="文本, 信件, 白板&#10;&#10;描述已自动生成"/>
          <p:cNvPicPr>
            <a:picLocks noChangeAspect="1"/>
          </p:cNvPicPr>
          <p:nvPr/>
        </p:nvPicPr>
        <p:blipFill>
          <a:blip r:embed="rId2"/>
          <a:srcRect/>
          <a:stretch>
            <a:fillRect/>
          </a:stretch>
        </p:blipFill>
        <p:spPr bwMode="auto">
          <a:xfrm>
            <a:off x="1260873" y="1088232"/>
            <a:ext cx="2050256" cy="2997994"/>
          </a:xfrm>
          <a:prstGeom prst="rect">
            <a:avLst/>
          </a:prstGeom>
          <a:noFill/>
          <a:ln w="9525">
            <a:noFill/>
            <a:miter lim="800000"/>
            <a:headEnd/>
            <a:tailEnd/>
          </a:ln>
        </p:spPr>
      </p:pic>
      <p:pic>
        <p:nvPicPr>
          <p:cNvPr id="26630" name="图片 1" descr="穿西装留胡子的男人&#10;&#10;描述已自动生成"/>
          <p:cNvPicPr>
            <a:picLocks noChangeAspect="1"/>
          </p:cNvPicPr>
          <p:nvPr/>
        </p:nvPicPr>
        <p:blipFill>
          <a:blip r:embed="rId3"/>
          <a:srcRect r="2" b="21942"/>
          <a:stretch>
            <a:fillRect/>
          </a:stretch>
        </p:blipFill>
        <p:spPr bwMode="auto">
          <a:xfrm>
            <a:off x="5322094" y="1088232"/>
            <a:ext cx="3071813" cy="2997994"/>
          </a:xfrm>
          <a:prstGeom prst="rect">
            <a:avLst/>
          </a:prstGeom>
          <a:noFill/>
          <a:ln w="9525">
            <a:noFill/>
            <a:miter lim="800000"/>
            <a:headEnd/>
            <a:tailEnd/>
          </a:ln>
        </p:spPr>
      </p:pic>
      <p:cxnSp>
        <p:nvCxnSpPr>
          <p:cNvPr id="25" name="Straight Connector 24"/>
          <p:cNvCxnSpPr>
            <a:cxnSpLocks noGrp="1" noRot="1" noChangeAspect="1" noMove="1" noResize="1" noEditPoints="1" noAdjustHandles="1" noChangeArrowheads="1" noChangeShapeType="1"/>
          </p:cNvCxnSpPr>
          <p:nvPr/>
        </p:nvCxnSpPr>
        <p:spPr>
          <a:xfrm>
            <a:off x="1657350" y="5161360"/>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FB384F08-9DBC-4094-9F1C-E19CB77F7CC1}"/>
              </a:ext>
            </a:extLst>
          </p:cNvPr>
          <p:cNvSpPr/>
          <p:nvPr/>
        </p:nvSpPr>
        <p:spPr bwMode="auto">
          <a:xfrm>
            <a:off x="419100" y="116046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内容与形式</a:t>
            </a:r>
          </a:p>
        </p:txBody>
      </p:sp>
      <p:sp>
        <p:nvSpPr>
          <p:cNvPr id="13" name="文本框 12">
            <a:extLst>
              <a:ext uri="{FF2B5EF4-FFF2-40B4-BE49-F238E27FC236}">
                <a16:creationId xmlns:a16="http://schemas.microsoft.com/office/drawing/2014/main" id="{C1D65F41-1A04-4693-8EE7-F1DDC1D0285D}"/>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49156" name="文本框 1">
            <a:extLst>
              <a:ext uri="{FF2B5EF4-FFF2-40B4-BE49-F238E27FC236}">
                <a16:creationId xmlns:a16="http://schemas.microsoft.com/office/drawing/2014/main" id="{F85B1F03-8320-4ECF-BA6B-3825D83B8543}"/>
              </a:ext>
            </a:extLst>
          </p:cNvPr>
          <p:cNvSpPr txBox="1">
            <a:spLocks noChangeArrowheads="1"/>
          </p:cNvSpPr>
          <p:nvPr/>
        </p:nvSpPr>
        <p:spPr bwMode="auto">
          <a:xfrm>
            <a:off x="937419" y="1736041"/>
            <a:ext cx="7269162" cy="225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Clr>
                <a:srgbClr val="014D23"/>
              </a:buClr>
              <a:buFont typeface="Wingdings" panose="05000000000000000000" pitchFamily="2" charset="2"/>
              <a:buChar char="Ø"/>
            </a:pPr>
            <a:r>
              <a:rPr lang="zh-CN" altLang="en-US" sz="2400" dirty="0"/>
              <a:t>任何事物都是内容与形式的统一</a:t>
            </a:r>
            <a:endParaRPr lang="en-US" altLang="zh-CN" sz="2400" dirty="0"/>
          </a:p>
          <a:p>
            <a:pPr algn="just">
              <a:spcBef>
                <a:spcPts val="1400"/>
              </a:spcBef>
              <a:buClr>
                <a:srgbClr val="014D23"/>
              </a:buClr>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内容是事物存在的基础，内容对形式具有决定作用；</a:t>
            </a:r>
            <a:endParaRPr lang="en-US" altLang="zh-CN" sz="1200" dirty="0">
              <a:latin typeface="楷体" panose="02010609060101010101" pitchFamily="49" charset="-122"/>
              <a:ea typeface="楷体" panose="02010609060101010101" pitchFamily="49" charset="-122"/>
            </a:endParaRPr>
          </a:p>
          <a:p>
            <a:pPr algn="just">
              <a:spcBef>
                <a:spcPts val="1400"/>
              </a:spcBef>
              <a:buClr>
                <a:srgbClr val="014D23"/>
              </a:buClr>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形式对内容具有反作用</a:t>
            </a:r>
          </a:p>
          <a:p>
            <a:pPr algn="just">
              <a:lnSpc>
                <a:spcPct val="120000"/>
              </a:lnSpc>
              <a:spcBef>
                <a:spcPts val="1400"/>
              </a:spcBef>
              <a:buClr>
                <a:srgbClr val="014D23"/>
              </a:buClr>
              <a:buFont typeface="Wingdings" panose="05000000000000000000" pitchFamily="2" charset="2"/>
              <a:buChar char="Ø"/>
            </a:pPr>
            <a:r>
              <a:rPr lang="zh-CN" altLang="en-US" sz="2400" dirty="0"/>
              <a:t>内容与形式的矛盾贯穿于事物发展过程的始终</a:t>
            </a:r>
            <a:endParaRPr lang="en-US" altLang="zh-CN" sz="2400" dirty="0"/>
          </a:p>
          <a:p>
            <a:pPr algn="just">
              <a:lnSpc>
                <a:spcPct val="120000"/>
              </a:lnSpc>
              <a:spcBef>
                <a:spcPts val="1400"/>
              </a:spcBef>
              <a:buClr>
                <a:srgbClr val="014D23"/>
              </a:buClr>
              <a:buFont typeface="Wingdings" panose="05000000000000000000" pitchFamily="2" charset="2"/>
              <a:buChar char="Ø"/>
            </a:pPr>
            <a:r>
              <a:rPr lang="zh-CN" altLang="en-US" sz="1200" dirty="0">
                <a:latin typeface="楷体" panose="02010609060101010101" pitchFamily="49" charset="-122"/>
                <a:ea typeface="楷体" panose="02010609060101010101" pitchFamily="49" charset="-122"/>
              </a:rPr>
              <a:t>既要重视内容，反对形式主义，又要善于运用形式，发挥其积极作用。</a:t>
            </a:r>
          </a:p>
        </p:txBody>
      </p:sp>
      <p:grpSp>
        <p:nvGrpSpPr>
          <p:cNvPr id="49158" name="组合 3">
            <a:extLst>
              <a:ext uri="{FF2B5EF4-FFF2-40B4-BE49-F238E27FC236}">
                <a16:creationId xmlns:a16="http://schemas.microsoft.com/office/drawing/2014/main" id="{9509AA9A-206E-4D4C-B729-6E9BD88E697E}"/>
              </a:ext>
            </a:extLst>
          </p:cNvPr>
          <p:cNvGrpSpPr>
            <a:grpSpLocks/>
          </p:cNvGrpSpPr>
          <p:nvPr/>
        </p:nvGrpSpPr>
        <p:grpSpPr bwMode="auto">
          <a:xfrm>
            <a:off x="601663" y="3956050"/>
            <a:ext cx="7940675" cy="2338388"/>
            <a:chOff x="727482" y="4030798"/>
            <a:chExt cx="7941389" cy="2339823"/>
          </a:xfrm>
        </p:grpSpPr>
        <p:sp>
          <p:nvSpPr>
            <p:cNvPr id="80900" name="矩形 12">
              <a:extLst>
                <a:ext uri="{FF2B5EF4-FFF2-40B4-BE49-F238E27FC236}">
                  <a16:creationId xmlns:a16="http://schemas.microsoft.com/office/drawing/2014/main" id="{275DBF4B-2F6E-478F-B59F-778406639B21}"/>
                </a:ext>
              </a:extLst>
            </p:cNvPr>
            <p:cNvSpPr/>
            <p:nvPr/>
          </p:nvSpPr>
          <p:spPr>
            <a:xfrm>
              <a:off x="3877365" y="4176938"/>
              <a:ext cx="1416177" cy="1199299"/>
            </a:xfrm>
            <a:prstGeom prst="rect">
              <a:avLst/>
            </a:prstGeom>
            <a:noFill/>
            <a:ln w="9525">
              <a:noFill/>
            </a:ln>
          </p:spPr>
          <p:txBody>
            <a:bodyPr wrap="none">
              <a:spAutoFit/>
            </a:bodyPr>
            <a:lstStyle/>
            <a:p>
              <a:pPr>
                <a:spcBef>
                  <a:spcPts val="0"/>
                </a:spcBef>
                <a:defRPr/>
              </a:pPr>
              <a:r>
                <a:rPr lang="zh-CN" altLang="en-US" sz="2400" dirty="0">
                  <a:latin typeface="+mj-ea"/>
                  <a:ea typeface="+mj-ea"/>
                  <a:sym typeface="黑体" panose="02010609060101010101" pitchFamily="49" charset="-122"/>
                </a:rPr>
                <a:t>相互依存</a:t>
              </a:r>
              <a:endParaRPr lang="en-US" altLang="zh-CN" sz="2400" dirty="0">
                <a:latin typeface="+mj-ea"/>
                <a:ea typeface="+mj-ea"/>
                <a:sym typeface="黑体" panose="02010609060101010101" pitchFamily="49" charset="-122"/>
              </a:endParaRPr>
            </a:p>
            <a:p>
              <a:pPr>
                <a:spcBef>
                  <a:spcPts val="0"/>
                </a:spcBef>
                <a:defRPr/>
              </a:pPr>
              <a:r>
                <a:rPr lang="zh-CN" altLang="en-US" sz="2400" dirty="0">
                  <a:latin typeface="+mj-ea"/>
                  <a:ea typeface="+mj-ea"/>
                  <a:sym typeface="黑体" panose="02010609060101010101" pitchFamily="49" charset="-122"/>
                </a:rPr>
                <a:t>相互作用</a:t>
              </a:r>
              <a:endParaRPr lang="en-US" altLang="zh-CN" sz="2400" dirty="0">
                <a:latin typeface="+mj-ea"/>
                <a:ea typeface="+mj-ea"/>
                <a:sym typeface="黑体" panose="02010609060101010101" pitchFamily="49" charset="-122"/>
              </a:endParaRPr>
            </a:p>
            <a:p>
              <a:pPr>
                <a:spcBef>
                  <a:spcPts val="0"/>
                </a:spcBef>
                <a:defRPr/>
              </a:pPr>
              <a:r>
                <a:rPr lang="zh-CN" altLang="en-US" sz="2400" dirty="0">
                  <a:latin typeface="+mj-ea"/>
                  <a:ea typeface="+mj-ea"/>
                  <a:sym typeface="黑体" panose="02010609060101010101" pitchFamily="49" charset="-122"/>
                </a:rPr>
                <a:t>相互转化</a:t>
              </a:r>
            </a:p>
          </p:txBody>
        </p:sp>
        <p:sp>
          <p:nvSpPr>
            <p:cNvPr id="80902" name="圆角矩形 8">
              <a:extLst>
                <a:ext uri="{FF2B5EF4-FFF2-40B4-BE49-F238E27FC236}">
                  <a16:creationId xmlns:a16="http://schemas.microsoft.com/office/drawing/2014/main" id="{57269471-D1A4-430F-AC7E-5BEBF35E1D9B}"/>
                </a:ext>
              </a:extLst>
            </p:cNvPr>
            <p:cNvSpPr/>
            <p:nvPr/>
          </p:nvSpPr>
          <p:spPr>
            <a:xfrm>
              <a:off x="6442996" y="5190384"/>
              <a:ext cx="1511436" cy="717990"/>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algn="ctr">
                <a:spcBef>
                  <a:spcPct val="50000"/>
                </a:spcBef>
                <a:defRPr/>
              </a:pPr>
              <a:r>
                <a:rPr lang="zh-CN" altLang="en-US" sz="2400" b="1" dirty="0">
                  <a:solidFill>
                    <a:srgbClr val="014D23"/>
                  </a:solidFill>
                  <a:latin typeface="+mj-ea"/>
                  <a:ea typeface="+mj-ea"/>
                  <a:sym typeface="+mn-ea"/>
                </a:rPr>
                <a:t>形式</a:t>
              </a:r>
            </a:p>
          </p:txBody>
        </p:sp>
        <p:sp>
          <p:nvSpPr>
            <p:cNvPr id="49161" name="左右箭头 14">
              <a:extLst>
                <a:ext uri="{FF2B5EF4-FFF2-40B4-BE49-F238E27FC236}">
                  <a16:creationId xmlns:a16="http://schemas.microsoft.com/office/drawing/2014/main" id="{908D7C29-343B-40D0-9433-F7BFB3CA298C}"/>
                </a:ext>
              </a:extLst>
            </p:cNvPr>
            <p:cNvSpPr>
              <a:spLocks noChangeArrowheads="1"/>
            </p:cNvSpPr>
            <p:nvPr/>
          </p:nvSpPr>
          <p:spPr bwMode="auto">
            <a:xfrm>
              <a:off x="3565525" y="5387462"/>
              <a:ext cx="1979613" cy="323850"/>
            </a:xfrm>
            <a:prstGeom prst="leftRightArrow">
              <a:avLst>
                <a:gd name="adj1" fmla="val 50000"/>
                <a:gd name="adj2" fmla="val 49836"/>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80904" name="圆角矩形 7">
              <a:extLst>
                <a:ext uri="{FF2B5EF4-FFF2-40B4-BE49-F238E27FC236}">
                  <a16:creationId xmlns:a16="http://schemas.microsoft.com/office/drawing/2014/main" id="{3B711DCF-7D8E-4B36-9118-76D5537B4FFB}"/>
                </a:ext>
              </a:extLst>
            </p:cNvPr>
            <p:cNvSpPr/>
            <p:nvPr/>
          </p:nvSpPr>
          <p:spPr>
            <a:xfrm>
              <a:off x="1468911" y="5204681"/>
              <a:ext cx="1511436" cy="717990"/>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algn="ctr">
                <a:spcBef>
                  <a:spcPct val="50000"/>
                </a:spcBef>
                <a:defRPr/>
              </a:pPr>
              <a:r>
                <a:rPr lang="zh-CN" altLang="en-US" sz="2400" b="1" dirty="0">
                  <a:solidFill>
                    <a:srgbClr val="014D23"/>
                  </a:solidFill>
                  <a:latin typeface="+mj-ea"/>
                  <a:ea typeface="+mj-ea"/>
                  <a:sym typeface="+mn-ea"/>
                </a:rPr>
                <a:t>内容</a:t>
              </a:r>
            </a:p>
          </p:txBody>
        </p:sp>
        <p:sp>
          <p:nvSpPr>
            <p:cNvPr id="80905" name="矩形 17">
              <a:extLst>
                <a:ext uri="{FF2B5EF4-FFF2-40B4-BE49-F238E27FC236}">
                  <a16:creationId xmlns:a16="http://schemas.microsoft.com/office/drawing/2014/main" id="{5A996B16-5F69-41DA-A373-DA17BCE677D4}"/>
                </a:ext>
              </a:extLst>
            </p:cNvPr>
            <p:cNvSpPr/>
            <p:nvPr/>
          </p:nvSpPr>
          <p:spPr>
            <a:xfrm>
              <a:off x="3556661" y="5908375"/>
              <a:ext cx="2030595" cy="462246"/>
            </a:xfrm>
            <a:prstGeom prst="rect">
              <a:avLst/>
            </a:prstGeom>
            <a:noFill/>
            <a:ln w="9525">
              <a:noFill/>
            </a:ln>
          </p:spPr>
          <p:txBody>
            <a:bodyPr wrap="none">
              <a:spAutoFit/>
            </a:bodyPr>
            <a:lstStyle/>
            <a:p>
              <a:pPr>
                <a:spcBef>
                  <a:spcPct val="50000"/>
                </a:spcBef>
                <a:defRPr/>
              </a:pPr>
              <a:r>
                <a:rPr lang="zh-CN" altLang="en-US" sz="2400" dirty="0">
                  <a:latin typeface="+mj-ea"/>
                  <a:ea typeface="+mj-ea"/>
                  <a:sym typeface="黑体" panose="02010609060101010101" pitchFamily="49" charset="-122"/>
                </a:rPr>
                <a:t>内容决定形式</a:t>
              </a:r>
            </a:p>
          </p:txBody>
        </p:sp>
        <p:sp>
          <p:nvSpPr>
            <p:cNvPr id="14" name="圆角矩形 4">
              <a:extLst>
                <a:ext uri="{FF2B5EF4-FFF2-40B4-BE49-F238E27FC236}">
                  <a16:creationId xmlns:a16="http://schemas.microsoft.com/office/drawing/2014/main" id="{8F281D59-9EA3-4D19-B42F-F383B325A0E9}"/>
                </a:ext>
              </a:extLst>
            </p:cNvPr>
            <p:cNvSpPr/>
            <p:nvPr/>
          </p:nvSpPr>
          <p:spPr bwMode="auto">
            <a:xfrm>
              <a:off x="727482" y="4030798"/>
              <a:ext cx="7941389" cy="233982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extLst>
      <p:ext uri="{BB962C8B-B14F-4D97-AF65-F5344CB8AC3E}">
        <p14:creationId xmlns:p14="http://schemas.microsoft.com/office/powerpoint/2010/main" val="1519449351"/>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9C9A8E46-838E-4A35-A0BE-87540B865A93}"/>
              </a:ext>
            </a:extLst>
          </p:cNvPr>
          <p:cNvSpPr/>
          <p:nvPr/>
        </p:nvSpPr>
        <p:spPr bwMode="auto">
          <a:xfrm>
            <a:off x="419100" y="135096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本质与现象</a:t>
            </a:r>
          </a:p>
        </p:txBody>
      </p:sp>
      <p:grpSp>
        <p:nvGrpSpPr>
          <p:cNvPr id="50179" name="组合 2">
            <a:extLst>
              <a:ext uri="{FF2B5EF4-FFF2-40B4-BE49-F238E27FC236}">
                <a16:creationId xmlns:a16="http://schemas.microsoft.com/office/drawing/2014/main" id="{375B7D22-AC51-47EA-9536-03C27254770C}"/>
              </a:ext>
            </a:extLst>
          </p:cNvPr>
          <p:cNvGrpSpPr>
            <a:grpSpLocks/>
          </p:cNvGrpSpPr>
          <p:nvPr/>
        </p:nvGrpSpPr>
        <p:grpSpPr bwMode="auto">
          <a:xfrm>
            <a:off x="1042988" y="3778250"/>
            <a:ext cx="7058025" cy="2230438"/>
            <a:chOff x="1331913" y="3284538"/>
            <a:chExt cx="7059052" cy="2230438"/>
          </a:xfrm>
        </p:grpSpPr>
        <p:sp>
          <p:nvSpPr>
            <p:cNvPr id="19" name="任意多边形 18">
              <a:extLst>
                <a:ext uri="{FF2B5EF4-FFF2-40B4-BE49-F238E27FC236}">
                  <a16:creationId xmlns:a16="http://schemas.microsoft.com/office/drawing/2014/main" id="{97077DD9-352A-4705-B043-E68D5E5C32A1}"/>
                </a:ext>
              </a:extLst>
            </p:cNvPr>
            <p:cNvSpPr/>
            <p:nvPr/>
          </p:nvSpPr>
          <p:spPr>
            <a:xfrm>
              <a:off x="2919644" y="4586288"/>
              <a:ext cx="641443" cy="563563"/>
            </a:xfrm>
            <a:custGeom>
              <a:avLst/>
              <a:gdLst/>
              <a:ahLst/>
              <a:cxnLst/>
              <a:rect l="0" t="0" r="0" b="0"/>
              <a:pathLst>
                <a:path>
                  <a:moveTo>
                    <a:pt x="0" y="0"/>
                  </a:moveTo>
                  <a:lnTo>
                    <a:pt x="320660" y="0"/>
                  </a:lnTo>
                  <a:lnTo>
                    <a:pt x="320660" y="564087"/>
                  </a:lnTo>
                  <a:lnTo>
                    <a:pt x="641321" y="564087"/>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任意多边形 19">
              <a:extLst>
                <a:ext uri="{FF2B5EF4-FFF2-40B4-BE49-F238E27FC236}">
                  <a16:creationId xmlns:a16="http://schemas.microsoft.com/office/drawing/2014/main" id="{3209A8BF-DA04-4CDC-8A81-F0E807C4022A}"/>
                </a:ext>
              </a:extLst>
            </p:cNvPr>
            <p:cNvSpPr/>
            <p:nvPr/>
          </p:nvSpPr>
          <p:spPr>
            <a:xfrm>
              <a:off x="2919644" y="3648076"/>
              <a:ext cx="641443" cy="938212"/>
            </a:xfrm>
            <a:custGeom>
              <a:avLst/>
              <a:gdLst/>
              <a:ahLst/>
              <a:cxnLst/>
              <a:rect l="0" t="0" r="0" b="0"/>
              <a:pathLst>
                <a:path>
                  <a:moveTo>
                    <a:pt x="0" y="937806"/>
                  </a:moveTo>
                  <a:lnTo>
                    <a:pt x="320660" y="937806"/>
                  </a:lnTo>
                  <a:lnTo>
                    <a:pt x="320660" y="0"/>
                  </a:lnTo>
                  <a:lnTo>
                    <a:pt x="641321" y="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a:extLst>
                <a:ext uri="{FF2B5EF4-FFF2-40B4-BE49-F238E27FC236}">
                  <a16:creationId xmlns:a16="http://schemas.microsoft.com/office/drawing/2014/main" id="{089055AA-45CA-4054-9F73-DD9C34C79A55}"/>
                </a:ext>
              </a:extLst>
            </p:cNvPr>
            <p:cNvSpPr/>
            <p:nvPr/>
          </p:nvSpPr>
          <p:spPr>
            <a:xfrm>
              <a:off x="1331913" y="4211638"/>
              <a:ext cx="1587731" cy="750888"/>
            </a:xfrm>
            <a:custGeom>
              <a:avLst/>
              <a:gdLst>
                <a:gd name="connsiteX0" fmla="*/ 0 w 1587366"/>
                <a:gd name="connsiteY0" fmla="*/ 0 h 750870"/>
                <a:gd name="connsiteX1" fmla="*/ 1587366 w 1587366"/>
                <a:gd name="connsiteY1" fmla="*/ 0 h 750870"/>
                <a:gd name="connsiteX2" fmla="*/ 1587366 w 1587366"/>
                <a:gd name="connsiteY2" fmla="*/ 750870 h 750870"/>
                <a:gd name="connsiteX3" fmla="*/ 0 w 1587366"/>
                <a:gd name="connsiteY3" fmla="*/ 750870 h 750870"/>
                <a:gd name="connsiteX4" fmla="*/ 0 w 1587366"/>
                <a:gd name="connsiteY4" fmla="*/ 0 h 75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366" h="750870">
                  <a:moveTo>
                    <a:pt x="0" y="0"/>
                  </a:moveTo>
                  <a:lnTo>
                    <a:pt x="1587366" y="0"/>
                  </a:lnTo>
                  <a:lnTo>
                    <a:pt x="1587366" y="750870"/>
                  </a:lnTo>
                  <a:lnTo>
                    <a:pt x="0" y="750870"/>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Bef>
                  <a:spcPct val="50000"/>
                </a:spcBef>
                <a:spcAft>
                  <a:spcPct val="35000"/>
                </a:spcAft>
                <a:buFont typeface="Arial" panose="020B0604020202020204" pitchFamily="34" charset="0"/>
                <a:buNone/>
                <a:defRPr/>
              </a:pPr>
              <a:r>
                <a:rPr lang="zh-CN" altLang="en-US" sz="2400" b="1" noProof="1">
                  <a:solidFill>
                    <a:srgbClr val="FFFFFF"/>
                  </a:solidFill>
                  <a:latin typeface="+mj-ea"/>
                  <a:ea typeface="+mj-ea"/>
                  <a:sym typeface="+mn-ea"/>
                </a:rPr>
                <a:t>现象</a:t>
              </a:r>
            </a:p>
          </p:txBody>
        </p:sp>
        <p:sp>
          <p:nvSpPr>
            <p:cNvPr id="22" name="任意多边形 21">
              <a:extLst>
                <a:ext uri="{FF2B5EF4-FFF2-40B4-BE49-F238E27FC236}">
                  <a16:creationId xmlns:a16="http://schemas.microsoft.com/office/drawing/2014/main" id="{2A5F1CCA-2A76-4AF1-AB16-36D410B7019E}"/>
                </a:ext>
              </a:extLst>
            </p:cNvPr>
            <p:cNvSpPr/>
            <p:nvPr/>
          </p:nvSpPr>
          <p:spPr>
            <a:xfrm>
              <a:off x="3561087" y="3284538"/>
              <a:ext cx="4829878" cy="727075"/>
            </a:xfrm>
            <a:custGeom>
              <a:avLst/>
              <a:gdLst>
                <a:gd name="connsiteX0" fmla="*/ 0 w 4683440"/>
                <a:gd name="connsiteY0" fmla="*/ 0 h 727349"/>
                <a:gd name="connsiteX1" fmla="*/ 4683440 w 4683440"/>
                <a:gd name="connsiteY1" fmla="*/ 0 h 727349"/>
                <a:gd name="connsiteX2" fmla="*/ 4683440 w 4683440"/>
                <a:gd name="connsiteY2" fmla="*/ 727349 h 727349"/>
                <a:gd name="connsiteX3" fmla="*/ 0 w 4683440"/>
                <a:gd name="connsiteY3" fmla="*/ 727349 h 727349"/>
                <a:gd name="connsiteX4" fmla="*/ 0 w 4683440"/>
                <a:gd name="connsiteY4" fmla="*/ 0 h 7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440" h="727349">
                  <a:moveTo>
                    <a:pt x="0" y="0"/>
                  </a:moveTo>
                  <a:lnTo>
                    <a:pt x="4683440" y="0"/>
                  </a:lnTo>
                  <a:lnTo>
                    <a:pt x="4683440" y="727349"/>
                  </a:lnTo>
                  <a:lnTo>
                    <a:pt x="0" y="727349"/>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0000" tIns="36000" rIns="11430" bIns="11430" spcCol="1270" anchor="ctr"/>
            <a:lstStyle/>
            <a:p>
              <a:pPr defTabSz="800100" eaLnBrk="1" hangingPunct="1">
                <a:lnSpc>
                  <a:spcPct val="90000"/>
                </a:lnSpc>
                <a:spcAft>
                  <a:spcPct val="35000"/>
                </a:spcAft>
                <a:buFont typeface="Arial" panose="020B0604020202020204" pitchFamily="34" charset="0"/>
                <a:buNone/>
                <a:defRPr/>
              </a:pPr>
              <a:r>
                <a:rPr lang="zh-CN" altLang="en-US" sz="2400" b="1" dirty="0">
                  <a:latin typeface="+mj-ea"/>
                  <a:ea typeface="+mj-ea"/>
                  <a:sym typeface="黑体" panose="02010609060101010101" pitchFamily="49" charset="-122"/>
                </a:rPr>
                <a:t>真象：从正面表现本质的现象</a:t>
              </a:r>
              <a:endParaRPr lang="zh-CN" altLang="en-US" sz="2400" b="1" dirty="0">
                <a:latin typeface="+mj-ea"/>
                <a:ea typeface="+mj-ea"/>
                <a:sym typeface="+mn-ea"/>
              </a:endParaRPr>
            </a:p>
          </p:txBody>
        </p:sp>
        <p:sp>
          <p:nvSpPr>
            <p:cNvPr id="23" name="任意多边形 22">
              <a:extLst>
                <a:ext uri="{FF2B5EF4-FFF2-40B4-BE49-F238E27FC236}">
                  <a16:creationId xmlns:a16="http://schemas.microsoft.com/office/drawing/2014/main" id="{26FF0B2D-4164-4ECB-ADA6-2FA9A77C8E53}"/>
                </a:ext>
              </a:extLst>
            </p:cNvPr>
            <p:cNvSpPr/>
            <p:nvPr/>
          </p:nvSpPr>
          <p:spPr>
            <a:xfrm>
              <a:off x="3561087" y="4786313"/>
              <a:ext cx="4829878" cy="728663"/>
            </a:xfrm>
            <a:custGeom>
              <a:avLst/>
              <a:gdLst>
                <a:gd name="connsiteX0" fmla="*/ 0 w 4683440"/>
                <a:gd name="connsiteY0" fmla="*/ 0 h 727349"/>
                <a:gd name="connsiteX1" fmla="*/ 4683440 w 4683440"/>
                <a:gd name="connsiteY1" fmla="*/ 0 h 727349"/>
                <a:gd name="connsiteX2" fmla="*/ 4683440 w 4683440"/>
                <a:gd name="connsiteY2" fmla="*/ 727349 h 727349"/>
                <a:gd name="connsiteX3" fmla="*/ 0 w 4683440"/>
                <a:gd name="connsiteY3" fmla="*/ 727349 h 727349"/>
                <a:gd name="connsiteX4" fmla="*/ 0 w 4683440"/>
                <a:gd name="connsiteY4" fmla="*/ 0 h 7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3440" h="727349">
                  <a:moveTo>
                    <a:pt x="0" y="0"/>
                  </a:moveTo>
                  <a:lnTo>
                    <a:pt x="4683440" y="0"/>
                  </a:lnTo>
                  <a:lnTo>
                    <a:pt x="4683440" y="727349"/>
                  </a:lnTo>
                  <a:lnTo>
                    <a:pt x="0" y="727349"/>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80000" tIns="36000" rIns="11430" bIns="11430" spcCol="1270" anchor="ctr"/>
            <a:lstStyle/>
            <a:p>
              <a:pPr defTabSz="800100" eaLnBrk="1" hangingPunct="1">
                <a:lnSpc>
                  <a:spcPct val="90000"/>
                </a:lnSpc>
                <a:spcAft>
                  <a:spcPct val="35000"/>
                </a:spcAft>
                <a:buFont typeface="Arial" panose="020B0604020202020204" pitchFamily="34" charset="0"/>
                <a:buNone/>
                <a:defRPr/>
              </a:pPr>
              <a:r>
                <a:rPr lang="zh-CN" altLang="en-US" sz="2400" b="1" dirty="0">
                  <a:latin typeface="+mj-ea"/>
                  <a:ea typeface="+mj-ea"/>
                  <a:sym typeface="黑体" panose="02010609060101010101" pitchFamily="49" charset="-122"/>
                </a:rPr>
                <a:t>假象</a:t>
              </a:r>
              <a:r>
                <a:rPr lang="en-US" altLang="zh-CN" sz="2400" b="1" dirty="0">
                  <a:latin typeface="+mj-ea"/>
                  <a:ea typeface="+mj-ea"/>
                  <a:sym typeface="黑体" panose="02010609060101010101" pitchFamily="49" charset="-122"/>
                </a:rPr>
                <a:t>：</a:t>
              </a:r>
              <a:r>
                <a:rPr lang="zh-CN" altLang="en-US" sz="2400" b="1" dirty="0">
                  <a:latin typeface="+mj-ea"/>
                  <a:ea typeface="+mj-ea"/>
                  <a:sym typeface="黑体" panose="02010609060101010101" pitchFamily="49" charset="-122"/>
                </a:rPr>
                <a:t>从反面歪曲表现本质的现象</a:t>
              </a:r>
              <a:endParaRPr lang="zh-CN" altLang="en-US" sz="2400" b="1" dirty="0">
                <a:latin typeface="+mj-ea"/>
                <a:ea typeface="+mj-ea"/>
                <a:sym typeface="+mn-ea"/>
              </a:endParaRPr>
            </a:p>
          </p:txBody>
        </p:sp>
      </p:grpSp>
      <p:sp>
        <p:nvSpPr>
          <p:cNvPr id="13" name="文本框 12">
            <a:extLst>
              <a:ext uri="{FF2B5EF4-FFF2-40B4-BE49-F238E27FC236}">
                <a16:creationId xmlns:a16="http://schemas.microsoft.com/office/drawing/2014/main" id="{E031CF76-1814-41F2-B808-D8BCC517CC28}"/>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0181" name="文本框 1">
            <a:extLst>
              <a:ext uri="{FF2B5EF4-FFF2-40B4-BE49-F238E27FC236}">
                <a16:creationId xmlns:a16="http://schemas.microsoft.com/office/drawing/2014/main" id="{C4E067F8-C033-47C2-888B-39DEADC89340}"/>
              </a:ext>
            </a:extLst>
          </p:cNvPr>
          <p:cNvSpPr txBox="1">
            <a:spLocks noChangeArrowheads="1"/>
          </p:cNvSpPr>
          <p:nvPr/>
        </p:nvSpPr>
        <p:spPr bwMode="auto">
          <a:xfrm>
            <a:off x="528638" y="2259013"/>
            <a:ext cx="843597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本质</a:t>
            </a:r>
            <a:r>
              <a:rPr lang="zh-CN" altLang="en-US" sz="2400" dirty="0"/>
              <a:t>是事物的根本性质，是构成事物诸要素之间的内在联系。</a:t>
            </a:r>
          </a:p>
          <a:p>
            <a:pPr algn="just">
              <a:lnSpc>
                <a:spcPct val="120000"/>
              </a:lnSpc>
              <a:spcBef>
                <a:spcPts val="1400"/>
              </a:spcBef>
              <a:buFont typeface="Arial" panose="020B0604020202020204" pitchFamily="34" charset="0"/>
              <a:buNone/>
            </a:pPr>
            <a:r>
              <a:rPr lang="zh-CN" altLang="en-US" sz="2400" b="1" dirty="0">
                <a:solidFill>
                  <a:srgbClr val="014D23"/>
                </a:solidFill>
              </a:rPr>
              <a:t>现象</a:t>
            </a:r>
            <a:r>
              <a:rPr lang="zh-CN" altLang="en-US" sz="2400" dirty="0"/>
              <a:t>是事物的外部联系和表面特征，是事物本质的外在表现。</a:t>
            </a:r>
          </a:p>
        </p:txBody>
      </p:sp>
      <p:sp>
        <p:nvSpPr>
          <p:cNvPr id="2" name="文本框 1">
            <a:extLst>
              <a:ext uri="{FF2B5EF4-FFF2-40B4-BE49-F238E27FC236}">
                <a16:creationId xmlns:a16="http://schemas.microsoft.com/office/drawing/2014/main" id="{C048493F-DD7D-4F11-98E7-F583C339B5FE}"/>
              </a:ext>
            </a:extLst>
          </p:cNvPr>
          <p:cNvSpPr txBox="1"/>
          <p:nvPr/>
        </p:nvSpPr>
        <p:spPr bwMode="auto">
          <a:xfrm>
            <a:off x="3204594" y="1484313"/>
            <a:ext cx="4253219" cy="396134"/>
          </a:xfrm>
          <a:prstGeom prst="rect">
            <a:avLst/>
          </a:prstGeom>
          <a:noFill/>
          <a:ln>
            <a:noFill/>
          </a:ln>
        </p:spPr>
        <p:txBody>
          <a:bodyPr wrap="square" rtlCol="0">
            <a:spAutoFit/>
          </a:bodyPr>
          <a:lstStyle/>
          <a:p>
            <a:pPr algn="just">
              <a:lnSpc>
                <a:spcPct val="120000"/>
              </a:lnSpc>
              <a:spcBef>
                <a:spcPts val="1400"/>
              </a:spcBef>
            </a:pPr>
            <a:r>
              <a:rPr lang="zh-CN" altLang="en-US" dirty="0"/>
              <a:t>揭示事物内在联系和外在表现</a:t>
            </a:r>
          </a:p>
        </p:txBody>
      </p:sp>
    </p:spTree>
    <p:extLst>
      <p:ext uri="{BB962C8B-B14F-4D97-AF65-F5344CB8AC3E}">
        <p14:creationId xmlns:p14="http://schemas.microsoft.com/office/powerpoint/2010/main" val="1187528755"/>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3883901E-6B01-4E04-A26E-643A7F8A07F6}"/>
              </a:ext>
            </a:extLst>
          </p:cNvPr>
          <p:cNvSpPr/>
          <p:nvPr/>
        </p:nvSpPr>
        <p:spPr bwMode="auto">
          <a:xfrm>
            <a:off x="419100" y="126206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本质与现象</a:t>
            </a:r>
          </a:p>
        </p:txBody>
      </p:sp>
      <p:graphicFrame>
        <p:nvGraphicFramePr>
          <p:cNvPr id="13" name="Group 4">
            <a:extLst>
              <a:ext uri="{FF2B5EF4-FFF2-40B4-BE49-F238E27FC236}">
                <a16:creationId xmlns:a16="http://schemas.microsoft.com/office/drawing/2014/main" id="{1852D0BB-DAB6-43B9-AA7A-4D904BCA31FA}"/>
              </a:ext>
            </a:extLst>
          </p:cNvPr>
          <p:cNvGraphicFramePr>
            <a:graphicFrameLocks noGrp="1"/>
          </p:cNvGraphicFramePr>
          <p:nvPr/>
        </p:nvGraphicFramePr>
        <p:xfrm>
          <a:off x="900113" y="2220913"/>
          <a:ext cx="7343775" cy="1562101"/>
        </p:xfrm>
        <a:graphic>
          <a:graphicData uri="http://schemas.openxmlformats.org/drawingml/2006/table">
            <a:tbl>
              <a:tblPr/>
              <a:tblGrid>
                <a:gridCol w="3397250">
                  <a:extLst>
                    <a:ext uri="{9D8B030D-6E8A-4147-A177-3AD203B41FA5}">
                      <a16:colId xmlns:a16="http://schemas.microsoft.com/office/drawing/2014/main" val="20000"/>
                    </a:ext>
                  </a:extLst>
                </a:gridCol>
                <a:gridCol w="3946525">
                  <a:extLst>
                    <a:ext uri="{9D8B030D-6E8A-4147-A177-3AD203B41FA5}">
                      <a16:colId xmlns:a16="http://schemas.microsoft.com/office/drawing/2014/main" val="20001"/>
                    </a:ext>
                  </a:extLst>
                </a:gridCol>
              </a:tblGrid>
              <a:tr h="457479">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1" i="0" u="none" strike="noStrike" cap="none" normalizeH="0" baseline="0" dirty="0">
                          <a:ln>
                            <a:noFill/>
                          </a:ln>
                          <a:solidFill>
                            <a:schemeClr val="tx1"/>
                          </a:solidFill>
                          <a:effectLst/>
                          <a:latin typeface="+mn-ea"/>
                          <a:ea typeface="+mn-ea"/>
                        </a:rPr>
                        <a:t>现  象</a:t>
                      </a:r>
                    </a:p>
                  </a:txBody>
                  <a:tcPr marT="45748" marB="457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1" i="0" u="none" strike="noStrike" cap="none" normalizeH="0" baseline="0" dirty="0">
                          <a:ln>
                            <a:noFill/>
                          </a:ln>
                          <a:solidFill>
                            <a:schemeClr val="tx1"/>
                          </a:solidFill>
                          <a:effectLst/>
                          <a:latin typeface="+mn-ea"/>
                          <a:ea typeface="+mn-ea"/>
                        </a:rPr>
                        <a:t>本  质</a:t>
                      </a:r>
                    </a:p>
                  </a:txBody>
                  <a:tcPr marT="45748" marB="457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702">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dirty="0">
                          <a:ln>
                            <a:noFill/>
                          </a:ln>
                          <a:solidFill>
                            <a:schemeClr val="tx1"/>
                          </a:solidFill>
                          <a:effectLst/>
                          <a:latin typeface="+mn-ea"/>
                          <a:ea typeface="+mn-ea"/>
                        </a:rPr>
                        <a:t>暴露于事物外部，感官直接感知</a:t>
                      </a:r>
                    </a:p>
                  </a:txBody>
                  <a:tcPr marT="45748" marB="457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a:ln>
                            <a:noFill/>
                          </a:ln>
                          <a:solidFill>
                            <a:schemeClr val="tx1"/>
                          </a:solidFill>
                          <a:effectLst/>
                          <a:latin typeface="+mn-ea"/>
                          <a:ea typeface="+mn-ea"/>
                        </a:rPr>
                        <a:t>深藏于事物内部，抽象思维才能把握</a:t>
                      </a:r>
                    </a:p>
                  </a:txBody>
                  <a:tcPr marT="45748" marB="457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937">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a:ln>
                            <a:noFill/>
                          </a:ln>
                          <a:solidFill>
                            <a:schemeClr val="tx1"/>
                          </a:solidFill>
                          <a:effectLst/>
                          <a:latin typeface="+mn-ea"/>
                          <a:ea typeface="+mn-ea"/>
                        </a:rPr>
                        <a:t>个别的、具体的</a:t>
                      </a:r>
                    </a:p>
                  </a:txBody>
                  <a:tcPr marT="45748" marB="457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dirty="0">
                          <a:ln>
                            <a:noFill/>
                          </a:ln>
                          <a:solidFill>
                            <a:schemeClr val="tx1"/>
                          </a:solidFill>
                          <a:effectLst/>
                          <a:latin typeface="+mn-ea"/>
                          <a:ea typeface="+mn-ea"/>
                        </a:rPr>
                        <a:t>一般的、共同的</a:t>
                      </a:r>
                    </a:p>
                  </a:txBody>
                  <a:tcPr marT="45748" marB="457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83">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dirty="0">
                          <a:ln>
                            <a:noFill/>
                          </a:ln>
                          <a:solidFill>
                            <a:schemeClr val="tx1"/>
                          </a:solidFill>
                          <a:effectLst/>
                          <a:latin typeface="+mn-ea"/>
                          <a:ea typeface="+mn-ea"/>
                        </a:rPr>
                        <a:t>多变易逝</a:t>
                      </a:r>
                    </a:p>
                  </a:txBody>
                  <a:tcPr marT="45748" marB="4574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1pPr>
                      <a:lvl2pPr marL="742950" indent="-5670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2pPr>
                      <a:lvl3pPr marL="1143000" indent="-78295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3pPr>
                      <a:lvl4pPr marL="1600200" indent="-106362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4pPr>
                      <a:lvl5pPr marL="2057400" indent="-1336675" eaLnBrk="0" hangingPunct="0">
                        <a:spcBef>
                          <a:spcPct val="20000"/>
                        </a:spcBef>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5pPr>
                      <a:lvl6pPr marL="25146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6pPr>
                      <a:lvl7pPr marL="29718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7pPr>
                      <a:lvl8pPr marL="34290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8pPr>
                      <a:lvl9pPr marL="3886200" indent="-1336675" eaLnBrk="0" fontAlgn="base" hangingPunct="0">
                        <a:spcBef>
                          <a:spcPct val="20000"/>
                        </a:spcBef>
                        <a:spcAft>
                          <a:spcPct val="0"/>
                        </a:spcAft>
                        <a:buFont typeface="Wingdings" panose="05000000000000000000" pitchFamily="2" charset="2"/>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spcBef>
                          <a:spcPct val="20000"/>
                        </a:spcBef>
                        <a:spcAft>
                          <a:spcPct val="0"/>
                        </a:spcAft>
                        <a:buClr>
                          <a:schemeClr val="accent2"/>
                        </a:buClr>
                        <a:buSzPct val="80000"/>
                        <a:buFont typeface="隶书" pitchFamily="49" charset="-122"/>
                        <a:buNone/>
                      </a:pPr>
                      <a:r>
                        <a:rPr kumimoji="0" lang="zh-CN" altLang="en-US" sz="1800" b="0" i="0" u="none" strike="noStrike" cap="none" normalizeH="0" baseline="0" dirty="0">
                          <a:ln>
                            <a:noFill/>
                          </a:ln>
                          <a:solidFill>
                            <a:schemeClr val="tx1"/>
                          </a:solidFill>
                          <a:effectLst/>
                          <a:latin typeface="+mn-ea"/>
                          <a:ea typeface="+mn-ea"/>
                        </a:rPr>
                        <a:t>相对稳定</a:t>
                      </a:r>
                    </a:p>
                  </a:txBody>
                  <a:tcPr marT="45748" marB="4574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文本框 6">
            <a:extLst>
              <a:ext uri="{FF2B5EF4-FFF2-40B4-BE49-F238E27FC236}">
                <a16:creationId xmlns:a16="http://schemas.microsoft.com/office/drawing/2014/main" id="{4086E3E6-1C66-4E7F-A75A-05A191E56931}"/>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1221" name="文本框 1">
            <a:extLst>
              <a:ext uri="{FF2B5EF4-FFF2-40B4-BE49-F238E27FC236}">
                <a16:creationId xmlns:a16="http://schemas.microsoft.com/office/drawing/2014/main" id="{2C906B2E-C8A0-4237-ABAF-34AB915B0C9F}"/>
              </a:ext>
            </a:extLst>
          </p:cNvPr>
          <p:cNvSpPr txBox="1">
            <a:spLocks noChangeArrowheads="1"/>
          </p:cNvSpPr>
          <p:nvPr/>
        </p:nvSpPr>
        <p:spPr bwMode="auto">
          <a:xfrm>
            <a:off x="1076325" y="3997325"/>
            <a:ext cx="699135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b="1" dirty="0">
                <a:solidFill>
                  <a:srgbClr val="014D23"/>
                </a:solidFill>
              </a:rPr>
              <a:t>现象是本质的表现。</a:t>
            </a:r>
            <a:r>
              <a:rPr lang="zh-CN" altLang="en-US" sz="2400" dirty="0"/>
              <a:t>任何本质都要通过现象表现，没有不表现为现象的本质。</a:t>
            </a:r>
          </a:p>
          <a:p>
            <a:pPr algn="just">
              <a:spcBef>
                <a:spcPts val="1400"/>
              </a:spcBef>
              <a:buFont typeface="Arial" panose="020B0604020202020204" pitchFamily="34" charset="0"/>
              <a:buNone/>
            </a:pPr>
            <a:r>
              <a:rPr lang="zh-CN" altLang="en-US" sz="2400" b="1" dirty="0">
                <a:solidFill>
                  <a:srgbClr val="014D23"/>
                </a:solidFill>
              </a:rPr>
              <a:t>本质是现象的根据。</a:t>
            </a:r>
            <a:r>
              <a:rPr lang="zh-CN" altLang="en-US" sz="2400" dirty="0"/>
              <a:t>任何现象都要表现本质，没有不表现本质的现象。</a:t>
            </a:r>
          </a:p>
          <a:p>
            <a:pPr algn="just">
              <a:spcBef>
                <a:spcPts val="1400"/>
              </a:spcBef>
              <a:buFont typeface="Arial" panose="020B0604020202020204" pitchFamily="34" charset="0"/>
              <a:buNone/>
            </a:pPr>
            <a:r>
              <a:rPr lang="zh-CN" altLang="en-US" sz="2400" b="1" dirty="0">
                <a:solidFill>
                  <a:srgbClr val="014D23"/>
                </a:solidFill>
              </a:rPr>
              <a:t>要透过现象看本质。</a:t>
            </a:r>
          </a:p>
        </p:txBody>
      </p:sp>
    </p:spTree>
    <p:extLst>
      <p:ext uri="{BB962C8B-B14F-4D97-AF65-F5344CB8AC3E}">
        <p14:creationId xmlns:p14="http://schemas.microsoft.com/office/powerpoint/2010/main" val="663234445"/>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BC1EFE2F-5EAE-4F6C-825D-F041D8EC6007}"/>
              </a:ext>
            </a:extLst>
          </p:cNvPr>
          <p:cNvSpPr/>
          <p:nvPr/>
        </p:nvSpPr>
        <p:spPr bwMode="auto">
          <a:xfrm>
            <a:off x="419100" y="1266825"/>
            <a:ext cx="27003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原因与结果</a:t>
            </a:r>
          </a:p>
        </p:txBody>
      </p:sp>
      <p:sp>
        <p:nvSpPr>
          <p:cNvPr id="72710" name="Rectangle 3">
            <a:extLst>
              <a:ext uri="{FF2B5EF4-FFF2-40B4-BE49-F238E27FC236}">
                <a16:creationId xmlns:a16="http://schemas.microsoft.com/office/drawing/2014/main" id="{B1081D41-AFBC-46F8-A331-BF4CA5CE044C}"/>
              </a:ext>
            </a:extLst>
          </p:cNvPr>
          <p:cNvSpPr/>
          <p:nvPr/>
        </p:nvSpPr>
        <p:spPr>
          <a:xfrm>
            <a:off x="2089150" y="5810250"/>
            <a:ext cx="1666875" cy="412750"/>
          </a:xfrm>
          <a:prstGeom prst="rect">
            <a:avLst/>
          </a:prstGeom>
          <a:noFill/>
          <a:ln w="9525">
            <a:noFill/>
          </a:ln>
        </p:spPr>
        <p:txBody>
          <a:bodyPr anchor="ctr">
            <a:spAutoFit/>
          </a:bodyPr>
          <a:lstStyle/>
          <a:p>
            <a:pPr algn="ctr">
              <a:lnSpc>
                <a:spcPts val="2500"/>
              </a:lnSpc>
              <a:spcBef>
                <a:spcPct val="20000"/>
              </a:spcBef>
              <a:defRPr/>
            </a:pPr>
            <a:r>
              <a:rPr lang="zh-CN" altLang="zh-CN" sz="2400" dirty="0">
                <a:solidFill>
                  <a:srgbClr val="993300"/>
                </a:solidFill>
                <a:latin typeface="+mj-ea"/>
                <a:ea typeface="+mj-ea"/>
                <a:sym typeface="楷体" panose="02010609060101010101" pitchFamily="49" charset="-122"/>
              </a:rPr>
              <a:t>风吹草动</a:t>
            </a:r>
          </a:p>
        </p:txBody>
      </p:sp>
      <p:grpSp>
        <p:nvGrpSpPr>
          <p:cNvPr id="52228" name="组合 2">
            <a:extLst>
              <a:ext uri="{FF2B5EF4-FFF2-40B4-BE49-F238E27FC236}">
                <a16:creationId xmlns:a16="http://schemas.microsoft.com/office/drawing/2014/main" id="{A41E92A3-1EB7-4B10-85D9-0F9E5E23EA53}"/>
              </a:ext>
            </a:extLst>
          </p:cNvPr>
          <p:cNvGrpSpPr>
            <a:grpSpLocks/>
          </p:cNvGrpSpPr>
          <p:nvPr/>
        </p:nvGrpSpPr>
        <p:grpSpPr bwMode="auto">
          <a:xfrm>
            <a:off x="1382713" y="3259138"/>
            <a:ext cx="6378575" cy="2335212"/>
            <a:chOff x="1290918" y="3259792"/>
            <a:chExt cx="6377424" cy="2334561"/>
          </a:xfrm>
        </p:grpSpPr>
        <p:pic>
          <p:nvPicPr>
            <p:cNvPr id="2297861" name="Picture 5">
              <a:extLst>
                <a:ext uri="{FF2B5EF4-FFF2-40B4-BE49-F238E27FC236}">
                  <a16:creationId xmlns:a16="http://schemas.microsoft.com/office/drawing/2014/main" id="{AEED359E-C32A-4430-8872-77E44BB0D038}"/>
                </a:ext>
              </a:extLst>
            </p:cNvPr>
            <p:cNvPicPr>
              <a:picLocks noChangeAspect="1" noChangeArrowheads="1"/>
            </p:cNvPicPr>
            <p:nvPr/>
          </p:nvPicPr>
          <p:blipFill>
            <a:blip r:embed="rId3" cstate="print"/>
            <a:srcRect t="1154" r="5476" b="6581"/>
            <a:stretch>
              <a:fillRect/>
            </a:stretch>
          </p:blipFill>
          <p:spPr bwMode="auto">
            <a:xfrm>
              <a:off x="1290918" y="3259792"/>
              <a:ext cx="3137063" cy="2334560"/>
            </a:xfrm>
            <a:prstGeom prst="roundRect">
              <a:avLst>
                <a:gd name="adj" fmla="val 8594"/>
              </a:avLst>
            </a:prstGeom>
            <a:solidFill>
              <a:srgbClr val="FFFFFF">
                <a:shade val="85000"/>
              </a:srgbClr>
            </a:solidFill>
            <a:ln>
              <a:noFill/>
            </a:ln>
            <a:effectLst/>
          </p:spPr>
        </p:pic>
        <p:pic>
          <p:nvPicPr>
            <p:cNvPr id="2297862" name="Picture 6">
              <a:extLst>
                <a:ext uri="{FF2B5EF4-FFF2-40B4-BE49-F238E27FC236}">
                  <a16:creationId xmlns:a16="http://schemas.microsoft.com/office/drawing/2014/main" id="{E54234A5-0E2A-4725-8D4E-889005374C9C}"/>
                </a:ext>
              </a:extLst>
            </p:cNvPr>
            <p:cNvPicPr>
              <a:picLocks noChangeAspect="1" noChangeArrowheads="1"/>
            </p:cNvPicPr>
            <p:nvPr/>
          </p:nvPicPr>
          <p:blipFill>
            <a:blip r:embed="rId4" cstate="print"/>
            <a:srcRect l="1755" r="1755"/>
            <a:stretch>
              <a:fillRect/>
            </a:stretch>
          </p:blipFill>
          <p:spPr bwMode="auto">
            <a:xfrm>
              <a:off x="4750138" y="3259792"/>
              <a:ext cx="2918204" cy="2334561"/>
            </a:xfrm>
            <a:prstGeom prst="roundRect">
              <a:avLst>
                <a:gd name="adj" fmla="val 8594"/>
              </a:avLst>
            </a:prstGeom>
            <a:solidFill>
              <a:srgbClr val="FFFFFF">
                <a:shade val="85000"/>
              </a:srgbClr>
            </a:solidFill>
            <a:ln>
              <a:noFill/>
            </a:ln>
            <a:effectLst/>
          </p:spPr>
        </p:pic>
      </p:grpSp>
      <p:sp>
        <p:nvSpPr>
          <p:cNvPr id="72712" name="Rectangle 5">
            <a:extLst>
              <a:ext uri="{FF2B5EF4-FFF2-40B4-BE49-F238E27FC236}">
                <a16:creationId xmlns:a16="http://schemas.microsoft.com/office/drawing/2014/main" id="{116E91C2-23BF-4CDD-AAA9-2709393B2F90}"/>
              </a:ext>
            </a:extLst>
          </p:cNvPr>
          <p:cNvSpPr/>
          <p:nvPr/>
        </p:nvSpPr>
        <p:spPr>
          <a:xfrm>
            <a:off x="5688013" y="5810250"/>
            <a:ext cx="1665287" cy="412750"/>
          </a:xfrm>
          <a:prstGeom prst="rect">
            <a:avLst/>
          </a:prstGeom>
          <a:noFill/>
          <a:ln w="9525">
            <a:noFill/>
          </a:ln>
        </p:spPr>
        <p:txBody>
          <a:bodyPr anchor="ctr">
            <a:spAutoFit/>
          </a:bodyPr>
          <a:lstStyle/>
          <a:p>
            <a:pPr algn="ctr">
              <a:lnSpc>
                <a:spcPts val="2500"/>
              </a:lnSpc>
              <a:spcBef>
                <a:spcPct val="20000"/>
              </a:spcBef>
              <a:defRPr/>
            </a:pPr>
            <a:r>
              <a:rPr lang="zh-CN" altLang="zh-CN" sz="2400" dirty="0">
                <a:solidFill>
                  <a:srgbClr val="993300"/>
                </a:solidFill>
                <a:latin typeface="+mj-ea"/>
                <a:ea typeface="+mj-ea"/>
                <a:sym typeface="楷体" panose="02010609060101010101" pitchFamily="49" charset="-122"/>
              </a:rPr>
              <a:t>熟能生巧</a:t>
            </a:r>
          </a:p>
        </p:txBody>
      </p:sp>
      <p:sp>
        <p:nvSpPr>
          <p:cNvPr id="11" name="文本框 10">
            <a:extLst>
              <a:ext uri="{FF2B5EF4-FFF2-40B4-BE49-F238E27FC236}">
                <a16:creationId xmlns:a16="http://schemas.microsoft.com/office/drawing/2014/main" id="{B86DCA93-A7F8-4B16-B611-7D7A6CB20C1D}"/>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2231" name="文本框 1">
            <a:extLst>
              <a:ext uri="{FF2B5EF4-FFF2-40B4-BE49-F238E27FC236}">
                <a16:creationId xmlns:a16="http://schemas.microsoft.com/office/drawing/2014/main" id="{46EC29E0-20A4-4F84-8F95-3E66EC67BD15}"/>
              </a:ext>
            </a:extLst>
          </p:cNvPr>
          <p:cNvSpPr txBox="1">
            <a:spLocks noChangeArrowheads="1"/>
          </p:cNvSpPr>
          <p:nvPr/>
        </p:nvSpPr>
        <p:spPr bwMode="auto">
          <a:xfrm>
            <a:off x="806450" y="2103438"/>
            <a:ext cx="75311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在事物的普遍联系中，引起某种现象的现象就是原因，被某种现象所引起的现象就是结果。</a:t>
            </a:r>
          </a:p>
        </p:txBody>
      </p:sp>
      <p:sp>
        <p:nvSpPr>
          <p:cNvPr id="10" name="文本框 9">
            <a:extLst>
              <a:ext uri="{FF2B5EF4-FFF2-40B4-BE49-F238E27FC236}">
                <a16:creationId xmlns:a16="http://schemas.microsoft.com/office/drawing/2014/main" id="{439C8B55-F465-457C-BD3D-35DF7420B5E3}"/>
              </a:ext>
            </a:extLst>
          </p:cNvPr>
          <p:cNvSpPr txBox="1"/>
          <p:nvPr/>
        </p:nvSpPr>
        <p:spPr bwMode="auto">
          <a:xfrm>
            <a:off x="3212983" y="1401287"/>
            <a:ext cx="4253219" cy="396134"/>
          </a:xfrm>
          <a:prstGeom prst="rect">
            <a:avLst/>
          </a:prstGeom>
          <a:noFill/>
          <a:ln>
            <a:noFill/>
          </a:ln>
        </p:spPr>
        <p:txBody>
          <a:bodyPr wrap="square" rtlCol="0">
            <a:spAutoFit/>
          </a:bodyPr>
          <a:lstStyle/>
          <a:p>
            <a:pPr algn="just">
              <a:lnSpc>
                <a:spcPct val="120000"/>
              </a:lnSpc>
              <a:spcBef>
                <a:spcPts val="1400"/>
              </a:spcBef>
            </a:pPr>
            <a:r>
              <a:rPr lang="zh-CN" altLang="en-US" dirty="0"/>
              <a:t>揭示事物引起和被引起关系</a:t>
            </a:r>
          </a:p>
        </p:txBody>
      </p:sp>
    </p:spTree>
    <p:extLst>
      <p:ext uri="{BB962C8B-B14F-4D97-AF65-F5344CB8AC3E}">
        <p14:creationId xmlns:p14="http://schemas.microsoft.com/office/powerpoint/2010/main" val="1487316763"/>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7">
            <a:extLst>
              <a:ext uri="{FF2B5EF4-FFF2-40B4-BE49-F238E27FC236}">
                <a16:creationId xmlns:a16="http://schemas.microsoft.com/office/drawing/2014/main" id="{AD056F12-27F3-4DBB-9D17-CE34B4D36A5B}"/>
              </a:ext>
            </a:extLst>
          </p:cNvPr>
          <p:cNvSpPr/>
          <p:nvPr/>
        </p:nvSpPr>
        <p:spPr bwMode="auto">
          <a:xfrm>
            <a:off x="5178425" y="2635250"/>
            <a:ext cx="3014663" cy="3244850"/>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chemeClr val="accent4">
              <a:lumMod val="20000"/>
              <a:lumOff val="80000"/>
            </a:schemeClr>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pPr>
              <a:defRPr/>
            </a:pPr>
            <a:endParaRPr lang="zh-CN" altLang="en-US"/>
          </a:p>
        </p:txBody>
      </p:sp>
      <p:sp>
        <p:nvSpPr>
          <p:cNvPr id="8" name="Freeform 17">
            <a:extLst>
              <a:ext uri="{FF2B5EF4-FFF2-40B4-BE49-F238E27FC236}">
                <a16:creationId xmlns:a16="http://schemas.microsoft.com/office/drawing/2014/main" id="{59653F59-20A8-41F4-9ADC-1ECBD763448E}"/>
              </a:ext>
            </a:extLst>
          </p:cNvPr>
          <p:cNvSpPr/>
          <p:nvPr/>
        </p:nvSpPr>
        <p:spPr bwMode="auto">
          <a:xfrm>
            <a:off x="1046163" y="2635250"/>
            <a:ext cx="3014662" cy="3244850"/>
          </a:xfrm>
          <a:custGeom>
            <a:avLst/>
            <a:gdLst>
              <a:gd name="T0" fmla="*/ 0 w 21600"/>
              <a:gd name="T1" fmla="*/ 0 h 21600"/>
              <a:gd name="T2" fmla="*/ 262 w 21600"/>
              <a:gd name="T3" fmla="*/ 0 h 21600"/>
              <a:gd name="T4" fmla="*/ 338 w 21600"/>
              <a:gd name="T5" fmla="*/ 105 h 21600"/>
              <a:gd name="T6" fmla="*/ 338 w 21600"/>
              <a:gd name="T7" fmla="*/ 732 h 21600"/>
              <a:gd name="T8" fmla="*/ 86 w 21600"/>
              <a:gd name="T9" fmla="*/ 732 h 21600"/>
              <a:gd name="T10" fmla="*/ 0 w 21600"/>
              <a:gd name="T11" fmla="*/ 633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0"/>
                </a:moveTo>
                <a:cubicBezTo>
                  <a:pt x="0" y="0"/>
                  <a:pt x="14909" y="0"/>
                  <a:pt x="16710" y="0"/>
                </a:cubicBezTo>
                <a:cubicBezTo>
                  <a:pt x="20168" y="0"/>
                  <a:pt x="21600" y="932"/>
                  <a:pt x="21600" y="3108"/>
                </a:cubicBezTo>
                <a:lnTo>
                  <a:pt x="21600" y="21600"/>
                </a:lnTo>
                <a:lnTo>
                  <a:pt x="5464" y="21600"/>
                </a:lnTo>
                <a:cubicBezTo>
                  <a:pt x="2335" y="21600"/>
                  <a:pt x="21" y="20716"/>
                  <a:pt x="21" y="18675"/>
                </a:cubicBezTo>
                <a:lnTo>
                  <a:pt x="0" y="0"/>
                </a:lnTo>
                <a:close/>
                <a:moveTo>
                  <a:pt x="0" y="0"/>
                </a:moveTo>
              </a:path>
            </a:pathLst>
          </a:custGeom>
          <a:solidFill>
            <a:schemeClr val="accent4">
              <a:lumMod val="20000"/>
              <a:lumOff val="80000"/>
            </a:schemeClr>
          </a:solidFill>
          <a:ln w="12700" cap="flat">
            <a:noFill/>
            <a:prstDash val="solid"/>
            <a:miter lim="800000"/>
            <a:headEnd type="none" w="med" len="med"/>
            <a:tailEnd type="none" w="med" len="med"/>
          </a:ln>
          <a:effectLst>
            <a:outerShdw blurRad="50800" dist="38100" dir="2700000" algn="tl" rotWithShape="0">
              <a:prstClr val="black">
                <a:alpha val="40000"/>
              </a:prstClr>
            </a:outerShdw>
          </a:effectLst>
        </p:spPr>
        <p:txBody>
          <a:bodyPr lIns="0" tIns="0" rIns="0" bIns="0"/>
          <a:lstStyle/>
          <a:p>
            <a:pPr>
              <a:defRPr/>
            </a:pPr>
            <a:endParaRPr lang="zh-CN" altLang="en-US"/>
          </a:p>
        </p:txBody>
      </p:sp>
      <p:sp>
        <p:nvSpPr>
          <p:cNvPr id="5" name="圆角矩形 15">
            <a:extLst>
              <a:ext uri="{FF2B5EF4-FFF2-40B4-BE49-F238E27FC236}">
                <a16:creationId xmlns:a16="http://schemas.microsoft.com/office/drawing/2014/main" id="{6D875C0F-3962-4320-AA91-8A411241A36A}"/>
              </a:ext>
            </a:extLst>
          </p:cNvPr>
          <p:cNvSpPr/>
          <p:nvPr/>
        </p:nvSpPr>
        <p:spPr bwMode="auto">
          <a:xfrm>
            <a:off x="473075" y="146526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原因与结果</a:t>
            </a:r>
          </a:p>
        </p:txBody>
      </p:sp>
      <p:sp>
        <p:nvSpPr>
          <p:cNvPr id="6" name="文本框 5">
            <a:extLst>
              <a:ext uri="{FF2B5EF4-FFF2-40B4-BE49-F238E27FC236}">
                <a16:creationId xmlns:a16="http://schemas.microsoft.com/office/drawing/2014/main" id="{9A730F24-2C7C-4415-A497-80E96B8708BA}"/>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3254" name="文本框 1">
            <a:extLst>
              <a:ext uri="{FF2B5EF4-FFF2-40B4-BE49-F238E27FC236}">
                <a16:creationId xmlns:a16="http://schemas.microsoft.com/office/drawing/2014/main" id="{94A41711-F3B9-4F6C-8683-4EE8E9B08E25}"/>
              </a:ext>
            </a:extLst>
          </p:cNvPr>
          <p:cNvSpPr txBox="1">
            <a:spLocks noChangeArrowheads="1"/>
          </p:cNvSpPr>
          <p:nvPr/>
        </p:nvSpPr>
        <p:spPr bwMode="auto">
          <a:xfrm>
            <a:off x="1200150" y="3122613"/>
            <a:ext cx="270668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原因和结果相互区别。有因必有果，有果必有因。原因和结果在一定条件下相互转化。</a:t>
            </a:r>
          </a:p>
        </p:txBody>
      </p:sp>
      <p:sp>
        <p:nvSpPr>
          <p:cNvPr id="53255" name="文本框 6">
            <a:extLst>
              <a:ext uri="{FF2B5EF4-FFF2-40B4-BE49-F238E27FC236}">
                <a16:creationId xmlns:a16="http://schemas.microsoft.com/office/drawing/2014/main" id="{47500D48-40FD-4DB0-A1C7-C69860DCB24B}"/>
              </a:ext>
            </a:extLst>
          </p:cNvPr>
          <p:cNvSpPr txBox="1">
            <a:spLocks noChangeArrowheads="1"/>
          </p:cNvSpPr>
          <p:nvPr/>
        </p:nvSpPr>
        <p:spPr bwMode="auto">
          <a:xfrm>
            <a:off x="5422900" y="3286125"/>
            <a:ext cx="2527300" cy="244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原因与结果的辩证关系能够指导我们的认识和实践活动。</a:t>
            </a:r>
            <a:endParaRPr lang="en-US" altLang="zh-CN" sz="2400" dirty="0"/>
          </a:p>
          <a:p>
            <a:pPr algn="just">
              <a:lnSpc>
                <a:spcPct val="120000"/>
              </a:lnSpc>
              <a:spcBef>
                <a:spcPts val="1400"/>
              </a:spcBef>
              <a:buFont typeface="Arial" panose="020B0604020202020204" pitchFamily="34" charset="0"/>
              <a:buNone/>
            </a:pPr>
            <a:r>
              <a:rPr lang="en-US" altLang="zh-CN" sz="2400" dirty="0" err="1"/>
              <a:t>Eg.</a:t>
            </a:r>
            <a:r>
              <a:rPr lang="zh-CN" altLang="en-US" sz="2400" dirty="0"/>
              <a:t>气候变化</a:t>
            </a:r>
          </a:p>
        </p:txBody>
      </p:sp>
      <p:sp>
        <p:nvSpPr>
          <p:cNvPr id="2" name="文本框 1">
            <a:extLst>
              <a:ext uri="{FF2B5EF4-FFF2-40B4-BE49-F238E27FC236}">
                <a16:creationId xmlns:a16="http://schemas.microsoft.com/office/drawing/2014/main" id="{504714E2-EE94-4C4A-81BD-BA895ED83042}"/>
              </a:ext>
            </a:extLst>
          </p:cNvPr>
          <p:cNvSpPr txBox="1"/>
          <p:nvPr/>
        </p:nvSpPr>
        <p:spPr bwMode="auto">
          <a:xfrm>
            <a:off x="75501" y="3682767"/>
            <a:ext cx="970662" cy="1283685"/>
          </a:xfrm>
          <a:prstGeom prst="rect">
            <a:avLst/>
          </a:prstGeom>
          <a:noFill/>
          <a:ln>
            <a:noFill/>
          </a:ln>
        </p:spPr>
        <p:txBody>
          <a:bodyPr wrap="square" rtlCol="0">
            <a:spAutoFit/>
          </a:bodyPr>
          <a:lstStyle/>
          <a:p>
            <a:pPr algn="just">
              <a:lnSpc>
                <a:spcPct val="120000"/>
              </a:lnSpc>
              <a:spcBef>
                <a:spcPts val="1400"/>
              </a:spcBef>
            </a:pPr>
            <a:r>
              <a:rPr lang="zh-CN" altLang="en-US" sz="1400" dirty="0"/>
              <a:t>没有无果之因，</a:t>
            </a:r>
            <a:endParaRPr lang="en-US" altLang="zh-CN" sz="1400" dirty="0"/>
          </a:p>
          <a:p>
            <a:pPr algn="just">
              <a:lnSpc>
                <a:spcPct val="120000"/>
              </a:lnSpc>
              <a:spcBef>
                <a:spcPts val="1400"/>
              </a:spcBef>
            </a:pPr>
            <a:r>
              <a:rPr lang="zh-CN" altLang="en-US" sz="1400" dirty="0"/>
              <a:t>也没有无因之果</a:t>
            </a:r>
          </a:p>
        </p:txBody>
      </p:sp>
    </p:spTree>
    <p:extLst>
      <p:ext uri="{BB962C8B-B14F-4D97-AF65-F5344CB8AC3E}">
        <p14:creationId xmlns:p14="http://schemas.microsoft.com/office/powerpoint/2010/main" val="3575411969"/>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F667BE23-565F-4EF8-B1FF-25886659D65A}"/>
              </a:ext>
            </a:extLst>
          </p:cNvPr>
          <p:cNvSpPr/>
          <p:nvPr/>
        </p:nvSpPr>
        <p:spPr bwMode="auto">
          <a:xfrm>
            <a:off x="473075" y="1362075"/>
            <a:ext cx="27003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必然与偶然</a:t>
            </a:r>
          </a:p>
        </p:txBody>
      </p:sp>
      <p:pic>
        <p:nvPicPr>
          <p:cNvPr id="54275" name="Picture 2" descr="http://www.esafety.cn/UploadFiles/zazhi2008/2013/3/201303301734121605.jpg">
            <a:extLst>
              <a:ext uri="{FF2B5EF4-FFF2-40B4-BE49-F238E27FC236}">
                <a16:creationId xmlns:a16="http://schemas.microsoft.com/office/drawing/2014/main" id="{E5B74CE9-C507-4D92-B345-D2F2A2A8B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725" y="4067175"/>
            <a:ext cx="617855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6889E524-E29F-4FF1-A28C-1756871D12C2}"/>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4277" name="文本框 1">
            <a:extLst>
              <a:ext uri="{FF2B5EF4-FFF2-40B4-BE49-F238E27FC236}">
                <a16:creationId xmlns:a16="http://schemas.microsoft.com/office/drawing/2014/main" id="{C067F460-9967-4954-8EFD-1FE06A62D9E5}"/>
              </a:ext>
            </a:extLst>
          </p:cNvPr>
          <p:cNvSpPr txBox="1">
            <a:spLocks noChangeArrowheads="1"/>
          </p:cNvSpPr>
          <p:nvPr/>
        </p:nvSpPr>
        <p:spPr bwMode="auto">
          <a:xfrm>
            <a:off x="771525" y="2243138"/>
            <a:ext cx="760095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必然：</a:t>
            </a:r>
            <a:r>
              <a:rPr lang="zh-CN" altLang="en-US" sz="2400" dirty="0"/>
              <a:t>事物联系与发展中确定不移的趋势，在一定条件下具有不可避免性。</a:t>
            </a:r>
          </a:p>
          <a:p>
            <a:pPr algn="just">
              <a:lnSpc>
                <a:spcPct val="120000"/>
              </a:lnSpc>
              <a:spcBef>
                <a:spcPts val="1400"/>
              </a:spcBef>
              <a:buFont typeface="Arial" panose="020B0604020202020204" pitchFamily="34" charset="0"/>
              <a:buNone/>
            </a:pPr>
            <a:r>
              <a:rPr lang="zh-CN" altLang="en-US" sz="2400" b="1" dirty="0">
                <a:solidFill>
                  <a:srgbClr val="014D23"/>
                </a:solidFill>
              </a:rPr>
              <a:t>偶然：</a:t>
            </a:r>
            <a:r>
              <a:rPr lang="zh-CN" altLang="en-US" sz="2400" dirty="0"/>
              <a:t>事物联系与发展中不确定的趋势。</a:t>
            </a:r>
          </a:p>
        </p:txBody>
      </p:sp>
      <p:sp>
        <p:nvSpPr>
          <p:cNvPr id="7" name="文本框 6">
            <a:extLst>
              <a:ext uri="{FF2B5EF4-FFF2-40B4-BE49-F238E27FC236}">
                <a16:creationId xmlns:a16="http://schemas.microsoft.com/office/drawing/2014/main" id="{B82D02C2-2D3F-4734-A79F-D7453809BC9D}"/>
              </a:ext>
            </a:extLst>
          </p:cNvPr>
          <p:cNvSpPr txBox="1"/>
          <p:nvPr/>
        </p:nvSpPr>
        <p:spPr bwMode="auto">
          <a:xfrm>
            <a:off x="3173413" y="1474364"/>
            <a:ext cx="4888407" cy="396134"/>
          </a:xfrm>
          <a:prstGeom prst="rect">
            <a:avLst/>
          </a:prstGeom>
          <a:noFill/>
          <a:ln>
            <a:noFill/>
          </a:ln>
        </p:spPr>
        <p:txBody>
          <a:bodyPr wrap="square" rtlCol="0">
            <a:spAutoFit/>
          </a:bodyPr>
          <a:lstStyle/>
          <a:p>
            <a:pPr algn="just">
              <a:lnSpc>
                <a:spcPct val="120000"/>
              </a:lnSpc>
              <a:spcBef>
                <a:spcPts val="1400"/>
              </a:spcBef>
            </a:pPr>
            <a:r>
              <a:rPr lang="zh-CN" altLang="en-US" dirty="0"/>
              <a:t>揭示事物产生、发展和衰亡过程中的不同趋势</a:t>
            </a:r>
          </a:p>
        </p:txBody>
      </p:sp>
      <p:sp>
        <p:nvSpPr>
          <p:cNvPr id="2" name="文本框 1">
            <a:extLst>
              <a:ext uri="{FF2B5EF4-FFF2-40B4-BE49-F238E27FC236}">
                <a16:creationId xmlns:a16="http://schemas.microsoft.com/office/drawing/2014/main" id="{61A020C0-2B87-4329-8E0A-4F0E58ADA960}"/>
              </a:ext>
            </a:extLst>
          </p:cNvPr>
          <p:cNvSpPr txBox="1"/>
          <p:nvPr/>
        </p:nvSpPr>
        <p:spPr bwMode="auto">
          <a:xfrm>
            <a:off x="7407479" y="3523667"/>
            <a:ext cx="1442906" cy="1104148"/>
          </a:xfrm>
          <a:prstGeom prst="rect">
            <a:avLst/>
          </a:prstGeom>
          <a:noFill/>
          <a:ln>
            <a:noFill/>
          </a:ln>
        </p:spPr>
        <p:txBody>
          <a:bodyPr wrap="square" rtlCol="0">
            <a:spAutoFit/>
          </a:bodyPr>
          <a:lstStyle/>
          <a:p>
            <a:pPr algn="just">
              <a:lnSpc>
                <a:spcPct val="120000"/>
              </a:lnSpc>
              <a:spcBef>
                <a:spcPts val="1400"/>
              </a:spcBef>
            </a:pPr>
            <a:r>
              <a:rPr lang="zh-CN" altLang="en-US" sz="1400" dirty="0">
                <a:solidFill>
                  <a:srgbClr val="FF0000"/>
                </a:solidFill>
              </a:rPr>
              <a:t>事物的发展既包含着必然的方面，也包含着偶然的方面。</a:t>
            </a:r>
          </a:p>
        </p:txBody>
      </p:sp>
    </p:spTree>
    <p:extLst>
      <p:ext uri="{BB962C8B-B14F-4D97-AF65-F5344CB8AC3E}">
        <p14:creationId xmlns:p14="http://schemas.microsoft.com/office/powerpoint/2010/main" val="1256593686"/>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9">
            <a:extLst>
              <a:ext uri="{FF2B5EF4-FFF2-40B4-BE49-F238E27FC236}">
                <a16:creationId xmlns:a16="http://schemas.microsoft.com/office/drawing/2014/main" id="{C0F1C419-2B0C-481A-B137-64A9694E2F8C}"/>
              </a:ext>
            </a:extLst>
          </p:cNvPr>
          <p:cNvGrpSpPr>
            <a:grpSpLocks/>
          </p:cNvGrpSpPr>
          <p:nvPr/>
        </p:nvGrpSpPr>
        <p:grpSpPr bwMode="auto">
          <a:xfrm>
            <a:off x="785813" y="3900488"/>
            <a:ext cx="7572375" cy="1735137"/>
            <a:chOff x="539930" y="2403230"/>
            <a:chExt cx="7573129" cy="1433663"/>
          </a:xfrm>
        </p:grpSpPr>
        <p:sp>
          <p:nvSpPr>
            <p:cNvPr id="11" name="ísḷïḍé">
              <a:extLst>
                <a:ext uri="{FF2B5EF4-FFF2-40B4-BE49-F238E27FC236}">
                  <a16:creationId xmlns:a16="http://schemas.microsoft.com/office/drawing/2014/main" id="{638699A9-5348-4781-92F6-668D49113D0B}"/>
                </a:ext>
              </a:extLst>
            </p:cNvPr>
            <p:cNvSpPr/>
            <p:nvPr/>
          </p:nvSpPr>
          <p:spPr>
            <a:xfrm>
              <a:off x="539930" y="2403230"/>
              <a:ext cx="7573129" cy="1433663"/>
            </a:xfrm>
            <a:prstGeom prst="roundRect">
              <a:avLst>
                <a:gd name="adj" fmla="val 2415"/>
              </a:avLst>
            </a:prstGeom>
            <a:gradFill flip="none" rotWithShape="1">
              <a:gsLst>
                <a:gs pos="0">
                  <a:srgbClr val="FFC000">
                    <a:lumMod val="40000"/>
                    <a:lumOff val="60000"/>
                    <a:alpha val="40000"/>
                  </a:srgbClr>
                </a:gs>
                <a:gs pos="100000">
                  <a:srgbClr val="FFC000">
                    <a:lumMod val="20000"/>
                    <a:lumOff val="80000"/>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55306" name="文本框 11">
              <a:extLst>
                <a:ext uri="{FF2B5EF4-FFF2-40B4-BE49-F238E27FC236}">
                  <a16:creationId xmlns:a16="http://schemas.microsoft.com/office/drawing/2014/main" id="{DAD33256-687D-48EF-B689-D099B644D98E}"/>
                </a:ext>
              </a:extLst>
            </p:cNvPr>
            <p:cNvSpPr txBox="1">
              <a:spLocks noChangeArrowheads="1"/>
            </p:cNvSpPr>
            <p:nvPr/>
          </p:nvSpPr>
          <p:spPr bwMode="auto">
            <a:xfrm>
              <a:off x="1058859" y="2548274"/>
              <a:ext cx="6535271" cy="114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必然与偶然相互转化。相对于某一过程来说是必然的东西，对另一过程就可能成为偶然的东西，反之亦然。</a:t>
              </a:r>
            </a:p>
          </p:txBody>
        </p:sp>
      </p:grpSp>
      <p:sp>
        <p:nvSpPr>
          <p:cNvPr id="5" name="圆角矩形 15">
            <a:extLst>
              <a:ext uri="{FF2B5EF4-FFF2-40B4-BE49-F238E27FC236}">
                <a16:creationId xmlns:a16="http://schemas.microsoft.com/office/drawing/2014/main" id="{49E1FEA5-322F-4AD3-ABD7-FE73C579F30E}"/>
              </a:ext>
            </a:extLst>
          </p:cNvPr>
          <p:cNvSpPr/>
          <p:nvPr/>
        </p:nvSpPr>
        <p:spPr bwMode="auto">
          <a:xfrm>
            <a:off x="473075" y="117951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必然与偶然</a:t>
            </a:r>
          </a:p>
        </p:txBody>
      </p:sp>
      <p:sp>
        <p:nvSpPr>
          <p:cNvPr id="6" name="文本框 5">
            <a:extLst>
              <a:ext uri="{FF2B5EF4-FFF2-40B4-BE49-F238E27FC236}">
                <a16:creationId xmlns:a16="http://schemas.microsoft.com/office/drawing/2014/main" id="{246559E0-4400-49DA-82A7-A87F145C7F57}"/>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5301" name="文本框 1">
            <a:extLst>
              <a:ext uri="{FF2B5EF4-FFF2-40B4-BE49-F238E27FC236}">
                <a16:creationId xmlns:a16="http://schemas.microsoft.com/office/drawing/2014/main" id="{A468374E-81F0-48EC-92F1-862ABDA68C87}"/>
              </a:ext>
            </a:extLst>
          </p:cNvPr>
          <p:cNvSpPr txBox="1">
            <a:spLocks noChangeArrowheads="1"/>
          </p:cNvSpPr>
          <p:nvPr/>
        </p:nvSpPr>
        <p:spPr bwMode="auto">
          <a:xfrm>
            <a:off x="473075" y="5818188"/>
            <a:ext cx="815080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dirty="0">
                <a:solidFill>
                  <a:srgbClr val="014D23"/>
                </a:solidFill>
              </a:rPr>
              <a:t>重视必然规律，充分估计偶然因素，把握机遇，达成目标。 </a:t>
            </a:r>
          </a:p>
        </p:txBody>
      </p:sp>
      <p:grpSp>
        <p:nvGrpSpPr>
          <p:cNvPr id="55302" name="组合 3">
            <a:extLst>
              <a:ext uri="{FF2B5EF4-FFF2-40B4-BE49-F238E27FC236}">
                <a16:creationId xmlns:a16="http://schemas.microsoft.com/office/drawing/2014/main" id="{316482CB-248A-497E-AF10-012AA39F387C}"/>
              </a:ext>
            </a:extLst>
          </p:cNvPr>
          <p:cNvGrpSpPr>
            <a:grpSpLocks/>
          </p:cNvGrpSpPr>
          <p:nvPr/>
        </p:nvGrpSpPr>
        <p:grpSpPr bwMode="auto">
          <a:xfrm>
            <a:off x="785813" y="2133600"/>
            <a:ext cx="7572375" cy="1433513"/>
            <a:chOff x="539930" y="2403230"/>
            <a:chExt cx="7573129" cy="1433663"/>
          </a:xfrm>
        </p:grpSpPr>
        <p:sp>
          <p:nvSpPr>
            <p:cNvPr id="7" name="ísḷïḍé">
              <a:extLst>
                <a:ext uri="{FF2B5EF4-FFF2-40B4-BE49-F238E27FC236}">
                  <a16:creationId xmlns:a16="http://schemas.microsoft.com/office/drawing/2014/main" id="{783008F2-8CC0-42B0-92E0-5F5D93CB5983}"/>
                </a:ext>
              </a:extLst>
            </p:cNvPr>
            <p:cNvSpPr/>
            <p:nvPr/>
          </p:nvSpPr>
          <p:spPr>
            <a:xfrm>
              <a:off x="539930" y="2403230"/>
              <a:ext cx="7573129" cy="1433663"/>
            </a:xfrm>
            <a:prstGeom prst="roundRect">
              <a:avLst>
                <a:gd name="adj" fmla="val 2415"/>
              </a:avLst>
            </a:prstGeom>
            <a:gradFill flip="none" rotWithShape="1">
              <a:gsLst>
                <a:gs pos="0">
                  <a:srgbClr val="FFC000">
                    <a:lumMod val="40000"/>
                    <a:lumOff val="60000"/>
                    <a:alpha val="40000"/>
                  </a:srgbClr>
                </a:gs>
                <a:gs pos="100000">
                  <a:srgbClr val="FFC000">
                    <a:lumMod val="20000"/>
                    <a:lumOff val="80000"/>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55304" name="文本框 2">
              <a:extLst>
                <a:ext uri="{FF2B5EF4-FFF2-40B4-BE49-F238E27FC236}">
                  <a16:creationId xmlns:a16="http://schemas.microsoft.com/office/drawing/2014/main" id="{E4B18F08-2A0F-4937-A537-4E7C50776A47}"/>
                </a:ext>
              </a:extLst>
            </p:cNvPr>
            <p:cNvSpPr txBox="1">
              <a:spLocks noChangeArrowheads="1"/>
            </p:cNvSpPr>
            <p:nvPr/>
          </p:nvSpPr>
          <p:spPr bwMode="auto">
            <a:xfrm>
              <a:off x="1058859" y="2649804"/>
              <a:ext cx="6535271"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必然与偶然相互依存。没有脱离偶然的必然，也没有脱离必然的偶然。</a:t>
              </a:r>
            </a:p>
          </p:txBody>
        </p:sp>
      </p:grpSp>
    </p:spTree>
    <p:extLst>
      <p:ext uri="{BB962C8B-B14F-4D97-AF65-F5344CB8AC3E}">
        <p14:creationId xmlns:p14="http://schemas.microsoft.com/office/powerpoint/2010/main" val="3111981915"/>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CE74B3B9-9A98-4BCB-97A8-58DA3C0AE9E3}"/>
              </a:ext>
            </a:extLst>
          </p:cNvPr>
          <p:cNvSpPr/>
          <p:nvPr/>
        </p:nvSpPr>
        <p:spPr bwMode="auto">
          <a:xfrm>
            <a:off x="473075" y="1135063"/>
            <a:ext cx="27003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现实与可能</a:t>
            </a:r>
          </a:p>
        </p:txBody>
      </p:sp>
      <p:sp>
        <p:nvSpPr>
          <p:cNvPr id="12" name="文本框 11">
            <a:extLst>
              <a:ext uri="{FF2B5EF4-FFF2-40B4-BE49-F238E27FC236}">
                <a16:creationId xmlns:a16="http://schemas.microsoft.com/office/drawing/2014/main" id="{97CDBD69-0C9E-45BE-8B7F-560B9C1B68C5}"/>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四、联系和发展的基本环节</a:t>
            </a:r>
          </a:p>
        </p:txBody>
      </p:sp>
      <p:sp>
        <p:nvSpPr>
          <p:cNvPr id="56324" name="文本框 1">
            <a:extLst>
              <a:ext uri="{FF2B5EF4-FFF2-40B4-BE49-F238E27FC236}">
                <a16:creationId xmlns:a16="http://schemas.microsoft.com/office/drawing/2014/main" id="{C4D9C23E-A90C-472F-ADEC-5C352222EB46}"/>
              </a:ext>
            </a:extLst>
          </p:cNvPr>
          <p:cNvSpPr txBox="1">
            <a:spLocks noChangeArrowheads="1"/>
          </p:cNvSpPr>
          <p:nvPr/>
        </p:nvSpPr>
        <p:spPr bwMode="auto">
          <a:xfrm>
            <a:off x="741363" y="1863725"/>
            <a:ext cx="76612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现实是当下的客观存在，标志着事物的当前状况；可能是事物潜在的趋势，标志着事物的发展方向。</a:t>
            </a:r>
          </a:p>
          <a:p>
            <a:pPr algn="just">
              <a:lnSpc>
                <a:spcPct val="120000"/>
              </a:lnSpc>
              <a:spcBef>
                <a:spcPts val="1400"/>
              </a:spcBef>
              <a:buFont typeface="Arial" panose="020B0604020202020204" pitchFamily="34" charset="0"/>
              <a:buNone/>
            </a:pPr>
            <a:r>
              <a:rPr lang="zh-CN" altLang="en-US" sz="2400"/>
              <a:t>现实性和可能性相互区别，并在一定条件下相互转化。</a:t>
            </a:r>
          </a:p>
        </p:txBody>
      </p:sp>
      <p:sp>
        <p:nvSpPr>
          <p:cNvPr id="56325" name="文本框 2">
            <a:extLst>
              <a:ext uri="{FF2B5EF4-FFF2-40B4-BE49-F238E27FC236}">
                <a16:creationId xmlns:a16="http://schemas.microsoft.com/office/drawing/2014/main" id="{13252856-FC7C-490C-91B7-97B01C1B0838}"/>
              </a:ext>
            </a:extLst>
          </p:cNvPr>
          <p:cNvSpPr txBox="1">
            <a:spLocks noChangeArrowheads="1"/>
          </p:cNvSpPr>
          <p:nvPr/>
        </p:nvSpPr>
        <p:spPr bwMode="auto">
          <a:xfrm>
            <a:off x="741363" y="5102225"/>
            <a:ext cx="72612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立足现实，对可能性作出全面的分析和预判；着眼长远，防止坏的可能变为现实，同时善于创造条件，促使好的可能获得实现。</a:t>
            </a:r>
          </a:p>
        </p:txBody>
      </p:sp>
      <p:grpSp>
        <p:nvGrpSpPr>
          <p:cNvPr id="56326" name="组合 4">
            <a:extLst>
              <a:ext uri="{FF2B5EF4-FFF2-40B4-BE49-F238E27FC236}">
                <a16:creationId xmlns:a16="http://schemas.microsoft.com/office/drawing/2014/main" id="{56A0E8EF-DAF7-461A-A2CE-9C6ED9B4CA66}"/>
              </a:ext>
            </a:extLst>
          </p:cNvPr>
          <p:cNvGrpSpPr>
            <a:grpSpLocks/>
          </p:cNvGrpSpPr>
          <p:nvPr/>
        </p:nvGrpSpPr>
        <p:grpSpPr bwMode="auto">
          <a:xfrm>
            <a:off x="1027113" y="3536950"/>
            <a:ext cx="7175500" cy="1474788"/>
            <a:chOff x="1027313" y="3536274"/>
            <a:chExt cx="7175393" cy="1474997"/>
          </a:xfrm>
        </p:grpSpPr>
        <p:grpSp>
          <p:nvGrpSpPr>
            <p:cNvPr id="56327" name="组合 3">
              <a:extLst>
                <a:ext uri="{FF2B5EF4-FFF2-40B4-BE49-F238E27FC236}">
                  <a16:creationId xmlns:a16="http://schemas.microsoft.com/office/drawing/2014/main" id="{1F43CD76-BEB6-4144-A6B1-9F52DBAB9471}"/>
                </a:ext>
              </a:extLst>
            </p:cNvPr>
            <p:cNvGrpSpPr>
              <a:grpSpLocks/>
            </p:cNvGrpSpPr>
            <p:nvPr/>
          </p:nvGrpSpPr>
          <p:grpSpPr bwMode="auto">
            <a:xfrm>
              <a:off x="1648486" y="3630031"/>
              <a:ext cx="5933047" cy="1287483"/>
              <a:chOff x="1695451" y="3719678"/>
              <a:chExt cx="5933047" cy="1287483"/>
            </a:xfrm>
          </p:grpSpPr>
          <p:sp>
            <p:nvSpPr>
              <p:cNvPr id="78853" name="圆角矩形 4">
                <a:extLst>
                  <a:ext uri="{FF2B5EF4-FFF2-40B4-BE49-F238E27FC236}">
                    <a16:creationId xmlns:a16="http://schemas.microsoft.com/office/drawing/2014/main" id="{02FE8F84-6045-4E3E-AC67-B8150856743D}"/>
                  </a:ext>
                </a:extLst>
              </p:cNvPr>
              <p:cNvSpPr/>
              <p:nvPr/>
            </p:nvSpPr>
            <p:spPr>
              <a:xfrm>
                <a:off x="1694981" y="4029203"/>
                <a:ext cx="1511278" cy="719240"/>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algn="ctr">
                  <a:spcBef>
                    <a:spcPct val="50000"/>
                  </a:spcBef>
                  <a:defRPr/>
                </a:pPr>
                <a:r>
                  <a:rPr lang="zh-CN" altLang="en-US" sz="2400" b="1" dirty="0">
                    <a:solidFill>
                      <a:srgbClr val="014D23"/>
                    </a:solidFill>
                    <a:latin typeface="+mj-ea"/>
                    <a:ea typeface="+mj-ea"/>
                    <a:sym typeface="黑体" panose="02010609060101010101" pitchFamily="49" charset="-122"/>
                  </a:rPr>
                  <a:t>现实性</a:t>
                </a:r>
                <a:endParaRPr lang="zh-CN" altLang="en-US" sz="2400" b="1" dirty="0">
                  <a:solidFill>
                    <a:srgbClr val="014D23"/>
                  </a:solidFill>
                  <a:latin typeface="+mj-ea"/>
                  <a:ea typeface="+mj-ea"/>
                  <a:sym typeface="+mn-ea"/>
                </a:endParaRPr>
              </a:p>
            </p:txBody>
          </p:sp>
          <p:sp>
            <p:nvSpPr>
              <p:cNvPr id="78854" name="圆角矩形 13">
                <a:extLst>
                  <a:ext uri="{FF2B5EF4-FFF2-40B4-BE49-F238E27FC236}">
                    <a16:creationId xmlns:a16="http://schemas.microsoft.com/office/drawing/2014/main" id="{AF201DC0-C394-4906-AD1D-0B09246E301E}"/>
                  </a:ext>
                </a:extLst>
              </p:cNvPr>
              <p:cNvSpPr/>
              <p:nvPr/>
            </p:nvSpPr>
            <p:spPr>
              <a:xfrm>
                <a:off x="6117690" y="4029203"/>
                <a:ext cx="1511278" cy="719240"/>
              </a:xfrm>
              <a:prstGeom prst="roundRect">
                <a:avLst>
                  <a:gd name="adj" fmla="val 16667"/>
                </a:avLst>
              </a:prstGeom>
              <a:solidFill>
                <a:schemeClr val="accent4">
                  <a:lumMod val="20000"/>
                  <a:lumOff val="80000"/>
                </a:schemeClr>
              </a:solidFill>
              <a:ln w="9525">
                <a:noFill/>
              </a:ln>
            </p:spPr>
            <p:txBody>
              <a:bodyPr wrap="none" lIns="90170" tIns="46990" rIns="90170" bIns="46990" anchor="ctr"/>
              <a:lstStyle/>
              <a:p>
                <a:pPr algn="ctr">
                  <a:spcBef>
                    <a:spcPct val="50000"/>
                  </a:spcBef>
                  <a:defRPr/>
                </a:pPr>
                <a:r>
                  <a:rPr lang="zh-CN" altLang="en-US" sz="2400" b="1" dirty="0">
                    <a:solidFill>
                      <a:srgbClr val="014D23"/>
                    </a:solidFill>
                    <a:latin typeface="+mj-ea"/>
                    <a:ea typeface="+mj-ea"/>
                    <a:sym typeface="黑体" panose="02010609060101010101" pitchFamily="49" charset="-122"/>
                  </a:rPr>
                  <a:t>可能性</a:t>
                </a:r>
                <a:endParaRPr lang="zh-CN" altLang="en-US" sz="2400" b="1" dirty="0">
                  <a:solidFill>
                    <a:srgbClr val="014D23"/>
                  </a:solidFill>
                  <a:latin typeface="+mj-ea"/>
                  <a:ea typeface="+mj-ea"/>
                  <a:sym typeface="+mn-ea"/>
                </a:endParaRPr>
              </a:p>
            </p:txBody>
          </p:sp>
          <p:sp>
            <p:nvSpPr>
              <p:cNvPr id="56331" name="左右箭头 5">
                <a:extLst>
                  <a:ext uri="{FF2B5EF4-FFF2-40B4-BE49-F238E27FC236}">
                    <a16:creationId xmlns:a16="http://schemas.microsoft.com/office/drawing/2014/main" id="{1BED560C-044B-45FF-8B69-500FB0CF89E7}"/>
                  </a:ext>
                </a:extLst>
              </p:cNvPr>
              <p:cNvSpPr>
                <a:spLocks noChangeArrowheads="1"/>
              </p:cNvSpPr>
              <p:nvPr/>
            </p:nvSpPr>
            <p:spPr bwMode="auto">
              <a:xfrm>
                <a:off x="3725209" y="4225860"/>
                <a:ext cx="1763713" cy="323850"/>
              </a:xfrm>
              <a:prstGeom prst="leftRightArrow">
                <a:avLst>
                  <a:gd name="adj1" fmla="val 50000"/>
                  <a:gd name="adj2" fmla="val 49872"/>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78856" name="矩形 6">
                <a:extLst>
                  <a:ext uri="{FF2B5EF4-FFF2-40B4-BE49-F238E27FC236}">
                    <a16:creationId xmlns:a16="http://schemas.microsoft.com/office/drawing/2014/main" id="{51DDC82B-16D3-4F32-AF51-87096D0A7E7B}"/>
                  </a:ext>
                </a:extLst>
              </p:cNvPr>
              <p:cNvSpPr/>
              <p:nvPr/>
            </p:nvSpPr>
            <p:spPr>
              <a:xfrm>
                <a:off x="3898398" y="3719597"/>
                <a:ext cx="1416029" cy="462027"/>
              </a:xfrm>
              <a:prstGeom prst="rect">
                <a:avLst/>
              </a:prstGeom>
              <a:noFill/>
              <a:ln w="9525">
                <a:noFill/>
              </a:ln>
            </p:spPr>
            <p:txBody>
              <a:bodyPr wrap="none">
                <a:spAutoFit/>
              </a:bodyPr>
              <a:lstStyle/>
              <a:p>
                <a:pPr>
                  <a:defRPr/>
                </a:pPr>
                <a:r>
                  <a:rPr lang="zh-CN" altLang="en-US" sz="2400" dirty="0">
                    <a:latin typeface="+mj-ea"/>
                    <a:ea typeface="+mj-ea"/>
                    <a:sym typeface="黑体" panose="02010609060101010101" pitchFamily="49" charset="-122"/>
                  </a:rPr>
                  <a:t>相互依存</a:t>
                </a:r>
                <a:endParaRPr lang="zh-CN" altLang="en-US" sz="2400" dirty="0">
                  <a:latin typeface="+mj-ea"/>
                  <a:ea typeface="+mj-ea"/>
                  <a:sym typeface="+mn-ea"/>
                </a:endParaRPr>
              </a:p>
            </p:txBody>
          </p:sp>
          <p:sp>
            <p:nvSpPr>
              <p:cNvPr id="78857" name="矩形 9">
                <a:extLst>
                  <a:ext uri="{FF2B5EF4-FFF2-40B4-BE49-F238E27FC236}">
                    <a16:creationId xmlns:a16="http://schemas.microsoft.com/office/drawing/2014/main" id="{680E1271-72A2-411D-ACD3-B21F09377E79}"/>
                  </a:ext>
                </a:extLst>
              </p:cNvPr>
              <p:cNvSpPr/>
              <p:nvPr/>
            </p:nvSpPr>
            <p:spPr>
              <a:xfrm>
                <a:off x="3953961" y="4594433"/>
                <a:ext cx="1416029" cy="412808"/>
              </a:xfrm>
              <a:prstGeom prst="rect">
                <a:avLst/>
              </a:prstGeom>
              <a:noFill/>
              <a:ln w="9525">
                <a:noFill/>
              </a:ln>
            </p:spPr>
            <p:txBody>
              <a:bodyPr wrap="none">
                <a:spAutoFit/>
              </a:bodyPr>
              <a:lstStyle/>
              <a:p>
                <a:pPr>
                  <a:lnSpc>
                    <a:spcPts val="2500"/>
                  </a:lnSpc>
                  <a:spcBef>
                    <a:spcPct val="20000"/>
                  </a:spcBef>
                  <a:buClr>
                    <a:schemeClr val="accent2"/>
                  </a:buClr>
                  <a:buSzPct val="80000"/>
                  <a:buFont typeface="隶书" pitchFamily="49" charset="-122"/>
                  <a:buNone/>
                  <a:defRPr/>
                </a:pPr>
                <a:r>
                  <a:rPr lang="zh-CN" altLang="en-US" sz="2400" dirty="0">
                    <a:latin typeface="+mj-ea"/>
                    <a:ea typeface="+mj-ea"/>
                    <a:sym typeface="黑体" panose="02010609060101010101" pitchFamily="49" charset="-122"/>
                  </a:rPr>
                  <a:t>相互转化</a:t>
                </a:r>
              </a:p>
            </p:txBody>
          </p:sp>
        </p:grpSp>
        <p:sp>
          <p:nvSpPr>
            <p:cNvPr id="15" name="圆角矩形 4">
              <a:extLst>
                <a:ext uri="{FF2B5EF4-FFF2-40B4-BE49-F238E27FC236}">
                  <a16:creationId xmlns:a16="http://schemas.microsoft.com/office/drawing/2014/main" id="{59557867-DD12-4F2F-9B1A-E5D9C5F879B8}"/>
                </a:ext>
              </a:extLst>
            </p:cNvPr>
            <p:cNvSpPr/>
            <p:nvPr/>
          </p:nvSpPr>
          <p:spPr bwMode="auto">
            <a:xfrm>
              <a:off x="1027313" y="3536274"/>
              <a:ext cx="7175393" cy="1474997"/>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
        <p:nvSpPr>
          <p:cNvPr id="14" name="文本框 13">
            <a:extLst>
              <a:ext uri="{FF2B5EF4-FFF2-40B4-BE49-F238E27FC236}">
                <a16:creationId xmlns:a16="http://schemas.microsoft.com/office/drawing/2014/main" id="{3C6C51EB-BEA8-4D60-A2FE-89C0D1710198}"/>
              </a:ext>
            </a:extLst>
          </p:cNvPr>
          <p:cNvSpPr txBox="1"/>
          <p:nvPr/>
        </p:nvSpPr>
        <p:spPr bwMode="auto">
          <a:xfrm>
            <a:off x="3173413" y="1313233"/>
            <a:ext cx="4888407" cy="396134"/>
          </a:xfrm>
          <a:prstGeom prst="rect">
            <a:avLst/>
          </a:prstGeom>
          <a:noFill/>
          <a:ln>
            <a:noFill/>
          </a:ln>
        </p:spPr>
        <p:txBody>
          <a:bodyPr wrap="square" rtlCol="0">
            <a:spAutoFit/>
          </a:bodyPr>
          <a:lstStyle/>
          <a:p>
            <a:pPr algn="just">
              <a:lnSpc>
                <a:spcPct val="120000"/>
              </a:lnSpc>
              <a:spcBef>
                <a:spcPts val="1400"/>
              </a:spcBef>
            </a:pPr>
            <a:r>
              <a:rPr lang="zh-CN" altLang="en-US" dirty="0"/>
              <a:t>反映事物的过去、现在和将来的关系</a:t>
            </a:r>
          </a:p>
        </p:txBody>
      </p:sp>
    </p:spTree>
    <p:extLst>
      <p:ext uri="{BB962C8B-B14F-4D97-AF65-F5344CB8AC3E}">
        <p14:creationId xmlns:p14="http://schemas.microsoft.com/office/powerpoint/2010/main" val="3203113308"/>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F62F11D-836E-2F40-BE75-B9D4888E25C3}"/>
              </a:ext>
            </a:extLst>
          </p:cNvPr>
          <p:cNvSpPr txBox="1"/>
          <p:nvPr/>
        </p:nvSpPr>
        <p:spPr>
          <a:xfrm>
            <a:off x="1455539" y="268860"/>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四、联系和发展的基本环节</a:t>
            </a:r>
          </a:p>
        </p:txBody>
      </p:sp>
      <p:pic>
        <p:nvPicPr>
          <p:cNvPr id="4" name="图片 3" descr="表格&#10;&#10;描述已自动生成">
            <a:extLst>
              <a:ext uri="{FF2B5EF4-FFF2-40B4-BE49-F238E27FC236}">
                <a16:creationId xmlns:a16="http://schemas.microsoft.com/office/drawing/2014/main" id="{5764D203-8932-8345-BDF8-20CC2C20DB72}"/>
              </a:ext>
            </a:extLst>
          </p:cNvPr>
          <p:cNvPicPr>
            <a:picLocks noChangeAspect="1"/>
          </p:cNvPicPr>
          <p:nvPr/>
        </p:nvPicPr>
        <p:blipFill>
          <a:blip r:embed="rId2"/>
          <a:stretch>
            <a:fillRect/>
          </a:stretch>
        </p:blipFill>
        <p:spPr>
          <a:xfrm>
            <a:off x="350870" y="2542519"/>
            <a:ext cx="8442261" cy="3133395"/>
          </a:xfrm>
          <a:prstGeom prst="rect">
            <a:avLst/>
          </a:prstGeom>
        </p:spPr>
      </p:pic>
      <p:sp>
        <p:nvSpPr>
          <p:cNvPr id="6" name="圆角矩形 5">
            <a:extLst>
              <a:ext uri="{FF2B5EF4-FFF2-40B4-BE49-F238E27FC236}">
                <a16:creationId xmlns:a16="http://schemas.microsoft.com/office/drawing/2014/main" id="{192F213E-2818-7743-BE94-6B3F05C18853}"/>
              </a:ext>
            </a:extLst>
          </p:cNvPr>
          <p:cNvSpPr/>
          <p:nvPr/>
        </p:nvSpPr>
        <p:spPr>
          <a:xfrm>
            <a:off x="350870" y="1670760"/>
            <a:ext cx="8442261" cy="871759"/>
          </a:xfrm>
          <a:prstGeom prst="roundRect">
            <a:avLst/>
          </a:prstGeom>
          <a:no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4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各对范畴在人们的辩证思维过程中相互交织、相互渗透，综合地发挥着作用，是我们进行辩证思维所不可或缺的逻辑形式。</a:t>
            </a:r>
            <a:endParaRPr lang="en-US" altLang="zh-CN"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8857190"/>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E974355-2297-4BB9-BD1C-F8BDE052E72B}"/>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77827" name="图片 10">
            <a:extLst>
              <a:ext uri="{FF2B5EF4-FFF2-40B4-BE49-F238E27FC236}">
                <a16:creationId xmlns:a16="http://schemas.microsoft.com/office/drawing/2014/main" id="{365C0E79-177D-4874-A722-F76ECAA11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85E7EB4E-D24D-43FF-8E4D-E30F73C66B8C}"/>
              </a:ext>
            </a:extLst>
          </p:cNvPr>
          <p:cNvSpPr>
            <a:spLocks noChangeArrowheads="1"/>
          </p:cNvSpPr>
          <p:nvPr/>
        </p:nvSpPr>
        <p:spPr bwMode="auto">
          <a:xfrm>
            <a:off x="3175" y="4418013"/>
            <a:ext cx="9140825" cy="16922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唯物辩证法是认识世界和</a:t>
            </a:r>
            <a:endParaRPr lang="en-US" altLang="zh-CN" sz="5200" b="1" dirty="0">
              <a:solidFill>
                <a:srgbClr val="014D23"/>
              </a:solidFill>
              <a:latin typeface="+mn-ea"/>
              <a:ea typeface="+mn-ea"/>
              <a:sym typeface="Arial" panose="020B0604020202020204" pitchFamily="34" charset="0"/>
            </a:endParaRPr>
          </a:p>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改造世界的根本方法</a:t>
            </a:r>
          </a:p>
        </p:txBody>
      </p:sp>
      <p:sp>
        <p:nvSpPr>
          <p:cNvPr id="13" name="1">
            <a:extLst>
              <a:ext uri="{FF2B5EF4-FFF2-40B4-BE49-F238E27FC236}">
                <a16:creationId xmlns:a16="http://schemas.microsoft.com/office/drawing/2014/main" id="{33BB0BBB-0A1E-4F2A-9F21-98367A8EB602}"/>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第三节</a:t>
            </a:r>
          </a:p>
        </p:txBody>
      </p:sp>
      <p:sp>
        <p:nvSpPr>
          <p:cNvPr id="2" name="文本框 1">
            <a:hlinkClick r:id="rId3" action="ppaction://hlinksldjump"/>
            <a:extLst>
              <a:ext uri="{FF2B5EF4-FFF2-40B4-BE49-F238E27FC236}">
                <a16:creationId xmlns:a16="http://schemas.microsoft.com/office/drawing/2014/main" id="{F24CFE95-BAFE-4AA0-A277-203BD87F0AD5}"/>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3"/>
          <p:cNvSpPr txBox="1">
            <a:spLocks noChangeArrowheads="1"/>
          </p:cNvSpPr>
          <p:nvPr/>
        </p:nvSpPr>
        <p:spPr bwMode="auto">
          <a:xfrm>
            <a:off x="211932" y="2647950"/>
            <a:ext cx="688181" cy="2030016"/>
          </a:xfrm>
          <a:prstGeom prst="rect">
            <a:avLst/>
          </a:prstGeom>
          <a:solidFill>
            <a:srgbClr val="FF6600"/>
          </a:solidFill>
          <a:ln w="9525">
            <a:noFill/>
            <a:miter lim="800000"/>
            <a:headEnd/>
            <a:tailEnd/>
          </a:ln>
        </p:spPr>
        <p:txBody>
          <a:bodyPr lIns="67628" tIns="35243" rIns="67628" bIns="35243" anchor="ctr"/>
          <a:lstStyle/>
          <a:p>
            <a:pPr algn="ctr">
              <a:spcBef>
                <a:spcPct val="50000"/>
              </a:spcBef>
              <a:buFont typeface="Arial" charset="0"/>
              <a:buNone/>
            </a:pPr>
            <a:r>
              <a:rPr lang="zh-CN" altLang="en-US" b="1">
                <a:solidFill>
                  <a:schemeClr val="bg1"/>
                </a:solidFill>
                <a:latin typeface="Microsoft YaHei" pitchFamily="34" charset="-122"/>
                <a:ea typeface="Microsoft YaHei" pitchFamily="34" charset="-122"/>
                <a:sym typeface="Arial" charset="0"/>
              </a:rPr>
              <a:t>哲学基本问题</a:t>
            </a:r>
          </a:p>
        </p:txBody>
      </p:sp>
      <p:sp>
        <p:nvSpPr>
          <p:cNvPr id="27650" name="Line 8"/>
          <p:cNvSpPr>
            <a:spLocks noChangeShapeType="1"/>
          </p:cNvSpPr>
          <p:nvPr/>
        </p:nvSpPr>
        <p:spPr bwMode="auto">
          <a:xfrm flipV="1">
            <a:off x="3775472" y="2563416"/>
            <a:ext cx="814388" cy="0"/>
          </a:xfrm>
          <a:prstGeom prst="line">
            <a:avLst/>
          </a:prstGeom>
          <a:noFill/>
          <a:ln w="38100">
            <a:solidFill>
              <a:schemeClr val="tx1"/>
            </a:solidFill>
            <a:round/>
            <a:headEnd/>
            <a:tailEnd type="triangle" w="med" len="med"/>
          </a:ln>
        </p:spPr>
        <p:txBody>
          <a:bodyPr/>
          <a:lstStyle/>
          <a:p>
            <a:endParaRPr lang="zh-CN" altLang="en-US"/>
          </a:p>
        </p:txBody>
      </p:sp>
      <p:sp>
        <p:nvSpPr>
          <p:cNvPr id="27651" name="Text Box 16"/>
          <p:cNvSpPr txBox="1">
            <a:spLocks noChangeArrowheads="1"/>
          </p:cNvSpPr>
          <p:nvPr/>
        </p:nvSpPr>
        <p:spPr bwMode="auto">
          <a:xfrm>
            <a:off x="1331119" y="1751410"/>
            <a:ext cx="2282429" cy="1624013"/>
          </a:xfrm>
          <a:prstGeom prst="rect">
            <a:avLst/>
          </a:prstGeom>
          <a:solidFill>
            <a:srgbClr val="FFC000"/>
          </a:solidFill>
          <a:ln w="9525">
            <a:noFill/>
            <a:miter lim="800000"/>
            <a:headEnd/>
            <a:tailEnd/>
          </a:ln>
        </p:spPr>
        <p:txBody>
          <a:bodyPr anchor="ctr"/>
          <a:lstStyle/>
          <a:p>
            <a:pPr>
              <a:spcBef>
                <a:spcPct val="50000"/>
              </a:spcBef>
              <a:buFont typeface="Arial" charset="0"/>
              <a:buNone/>
            </a:pPr>
            <a:r>
              <a:rPr lang="zh-CN" altLang="en-US">
                <a:solidFill>
                  <a:srgbClr val="C00000"/>
                </a:solidFill>
                <a:latin typeface="Microsoft YaHei" pitchFamily="34" charset="-122"/>
                <a:ea typeface="Microsoft YaHei" pitchFamily="34" charset="-122"/>
              </a:rPr>
              <a:t>第一性问题</a:t>
            </a:r>
            <a:r>
              <a:rPr lang="zh-CN" altLang="en-US">
                <a:latin typeface="Microsoft YaHei" pitchFamily="34" charset="-122"/>
                <a:ea typeface="Microsoft YaHei" pitchFamily="34" charset="-122"/>
              </a:rPr>
              <a:t>：存在和思维究竟谁是世界的本原，即物质和精神何者是第一性、何者是第二性的问题。</a:t>
            </a:r>
          </a:p>
        </p:txBody>
      </p:sp>
      <p:sp>
        <p:nvSpPr>
          <p:cNvPr id="27652" name="Line 8"/>
          <p:cNvSpPr>
            <a:spLocks noChangeShapeType="1"/>
          </p:cNvSpPr>
          <p:nvPr/>
        </p:nvSpPr>
        <p:spPr bwMode="auto">
          <a:xfrm>
            <a:off x="3775472" y="4648200"/>
            <a:ext cx="814388" cy="0"/>
          </a:xfrm>
          <a:prstGeom prst="line">
            <a:avLst/>
          </a:prstGeom>
          <a:noFill/>
          <a:ln w="38100">
            <a:solidFill>
              <a:schemeClr val="tx1"/>
            </a:solidFill>
            <a:round/>
            <a:headEnd/>
            <a:tailEnd type="triangle" w="med" len="med"/>
          </a:ln>
        </p:spPr>
        <p:txBody>
          <a:bodyPr/>
          <a:lstStyle/>
          <a:p>
            <a:endParaRPr lang="zh-CN" altLang="en-US"/>
          </a:p>
        </p:txBody>
      </p:sp>
      <p:sp>
        <p:nvSpPr>
          <p:cNvPr id="8" name="Text Box 17"/>
          <p:cNvSpPr txBox="1">
            <a:spLocks noChangeArrowheads="1"/>
          </p:cNvSpPr>
          <p:nvPr/>
        </p:nvSpPr>
        <p:spPr bwMode="auto">
          <a:xfrm>
            <a:off x="1331119" y="3975498"/>
            <a:ext cx="2327672" cy="1345406"/>
          </a:xfrm>
          <a:prstGeom prst="rect">
            <a:avLst/>
          </a:prstGeom>
          <a:solidFill>
            <a:schemeClr val="accent1">
              <a:lumMod val="60000"/>
              <a:lumOff val="40000"/>
            </a:schemeClr>
          </a:solidFill>
          <a:ln>
            <a:noFill/>
          </a:ln>
          <a:effectLst/>
        </p:spPr>
        <p:txBody>
          <a:bodyPr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auto">
              <a:spcBef>
                <a:spcPct val="50000"/>
              </a:spcBef>
              <a:spcAft>
                <a:spcPts val="0"/>
              </a:spcAft>
              <a:defRPr/>
            </a:pPr>
            <a:r>
              <a:rPr lang="zh-CN" altLang="en-US" dirty="0">
                <a:solidFill>
                  <a:srgbClr val="C00000"/>
                </a:solidFill>
                <a:latin typeface="微软雅黑" panose="020B0503020204020204" pitchFamily="34" charset="-122"/>
                <a:sym typeface="+mn-ea"/>
              </a:rPr>
              <a:t>同一性问题</a:t>
            </a:r>
            <a:r>
              <a:rPr lang="zh-CN" altLang="en-US" dirty="0">
                <a:latin typeface="微软雅黑" panose="020B0503020204020204" pitchFamily="34" charset="-122"/>
                <a:sym typeface="+mn-ea"/>
              </a:rPr>
              <a:t>：存在和思维有没有同一性，即思维能否正确认识存在的问题。</a:t>
            </a:r>
          </a:p>
        </p:txBody>
      </p:sp>
      <p:sp>
        <p:nvSpPr>
          <p:cNvPr id="27654" name="Rectangle 5"/>
          <p:cNvSpPr>
            <a:spLocks noChangeArrowheads="1"/>
          </p:cNvSpPr>
          <p:nvPr/>
        </p:nvSpPr>
        <p:spPr bwMode="auto">
          <a:xfrm>
            <a:off x="4764881" y="4351735"/>
            <a:ext cx="1133475" cy="594122"/>
          </a:xfrm>
          <a:prstGeom prst="rect">
            <a:avLst/>
          </a:prstGeom>
          <a:noFill/>
          <a:ln w="19050">
            <a:solidFill>
              <a:srgbClr val="666699"/>
            </a:solidFill>
            <a:prstDash val="dash"/>
            <a:miter lim="800000"/>
            <a:headEnd/>
            <a:tailEnd/>
          </a:ln>
        </p:spPr>
        <p:txBody>
          <a:bodyPr wrap="none" lIns="67628" tIns="35243" rIns="67628" bIns="35243" anchor="ctr"/>
          <a:lstStyle/>
          <a:p>
            <a:pPr algn="ctr"/>
            <a:r>
              <a:rPr lang="zh-CN" altLang="en-US" b="1">
                <a:solidFill>
                  <a:srgbClr val="014D23"/>
                </a:solidFill>
                <a:latin typeface="Microsoft YaHei" pitchFamily="34" charset="-122"/>
                <a:ea typeface="Microsoft YaHei" pitchFamily="34" charset="-122"/>
                <a:sym typeface="+mn-ea"/>
              </a:rPr>
              <a:t>可知论</a:t>
            </a:r>
          </a:p>
          <a:p>
            <a:pPr algn="ctr"/>
            <a:r>
              <a:rPr lang="zh-CN" altLang="en-US" b="1">
                <a:latin typeface="Microsoft YaHei" pitchFamily="34" charset="-122"/>
                <a:ea typeface="Microsoft YaHei" pitchFamily="34" charset="-122"/>
                <a:sym typeface="+mn-ea"/>
              </a:rPr>
              <a:t>不可知论</a:t>
            </a:r>
          </a:p>
        </p:txBody>
      </p:sp>
      <p:sp>
        <p:nvSpPr>
          <p:cNvPr id="27655" name="Rectangle 5"/>
          <p:cNvSpPr>
            <a:spLocks noChangeArrowheads="1"/>
          </p:cNvSpPr>
          <p:nvPr/>
        </p:nvSpPr>
        <p:spPr bwMode="auto">
          <a:xfrm>
            <a:off x="4764881" y="2277666"/>
            <a:ext cx="1133475" cy="594122"/>
          </a:xfrm>
          <a:prstGeom prst="rect">
            <a:avLst/>
          </a:prstGeom>
          <a:noFill/>
          <a:ln w="19050">
            <a:solidFill>
              <a:srgbClr val="666699"/>
            </a:solidFill>
            <a:prstDash val="dash"/>
            <a:miter lim="800000"/>
            <a:headEnd/>
            <a:tailEnd/>
          </a:ln>
        </p:spPr>
        <p:txBody>
          <a:bodyPr wrap="none" lIns="67628" tIns="35243" rIns="67628" bIns="35243" anchor="ctr"/>
          <a:lstStyle/>
          <a:p>
            <a:pPr algn="ctr"/>
            <a:r>
              <a:rPr lang="zh-CN" altLang="en-US" b="1">
                <a:solidFill>
                  <a:srgbClr val="014D23"/>
                </a:solidFill>
                <a:latin typeface="Microsoft YaHei" pitchFamily="34" charset="-122"/>
                <a:ea typeface="Microsoft YaHei" pitchFamily="34" charset="-122"/>
                <a:sym typeface="+mn-ea"/>
              </a:rPr>
              <a:t>唯物主义</a:t>
            </a:r>
          </a:p>
          <a:p>
            <a:pPr algn="ctr"/>
            <a:r>
              <a:rPr lang="zh-CN" altLang="en-US" b="1">
                <a:latin typeface="Microsoft YaHei" pitchFamily="34" charset="-122"/>
                <a:ea typeface="Microsoft YaHei" pitchFamily="34" charset="-122"/>
                <a:sym typeface="+mn-ea"/>
              </a:rPr>
              <a:t>唯心主义</a:t>
            </a:r>
          </a:p>
        </p:txBody>
      </p:sp>
      <p:pic>
        <p:nvPicPr>
          <p:cNvPr id="27656" name="图片 10" descr="文本&#10;&#10;描述已自动生成"/>
          <p:cNvPicPr>
            <a:picLocks noChangeAspect="1"/>
          </p:cNvPicPr>
          <p:nvPr/>
        </p:nvPicPr>
        <p:blipFill>
          <a:blip r:embed="rId2"/>
          <a:srcRect/>
          <a:stretch>
            <a:fillRect/>
          </a:stretch>
        </p:blipFill>
        <p:spPr bwMode="auto">
          <a:xfrm>
            <a:off x="6241257" y="3711179"/>
            <a:ext cx="2413397" cy="1809750"/>
          </a:xfrm>
          <a:prstGeom prst="rect">
            <a:avLst/>
          </a:prstGeom>
          <a:noFill/>
          <a:ln w="9525">
            <a:noFill/>
            <a:miter lim="800000"/>
            <a:headEnd/>
            <a:tailEnd/>
          </a:ln>
        </p:spPr>
      </p:pic>
      <p:pic>
        <p:nvPicPr>
          <p:cNvPr id="27657" name="图片 11" descr="图片包含 图示&#10;&#10;描述已自动生成"/>
          <p:cNvPicPr>
            <a:picLocks noChangeAspect="1"/>
          </p:cNvPicPr>
          <p:nvPr/>
        </p:nvPicPr>
        <p:blipFill>
          <a:blip r:embed="rId3"/>
          <a:srcRect/>
          <a:stretch>
            <a:fillRect/>
          </a:stretch>
        </p:blipFill>
        <p:spPr bwMode="auto">
          <a:xfrm>
            <a:off x="6228160" y="1664494"/>
            <a:ext cx="2426494" cy="1820466"/>
          </a:xfrm>
          <a:prstGeom prst="rect">
            <a:avLst/>
          </a:prstGeom>
          <a:noFill/>
          <a:ln w="9525">
            <a:noFill/>
            <a:miter lim="800000"/>
            <a:headEnd/>
            <a:tailEnd/>
          </a:ln>
        </p:spPr>
      </p:pic>
      <p:sp>
        <p:nvSpPr>
          <p:cNvPr id="14" name="文本框 13"/>
          <p:cNvSpPr txBox="1"/>
          <p:nvPr/>
        </p:nvSpPr>
        <p:spPr>
          <a:xfrm>
            <a:off x="1473399" y="353564"/>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引言：世界观与哲学基本问题</a:t>
            </a:r>
          </a:p>
        </p:txBody>
      </p:sp>
      <p:sp>
        <p:nvSpPr>
          <p:cNvPr id="17" name="左大括号 16"/>
          <p:cNvSpPr/>
          <p:nvPr/>
        </p:nvSpPr>
        <p:spPr>
          <a:xfrm>
            <a:off x="1058466" y="2277667"/>
            <a:ext cx="155972" cy="2668190"/>
          </a:xfrm>
          <a:prstGeom prst="leftBrace">
            <a:avLst/>
          </a:prstGeom>
          <a:ln w="76200">
            <a:solidFill>
              <a:srgbClr val="00B050"/>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8850" name="图片 3">
            <a:extLst>
              <a:ext uri="{FF2B5EF4-FFF2-40B4-BE49-F238E27FC236}">
                <a16:creationId xmlns:a16="http://schemas.microsoft.com/office/drawing/2014/main" id="{8B59212C-E3AB-4F01-A404-39666B3D3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5DB7A7C8-C4C0-4D56-9952-DA6697AA39E8}"/>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8617CFE3-58BC-438D-A6E3-A922109D5955}"/>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4B33C20E-EB19-44D1-B07A-F27CF8278270}"/>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D62D8185-9BC6-459E-AB5D-60B0C8153627}"/>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E4C6D8B1-59FD-4B33-A1A6-01D942E3F968}"/>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398AEA30-610D-4D92-A35E-F54322E1E7CA}"/>
              </a:ext>
            </a:extLst>
          </p:cNvPr>
          <p:cNvSpPr txBox="1"/>
          <p:nvPr/>
        </p:nvSpPr>
        <p:spPr>
          <a:xfrm>
            <a:off x="1138406" y="2732009"/>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一、唯物辩证法的本质特征和认识功能</a:t>
            </a:r>
          </a:p>
        </p:txBody>
      </p:sp>
      <p:sp>
        <p:nvSpPr>
          <p:cNvPr id="114" name="文本框 113">
            <a:hlinkClick r:id="rId4" action="ppaction://hlinksldjump"/>
            <a:extLst>
              <a:ext uri="{FF2B5EF4-FFF2-40B4-BE49-F238E27FC236}">
                <a16:creationId xmlns:a16="http://schemas.microsoft.com/office/drawing/2014/main" id="{C90AE0A7-E1CC-4CA2-B98E-6D441074EB46}"/>
              </a:ext>
            </a:extLst>
          </p:cNvPr>
          <p:cNvSpPr txBox="1"/>
          <p:nvPr/>
        </p:nvSpPr>
        <p:spPr>
          <a:xfrm>
            <a:off x="1138406" y="3972866"/>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二、辩证思维方法与现代科学思维方法</a:t>
            </a:r>
          </a:p>
        </p:txBody>
      </p:sp>
      <p:sp>
        <p:nvSpPr>
          <p:cNvPr id="115" name="文本框 114">
            <a:hlinkClick r:id="rId5" action="ppaction://hlinksldjump"/>
            <a:extLst>
              <a:ext uri="{FF2B5EF4-FFF2-40B4-BE49-F238E27FC236}">
                <a16:creationId xmlns:a16="http://schemas.microsoft.com/office/drawing/2014/main" id="{5762D81D-CEB3-44D7-8227-0B5599E6988B}"/>
              </a:ext>
            </a:extLst>
          </p:cNvPr>
          <p:cNvSpPr txBox="1"/>
          <p:nvPr/>
        </p:nvSpPr>
        <p:spPr>
          <a:xfrm>
            <a:off x="1138406" y="530001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三、学习唯物辩证法，不断增强思维能力</a:t>
            </a:r>
          </a:p>
        </p:txBody>
      </p:sp>
      <p:grpSp>
        <p:nvGrpSpPr>
          <p:cNvPr id="3" name="组合 1">
            <a:extLst>
              <a:ext uri="{FF2B5EF4-FFF2-40B4-BE49-F238E27FC236}">
                <a16:creationId xmlns:a16="http://schemas.microsoft.com/office/drawing/2014/main" id="{710FCB37-A265-482E-B4B3-ADBEAE3DB466}"/>
              </a:ext>
            </a:extLst>
          </p:cNvPr>
          <p:cNvGrpSpPr>
            <a:grpSpLocks/>
          </p:cNvGrpSpPr>
          <p:nvPr/>
        </p:nvGrpSpPr>
        <p:grpSpPr bwMode="auto">
          <a:xfrm>
            <a:off x="0" y="0"/>
            <a:ext cx="9144000" cy="2084388"/>
            <a:chOff x="0" y="0"/>
            <a:chExt cx="9144000" cy="2084388"/>
          </a:xfrm>
        </p:grpSpPr>
        <p:pic>
          <p:nvPicPr>
            <p:cNvPr id="78857" name="图片 60">
              <a:extLst>
                <a:ext uri="{FF2B5EF4-FFF2-40B4-BE49-F238E27FC236}">
                  <a16:creationId xmlns:a16="http://schemas.microsoft.com/office/drawing/2014/main" id="{D43D19CC-5A3E-4A96-AC3D-FB60FB98A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5B8D16E7-A906-4B9B-A4A9-51704A93FD68}"/>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03</a:t>
              </a:r>
              <a:endParaRPr lang="zh-CN" altLang="en-US" sz="4800" b="1" i="1" kern="0" dirty="0">
                <a:solidFill>
                  <a:srgbClr val="014D23"/>
                </a:solidFill>
                <a:latin typeface="+mn-lt"/>
                <a:ea typeface="+mn-ea"/>
                <a:cs typeface="经典综艺体简" pitchFamily="49" charset="-122"/>
                <a:sym typeface="+mn-ea"/>
              </a:endParaRPr>
            </a:p>
          </p:txBody>
        </p:sp>
      </p:grpSp>
      <p:pic>
        <p:nvPicPr>
          <p:cNvPr id="78856" name="图片 115">
            <a:hlinkClick r:id="rId7" action="ppaction://hlinksldjump"/>
            <a:extLst>
              <a:ext uri="{FF2B5EF4-FFF2-40B4-BE49-F238E27FC236}">
                <a16:creationId xmlns:a16="http://schemas.microsoft.com/office/drawing/2014/main" id="{52008F8C-8CC2-4210-869F-8C16408188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4A50B71-C8A9-4A4D-B429-59BAEDE57DF6}"/>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pic>
        <p:nvPicPr>
          <p:cNvPr id="3" name="图片 2">
            <a:extLst>
              <a:ext uri="{FF2B5EF4-FFF2-40B4-BE49-F238E27FC236}">
                <a16:creationId xmlns:a16="http://schemas.microsoft.com/office/drawing/2014/main" id="{9D628D6D-0426-450A-AB93-1465DA1982FC}"/>
              </a:ext>
            </a:extLst>
          </p:cNvPr>
          <p:cNvPicPr>
            <a:picLocks noChangeAspect="1"/>
          </p:cNvPicPr>
          <p:nvPr/>
        </p:nvPicPr>
        <p:blipFill>
          <a:blip r:embed="rId2" cstate="print"/>
          <a:stretch>
            <a:fillRect/>
          </a:stretch>
        </p:blipFill>
        <p:spPr>
          <a:xfrm>
            <a:off x="2482624" y="3993327"/>
            <a:ext cx="4178751" cy="2354158"/>
          </a:xfrm>
          <a:prstGeom prst="roundRect">
            <a:avLst/>
          </a:prstGeom>
        </p:spPr>
      </p:pic>
      <p:sp>
        <p:nvSpPr>
          <p:cNvPr id="79876" name="文本框 1">
            <a:extLst>
              <a:ext uri="{FF2B5EF4-FFF2-40B4-BE49-F238E27FC236}">
                <a16:creationId xmlns:a16="http://schemas.microsoft.com/office/drawing/2014/main" id="{45EF6845-A432-40C7-80D5-C4A002C7CFD2}"/>
              </a:ext>
            </a:extLst>
          </p:cNvPr>
          <p:cNvSpPr txBox="1">
            <a:spLocks noChangeArrowheads="1"/>
          </p:cNvSpPr>
          <p:nvPr/>
        </p:nvSpPr>
        <p:spPr bwMode="auto">
          <a:xfrm>
            <a:off x="511175" y="1192213"/>
            <a:ext cx="8032750"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C00000"/>
                </a:solidFill>
              </a:rPr>
              <a:t> 习近平同志在党的十九大报告中提出：</a:t>
            </a:r>
            <a:r>
              <a:rPr lang="zh-CN" altLang="en-US" sz="2400" dirty="0"/>
              <a:t>“经过长期努力，中国特色社会主义进入了新时代，这是我国发展新的历史方位。”</a:t>
            </a:r>
            <a:r>
              <a:rPr lang="zh-CN" altLang="en-US" sz="2400" dirty="0">
                <a:highlight>
                  <a:srgbClr val="FFFF00"/>
                </a:highlight>
              </a:rPr>
              <a:t>新的历史方位，彰显了变与不变的唯物辩证法</a:t>
            </a:r>
            <a:r>
              <a:rPr lang="zh-CN" altLang="en-US" sz="2400" dirty="0"/>
              <a:t>。回顾党的历史可以发现，</a:t>
            </a:r>
            <a:r>
              <a:rPr lang="zh-CN" altLang="en-US" sz="2400" dirty="0">
                <a:highlight>
                  <a:srgbClr val="FFFF00"/>
                </a:highlight>
              </a:rPr>
              <a:t>党的历史就是不断地认识和判断社会主要矛盾</a:t>
            </a:r>
            <a:r>
              <a:rPr lang="zh-CN" altLang="en-US" sz="2400" dirty="0"/>
              <a:t>，团结带领全国人民战胜一切困难，不断解决社会主要矛盾、从胜利走向胜利的历史。</a:t>
            </a:r>
          </a:p>
        </p:txBody>
      </p:sp>
      <p:pic>
        <p:nvPicPr>
          <p:cNvPr id="79877" name="图片 16">
            <a:hlinkClick r:id="rId3" action="ppaction://hlinksldjump"/>
            <a:extLst>
              <a:ext uri="{FF2B5EF4-FFF2-40B4-BE49-F238E27FC236}">
                <a16:creationId xmlns:a16="http://schemas.microsoft.com/office/drawing/2014/main" id="{C32889EE-64C7-47DC-BFD1-7D3F2A25C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A9C00B6A-9EE9-4590-BAF6-DE50A9019F70}"/>
              </a:ext>
            </a:extLst>
          </p:cNvPr>
          <p:cNvSpPr/>
          <p:nvPr/>
        </p:nvSpPr>
        <p:spPr bwMode="auto">
          <a:xfrm>
            <a:off x="515938" y="1314450"/>
            <a:ext cx="41719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唯物辩证法的科学体系</a:t>
            </a:r>
          </a:p>
        </p:txBody>
      </p:sp>
      <p:sp>
        <p:nvSpPr>
          <p:cNvPr id="4" name="任意多边形: 形状 3">
            <a:extLst>
              <a:ext uri="{FF2B5EF4-FFF2-40B4-BE49-F238E27FC236}">
                <a16:creationId xmlns:a16="http://schemas.microsoft.com/office/drawing/2014/main" id="{79B38AAC-630F-4351-B703-12BC8D551FA6}"/>
              </a:ext>
            </a:extLst>
          </p:cNvPr>
          <p:cNvSpPr/>
          <p:nvPr/>
        </p:nvSpPr>
        <p:spPr>
          <a:xfrm>
            <a:off x="627063" y="2259013"/>
            <a:ext cx="3743325" cy="3952875"/>
          </a:xfrm>
          <a:custGeom>
            <a:avLst/>
            <a:gdLst>
              <a:gd name="connsiteX0" fmla="*/ 0 w 3454511"/>
              <a:gd name="connsiteY0" fmla="*/ 311840 h 3118400"/>
              <a:gd name="connsiteX1" fmla="*/ 311840 w 3454511"/>
              <a:gd name="connsiteY1" fmla="*/ 0 h 3118400"/>
              <a:gd name="connsiteX2" fmla="*/ 3142671 w 3454511"/>
              <a:gd name="connsiteY2" fmla="*/ 0 h 3118400"/>
              <a:gd name="connsiteX3" fmla="*/ 3454511 w 3454511"/>
              <a:gd name="connsiteY3" fmla="*/ 311840 h 3118400"/>
              <a:gd name="connsiteX4" fmla="*/ 3454511 w 3454511"/>
              <a:gd name="connsiteY4" fmla="*/ 2806560 h 3118400"/>
              <a:gd name="connsiteX5" fmla="*/ 3142671 w 3454511"/>
              <a:gd name="connsiteY5" fmla="*/ 3118400 h 3118400"/>
              <a:gd name="connsiteX6" fmla="*/ 311840 w 3454511"/>
              <a:gd name="connsiteY6" fmla="*/ 3118400 h 3118400"/>
              <a:gd name="connsiteX7" fmla="*/ 0 w 3454511"/>
              <a:gd name="connsiteY7" fmla="*/ 2806560 h 3118400"/>
              <a:gd name="connsiteX8" fmla="*/ 0 w 3454511"/>
              <a:gd name="connsiteY8" fmla="*/ 311840 h 31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511" h="3118400">
                <a:moveTo>
                  <a:pt x="0" y="311840"/>
                </a:moveTo>
                <a:cubicBezTo>
                  <a:pt x="0" y="139616"/>
                  <a:pt x="139616" y="0"/>
                  <a:pt x="311840" y="0"/>
                </a:cubicBezTo>
                <a:lnTo>
                  <a:pt x="3142671" y="0"/>
                </a:lnTo>
                <a:cubicBezTo>
                  <a:pt x="3314895" y="0"/>
                  <a:pt x="3454511" y="139616"/>
                  <a:pt x="3454511" y="311840"/>
                </a:cubicBezTo>
                <a:lnTo>
                  <a:pt x="3454511" y="2806560"/>
                </a:lnTo>
                <a:cubicBezTo>
                  <a:pt x="3454511" y="2978784"/>
                  <a:pt x="3314895" y="3118400"/>
                  <a:pt x="3142671" y="3118400"/>
                </a:cubicBezTo>
                <a:lnTo>
                  <a:pt x="311840" y="3118400"/>
                </a:lnTo>
                <a:cubicBezTo>
                  <a:pt x="139616" y="3118400"/>
                  <a:pt x="0" y="2978784"/>
                  <a:pt x="0" y="2806560"/>
                </a:cubicBezTo>
                <a:lnTo>
                  <a:pt x="0" y="311840"/>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360000" rIns="68580" bIns="2251460" spcCol="1270" anchor="ctr"/>
          <a:lstStyle/>
          <a:p>
            <a:pPr algn="ctr" defTabSz="800100">
              <a:lnSpc>
                <a:spcPct val="90000"/>
              </a:lnSpc>
              <a:spcAft>
                <a:spcPct val="35000"/>
              </a:spcAft>
              <a:defRPr/>
            </a:pPr>
            <a:r>
              <a:rPr lang="zh-CN" altLang="en-US" sz="2400" b="1" dirty="0">
                <a:solidFill>
                  <a:srgbClr val="014D23"/>
                </a:solidFill>
                <a:latin typeface="+mj-ea"/>
                <a:ea typeface="+mj-ea"/>
                <a:sym typeface="+mn-ea"/>
              </a:rPr>
              <a:t>三大规律 </a:t>
            </a:r>
          </a:p>
          <a:p>
            <a:pPr algn="ctr" defTabSz="800100">
              <a:lnSpc>
                <a:spcPct val="90000"/>
              </a:lnSpc>
              <a:spcAft>
                <a:spcPct val="35000"/>
              </a:spcAft>
              <a:defRPr/>
            </a:pPr>
            <a:endParaRPr lang="zh-CN" altLang="en-US" dirty="0">
              <a:sym typeface="+mn-ea"/>
            </a:endParaRPr>
          </a:p>
        </p:txBody>
      </p:sp>
      <p:sp>
        <p:nvSpPr>
          <p:cNvPr id="5" name="任意多边形: 形状 4">
            <a:extLst>
              <a:ext uri="{FF2B5EF4-FFF2-40B4-BE49-F238E27FC236}">
                <a16:creationId xmlns:a16="http://schemas.microsoft.com/office/drawing/2014/main" id="{9BE079F8-ED86-4BF3-A25D-82C004753FBD}"/>
              </a:ext>
            </a:extLst>
          </p:cNvPr>
          <p:cNvSpPr/>
          <p:nvPr/>
        </p:nvSpPr>
        <p:spPr>
          <a:xfrm>
            <a:off x="1139825" y="3551238"/>
            <a:ext cx="2763838" cy="612775"/>
          </a:xfrm>
          <a:custGeom>
            <a:avLst/>
            <a:gdLst>
              <a:gd name="connsiteX0" fmla="*/ 0 w 2763608"/>
              <a:gd name="connsiteY0" fmla="*/ 61264 h 612640"/>
              <a:gd name="connsiteX1" fmla="*/ 61264 w 2763608"/>
              <a:gd name="connsiteY1" fmla="*/ 0 h 612640"/>
              <a:gd name="connsiteX2" fmla="*/ 2702344 w 2763608"/>
              <a:gd name="connsiteY2" fmla="*/ 0 h 612640"/>
              <a:gd name="connsiteX3" fmla="*/ 2763608 w 2763608"/>
              <a:gd name="connsiteY3" fmla="*/ 61264 h 612640"/>
              <a:gd name="connsiteX4" fmla="*/ 2763608 w 2763608"/>
              <a:gd name="connsiteY4" fmla="*/ 551376 h 612640"/>
              <a:gd name="connsiteX5" fmla="*/ 2702344 w 2763608"/>
              <a:gd name="connsiteY5" fmla="*/ 612640 h 612640"/>
              <a:gd name="connsiteX6" fmla="*/ 61264 w 2763608"/>
              <a:gd name="connsiteY6" fmla="*/ 612640 h 612640"/>
              <a:gd name="connsiteX7" fmla="*/ 0 w 2763608"/>
              <a:gd name="connsiteY7" fmla="*/ 551376 h 612640"/>
              <a:gd name="connsiteX8" fmla="*/ 0 w 2763608"/>
              <a:gd name="connsiteY8" fmla="*/ 61264 h 6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612640">
                <a:moveTo>
                  <a:pt x="0" y="61264"/>
                </a:moveTo>
                <a:cubicBezTo>
                  <a:pt x="0" y="27429"/>
                  <a:pt x="27429" y="0"/>
                  <a:pt x="61264" y="0"/>
                </a:cubicBezTo>
                <a:lnTo>
                  <a:pt x="2702344" y="0"/>
                </a:lnTo>
                <a:cubicBezTo>
                  <a:pt x="2736179" y="0"/>
                  <a:pt x="2763608" y="27429"/>
                  <a:pt x="2763608" y="61264"/>
                </a:cubicBezTo>
                <a:lnTo>
                  <a:pt x="2763608" y="551376"/>
                </a:lnTo>
                <a:cubicBezTo>
                  <a:pt x="2763608" y="585211"/>
                  <a:pt x="2736179" y="612640"/>
                  <a:pt x="2702344" y="612640"/>
                </a:cubicBezTo>
                <a:lnTo>
                  <a:pt x="61264" y="612640"/>
                </a:lnTo>
                <a:cubicBezTo>
                  <a:pt x="27429" y="612640"/>
                  <a:pt x="0" y="585211"/>
                  <a:pt x="0" y="551376"/>
                </a:cubicBezTo>
                <a:lnTo>
                  <a:pt x="0" y="61264"/>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3664" tIns="52234" rIns="63664" bIns="52234" spcCol="1270" anchor="ctr"/>
          <a:lstStyle/>
          <a:p>
            <a:pPr algn="ctr" defTabSz="800100">
              <a:lnSpc>
                <a:spcPct val="90000"/>
              </a:lnSpc>
              <a:spcAft>
                <a:spcPct val="35000"/>
              </a:spcAft>
              <a:defRPr/>
            </a:pPr>
            <a:r>
              <a:rPr lang="zh-CN" altLang="en-US" sz="2400" dirty="0">
                <a:solidFill>
                  <a:schemeClr val="tx1"/>
                </a:solidFill>
                <a:sym typeface="+mn-ea"/>
              </a:rPr>
              <a:t>对立统一规律</a:t>
            </a:r>
          </a:p>
        </p:txBody>
      </p:sp>
      <p:sp>
        <p:nvSpPr>
          <p:cNvPr id="7" name="任意多边形: 形状 6">
            <a:extLst>
              <a:ext uri="{FF2B5EF4-FFF2-40B4-BE49-F238E27FC236}">
                <a16:creationId xmlns:a16="http://schemas.microsoft.com/office/drawing/2014/main" id="{700A0BD8-C9D2-4B39-8F24-E108CCC62225}"/>
              </a:ext>
            </a:extLst>
          </p:cNvPr>
          <p:cNvSpPr/>
          <p:nvPr/>
        </p:nvSpPr>
        <p:spPr>
          <a:xfrm>
            <a:off x="1139825" y="4437063"/>
            <a:ext cx="2763838" cy="611187"/>
          </a:xfrm>
          <a:custGeom>
            <a:avLst/>
            <a:gdLst>
              <a:gd name="connsiteX0" fmla="*/ 0 w 2763608"/>
              <a:gd name="connsiteY0" fmla="*/ 61264 h 612640"/>
              <a:gd name="connsiteX1" fmla="*/ 61264 w 2763608"/>
              <a:gd name="connsiteY1" fmla="*/ 0 h 612640"/>
              <a:gd name="connsiteX2" fmla="*/ 2702344 w 2763608"/>
              <a:gd name="connsiteY2" fmla="*/ 0 h 612640"/>
              <a:gd name="connsiteX3" fmla="*/ 2763608 w 2763608"/>
              <a:gd name="connsiteY3" fmla="*/ 61264 h 612640"/>
              <a:gd name="connsiteX4" fmla="*/ 2763608 w 2763608"/>
              <a:gd name="connsiteY4" fmla="*/ 551376 h 612640"/>
              <a:gd name="connsiteX5" fmla="*/ 2702344 w 2763608"/>
              <a:gd name="connsiteY5" fmla="*/ 612640 h 612640"/>
              <a:gd name="connsiteX6" fmla="*/ 61264 w 2763608"/>
              <a:gd name="connsiteY6" fmla="*/ 612640 h 612640"/>
              <a:gd name="connsiteX7" fmla="*/ 0 w 2763608"/>
              <a:gd name="connsiteY7" fmla="*/ 551376 h 612640"/>
              <a:gd name="connsiteX8" fmla="*/ 0 w 2763608"/>
              <a:gd name="connsiteY8" fmla="*/ 61264 h 6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612640">
                <a:moveTo>
                  <a:pt x="0" y="61264"/>
                </a:moveTo>
                <a:cubicBezTo>
                  <a:pt x="0" y="27429"/>
                  <a:pt x="27429" y="0"/>
                  <a:pt x="61264" y="0"/>
                </a:cubicBezTo>
                <a:lnTo>
                  <a:pt x="2702344" y="0"/>
                </a:lnTo>
                <a:cubicBezTo>
                  <a:pt x="2736179" y="0"/>
                  <a:pt x="2763608" y="27429"/>
                  <a:pt x="2763608" y="61264"/>
                </a:cubicBezTo>
                <a:lnTo>
                  <a:pt x="2763608" y="551376"/>
                </a:lnTo>
                <a:cubicBezTo>
                  <a:pt x="2763608" y="585211"/>
                  <a:pt x="2736179" y="612640"/>
                  <a:pt x="2702344" y="612640"/>
                </a:cubicBezTo>
                <a:lnTo>
                  <a:pt x="61264" y="612640"/>
                </a:lnTo>
                <a:cubicBezTo>
                  <a:pt x="27429" y="612640"/>
                  <a:pt x="0" y="585211"/>
                  <a:pt x="0" y="551376"/>
                </a:cubicBezTo>
                <a:lnTo>
                  <a:pt x="0" y="61264"/>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3664" tIns="52234" rIns="63664" bIns="52234" spcCol="1270" anchor="ctr"/>
          <a:lstStyle/>
          <a:p>
            <a:pPr algn="ctr" defTabSz="800100">
              <a:lnSpc>
                <a:spcPct val="90000"/>
              </a:lnSpc>
              <a:spcAft>
                <a:spcPct val="35000"/>
              </a:spcAft>
              <a:defRPr/>
            </a:pPr>
            <a:r>
              <a:rPr lang="zh-CN" altLang="en-US" sz="2400" dirty="0">
                <a:solidFill>
                  <a:schemeClr val="tx1"/>
                </a:solidFill>
                <a:sym typeface="+mn-ea"/>
              </a:rPr>
              <a:t>量变质变规律</a:t>
            </a:r>
          </a:p>
        </p:txBody>
      </p:sp>
      <p:sp>
        <p:nvSpPr>
          <p:cNvPr id="9" name="任意多边形: 形状 8">
            <a:extLst>
              <a:ext uri="{FF2B5EF4-FFF2-40B4-BE49-F238E27FC236}">
                <a16:creationId xmlns:a16="http://schemas.microsoft.com/office/drawing/2014/main" id="{6411122C-D81A-4A00-B101-1849ABF0531A}"/>
              </a:ext>
            </a:extLst>
          </p:cNvPr>
          <p:cNvSpPr/>
          <p:nvPr/>
        </p:nvSpPr>
        <p:spPr>
          <a:xfrm>
            <a:off x="1139825" y="5321300"/>
            <a:ext cx="2763838" cy="612775"/>
          </a:xfrm>
          <a:custGeom>
            <a:avLst/>
            <a:gdLst>
              <a:gd name="connsiteX0" fmla="*/ 0 w 2763608"/>
              <a:gd name="connsiteY0" fmla="*/ 61264 h 612640"/>
              <a:gd name="connsiteX1" fmla="*/ 61264 w 2763608"/>
              <a:gd name="connsiteY1" fmla="*/ 0 h 612640"/>
              <a:gd name="connsiteX2" fmla="*/ 2702344 w 2763608"/>
              <a:gd name="connsiteY2" fmla="*/ 0 h 612640"/>
              <a:gd name="connsiteX3" fmla="*/ 2763608 w 2763608"/>
              <a:gd name="connsiteY3" fmla="*/ 61264 h 612640"/>
              <a:gd name="connsiteX4" fmla="*/ 2763608 w 2763608"/>
              <a:gd name="connsiteY4" fmla="*/ 551376 h 612640"/>
              <a:gd name="connsiteX5" fmla="*/ 2702344 w 2763608"/>
              <a:gd name="connsiteY5" fmla="*/ 612640 h 612640"/>
              <a:gd name="connsiteX6" fmla="*/ 61264 w 2763608"/>
              <a:gd name="connsiteY6" fmla="*/ 612640 h 612640"/>
              <a:gd name="connsiteX7" fmla="*/ 0 w 2763608"/>
              <a:gd name="connsiteY7" fmla="*/ 551376 h 612640"/>
              <a:gd name="connsiteX8" fmla="*/ 0 w 2763608"/>
              <a:gd name="connsiteY8" fmla="*/ 61264 h 6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612640">
                <a:moveTo>
                  <a:pt x="0" y="61264"/>
                </a:moveTo>
                <a:cubicBezTo>
                  <a:pt x="0" y="27429"/>
                  <a:pt x="27429" y="0"/>
                  <a:pt x="61264" y="0"/>
                </a:cubicBezTo>
                <a:lnTo>
                  <a:pt x="2702344" y="0"/>
                </a:lnTo>
                <a:cubicBezTo>
                  <a:pt x="2736179" y="0"/>
                  <a:pt x="2763608" y="27429"/>
                  <a:pt x="2763608" y="61264"/>
                </a:cubicBezTo>
                <a:lnTo>
                  <a:pt x="2763608" y="551376"/>
                </a:lnTo>
                <a:cubicBezTo>
                  <a:pt x="2763608" y="585211"/>
                  <a:pt x="2736179" y="612640"/>
                  <a:pt x="2702344" y="612640"/>
                </a:cubicBezTo>
                <a:lnTo>
                  <a:pt x="61264" y="612640"/>
                </a:lnTo>
                <a:cubicBezTo>
                  <a:pt x="27429" y="612640"/>
                  <a:pt x="0" y="585211"/>
                  <a:pt x="0" y="551376"/>
                </a:cubicBezTo>
                <a:lnTo>
                  <a:pt x="0" y="61264"/>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3664" tIns="52234" rIns="63664" bIns="52234" spcCol="1270" anchor="ctr"/>
          <a:lstStyle/>
          <a:p>
            <a:pPr algn="ctr" defTabSz="800100">
              <a:lnSpc>
                <a:spcPct val="90000"/>
              </a:lnSpc>
              <a:spcAft>
                <a:spcPct val="35000"/>
              </a:spcAft>
              <a:defRPr/>
            </a:pPr>
            <a:r>
              <a:rPr lang="zh-CN" altLang="en-US" sz="2400" dirty="0">
                <a:solidFill>
                  <a:schemeClr val="tx1"/>
                </a:solidFill>
                <a:sym typeface="+mn-ea"/>
              </a:rPr>
              <a:t>否定之否定规律</a:t>
            </a:r>
          </a:p>
        </p:txBody>
      </p:sp>
      <p:sp>
        <p:nvSpPr>
          <p:cNvPr id="11" name="任意多边形: 形状 10">
            <a:extLst>
              <a:ext uri="{FF2B5EF4-FFF2-40B4-BE49-F238E27FC236}">
                <a16:creationId xmlns:a16="http://schemas.microsoft.com/office/drawing/2014/main" id="{4B594594-3A7B-46D8-94BA-4CA242D26A3D}"/>
              </a:ext>
            </a:extLst>
          </p:cNvPr>
          <p:cNvSpPr/>
          <p:nvPr/>
        </p:nvSpPr>
        <p:spPr>
          <a:xfrm>
            <a:off x="4773613" y="2259013"/>
            <a:ext cx="3743325" cy="3952875"/>
          </a:xfrm>
          <a:custGeom>
            <a:avLst/>
            <a:gdLst>
              <a:gd name="connsiteX0" fmla="*/ 0 w 3454511"/>
              <a:gd name="connsiteY0" fmla="*/ 311840 h 3118400"/>
              <a:gd name="connsiteX1" fmla="*/ 311840 w 3454511"/>
              <a:gd name="connsiteY1" fmla="*/ 0 h 3118400"/>
              <a:gd name="connsiteX2" fmla="*/ 3142671 w 3454511"/>
              <a:gd name="connsiteY2" fmla="*/ 0 h 3118400"/>
              <a:gd name="connsiteX3" fmla="*/ 3454511 w 3454511"/>
              <a:gd name="connsiteY3" fmla="*/ 311840 h 3118400"/>
              <a:gd name="connsiteX4" fmla="*/ 3454511 w 3454511"/>
              <a:gd name="connsiteY4" fmla="*/ 2806560 h 3118400"/>
              <a:gd name="connsiteX5" fmla="*/ 3142671 w 3454511"/>
              <a:gd name="connsiteY5" fmla="*/ 3118400 h 3118400"/>
              <a:gd name="connsiteX6" fmla="*/ 311840 w 3454511"/>
              <a:gd name="connsiteY6" fmla="*/ 3118400 h 3118400"/>
              <a:gd name="connsiteX7" fmla="*/ 0 w 3454511"/>
              <a:gd name="connsiteY7" fmla="*/ 2806560 h 3118400"/>
              <a:gd name="connsiteX8" fmla="*/ 0 w 3454511"/>
              <a:gd name="connsiteY8" fmla="*/ 311840 h 31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4511" h="3118400">
                <a:moveTo>
                  <a:pt x="0" y="311840"/>
                </a:moveTo>
                <a:cubicBezTo>
                  <a:pt x="0" y="139616"/>
                  <a:pt x="139616" y="0"/>
                  <a:pt x="311840" y="0"/>
                </a:cubicBezTo>
                <a:lnTo>
                  <a:pt x="3142671" y="0"/>
                </a:lnTo>
                <a:cubicBezTo>
                  <a:pt x="3314895" y="0"/>
                  <a:pt x="3454511" y="139616"/>
                  <a:pt x="3454511" y="311840"/>
                </a:cubicBezTo>
                <a:lnTo>
                  <a:pt x="3454511" y="2806560"/>
                </a:lnTo>
                <a:cubicBezTo>
                  <a:pt x="3454511" y="2978784"/>
                  <a:pt x="3314895" y="3118400"/>
                  <a:pt x="3142671" y="3118400"/>
                </a:cubicBezTo>
                <a:lnTo>
                  <a:pt x="311840" y="3118400"/>
                </a:lnTo>
                <a:cubicBezTo>
                  <a:pt x="139616" y="3118400"/>
                  <a:pt x="0" y="2978784"/>
                  <a:pt x="0" y="2806560"/>
                </a:cubicBezTo>
                <a:lnTo>
                  <a:pt x="0" y="311840"/>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360000" rIns="68580" bIns="2251460" spcCol="1270" anchor="ctr"/>
          <a:lstStyle/>
          <a:p>
            <a:pPr algn="ctr" defTabSz="800100">
              <a:lnSpc>
                <a:spcPct val="90000"/>
              </a:lnSpc>
              <a:spcAft>
                <a:spcPct val="35000"/>
              </a:spcAft>
              <a:defRPr/>
            </a:pPr>
            <a:r>
              <a:rPr lang="zh-CN" altLang="en-US" sz="2400" b="1" dirty="0">
                <a:solidFill>
                  <a:srgbClr val="014D23"/>
                </a:solidFill>
                <a:latin typeface="+mj-ea"/>
                <a:ea typeface="+mj-ea"/>
                <a:sym typeface="+mn-ea"/>
              </a:rPr>
              <a:t>五大范畴</a:t>
            </a:r>
          </a:p>
          <a:p>
            <a:pPr algn="ctr" defTabSz="800100">
              <a:lnSpc>
                <a:spcPct val="90000"/>
              </a:lnSpc>
              <a:spcAft>
                <a:spcPct val="35000"/>
              </a:spcAft>
              <a:defRPr/>
            </a:pPr>
            <a:endParaRPr lang="zh-CN" altLang="en-US" dirty="0">
              <a:sym typeface="+mn-ea"/>
            </a:endParaRPr>
          </a:p>
        </p:txBody>
      </p:sp>
      <p:sp>
        <p:nvSpPr>
          <p:cNvPr id="12" name="任意多边形: 形状 11">
            <a:extLst>
              <a:ext uri="{FF2B5EF4-FFF2-40B4-BE49-F238E27FC236}">
                <a16:creationId xmlns:a16="http://schemas.microsoft.com/office/drawing/2014/main" id="{84E78860-BFC2-4899-AC42-CE9B69457D69}"/>
              </a:ext>
            </a:extLst>
          </p:cNvPr>
          <p:cNvSpPr/>
          <p:nvPr/>
        </p:nvSpPr>
        <p:spPr>
          <a:xfrm>
            <a:off x="5073650" y="3357563"/>
            <a:ext cx="3101975" cy="473075"/>
          </a:xfrm>
          <a:custGeom>
            <a:avLst/>
            <a:gdLst>
              <a:gd name="connsiteX0" fmla="*/ 0 w 2763608"/>
              <a:gd name="connsiteY0" fmla="*/ 36076 h 360755"/>
              <a:gd name="connsiteX1" fmla="*/ 36076 w 2763608"/>
              <a:gd name="connsiteY1" fmla="*/ 0 h 360755"/>
              <a:gd name="connsiteX2" fmla="*/ 2727533 w 2763608"/>
              <a:gd name="connsiteY2" fmla="*/ 0 h 360755"/>
              <a:gd name="connsiteX3" fmla="*/ 2763609 w 2763608"/>
              <a:gd name="connsiteY3" fmla="*/ 36076 h 360755"/>
              <a:gd name="connsiteX4" fmla="*/ 2763608 w 2763608"/>
              <a:gd name="connsiteY4" fmla="*/ 324680 h 360755"/>
              <a:gd name="connsiteX5" fmla="*/ 2727532 w 2763608"/>
              <a:gd name="connsiteY5" fmla="*/ 360756 h 360755"/>
              <a:gd name="connsiteX6" fmla="*/ 36076 w 2763608"/>
              <a:gd name="connsiteY6" fmla="*/ 360755 h 360755"/>
              <a:gd name="connsiteX7" fmla="*/ 0 w 2763608"/>
              <a:gd name="connsiteY7" fmla="*/ 324679 h 360755"/>
              <a:gd name="connsiteX8" fmla="*/ 0 w 2763608"/>
              <a:gd name="connsiteY8" fmla="*/ 36076 h 3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360755">
                <a:moveTo>
                  <a:pt x="0" y="36076"/>
                </a:moveTo>
                <a:cubicBezTo>
                  <a:pt x="0" y="16152"/>
                  <a:pt x="16152" y="0"/>
                  <a:pt x="36076" y="0"/>
                </a:cubicBezTo>
                <a:lnTo>
                  <a:pt x="2727533" y="0"/>
                </a:lnTo>
                <a:cubicBezTo>
                  <a:pt x="2747457" y="0"/>
                  <a:pt x="2763609" y="16152"/>
                  <a:pt x="2763609" y="36076"/>
                </a:cubicBezTo>
                <a:cubicBezTo>
                  <a:pt x="2763609" y="132277"/>
                  <a:pt x="2763608" y="228479"/>
                  <a:pt x="2763608" y="324680"/>
                </a:cubicBezTo>
                <a:cubicBezTo>
                  <a:pt x="2763608" y="344604"/>
                  <a:pt x="2747456" y="360756"/>
                  <a:pt x="2727532" y="360756"/>
                </a:cubicBezTo>
                <a:lnTo>
                  <a:pt x="36076" y="360755"/>
                </a:lnTo>
                <a:cubicBezTo>
                  <a:pt x="16152" y="360755"/>
                  <a:pt x="0" y="344603"/>
                  <a:pt x="0" y="324679"/>
                </a:cubicBezTo>
                <a:lnTo>
                  <a:pt x="0" y="3607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6286" tIns="44856" rIns="56286" bIns="44856" spcCol="1270" anchor="ctr"/>
          <a:lstStyle/>
          <a:p>
            <a:pPr algn="ctr" defTabSz="800100">
              <a:lnSpc>
                <a:spcPct val="90000"/>
              </a:lnSpc>
              <a:spcAft>
                <a:spcPct val="35000"/>
              </a:spcAft>
              <a:defRPr/>
            </a:pPr>
            <a:r>
              <a:rPr lang="zh-CN" altLang="en-US" sz="2400" dirty="0">
                <a:solidFill>
                  <a:schemeClr val="tx1"/>
                </a:solidFill>
                <a:sym typeface="+mn-ea"/>
              </a:rPr>
              <a:t>内容与形式</a:t>
            </a:r>
          </a:p>
        </p:txBody>
      </p:sp>
      <p:sp>
        <p:nvSpPr>
          <p:cNvPr id="13" name="任意多边形: 形状 12">
            <a:extLst>
              <a:ext uri="{FF2B5EF4-FFF2-40B4-BE49-F238E27FC236}">
                <a16:creationId xmlns:a16="http://schemas.microsoft.com/office/drawing/2014/main" id="{4400186A-E87B-449C-B9D9-010150997BE1}"/>
              </a:ext>
            </a:extLst>
          </p:cNvPr>
          <p:cNvSpPr/>
          <p:nvPr/>
        </p:nvSpPr>
        <p:spPr>
          <a:xfrm>
            <a:off x="5073650" y="3883025"/>
            <a:ext cx="3101975" cy="473075"/>
          </a:xfrm>
          <a:custGeom>
            <a:avLst/>
            <a:gdLst>
              <a:gd name="connsiteX0" fmla="*/ 0 w 2763608"/>
              <a:gd name="connsiteY0" fmla="*/ 36076 h 360755"/>
              <a:gd name="connsiteX1" fmla="*/ 36076 w 2763608"/>
              <a:gd name="connsiteY1" fmla="*/ 0 h 360755"/>
              <a:gd name="connsiteX2" fmla="*/ 2727533 w 2763608"/>
              <a:gd name="connsiteY2" fmla="*/ 0 h 360755"/>
              <a:gd name="connsiteX3" fmla="*/ 2763609 w 2763608"/>
              <a:gd name="connsiteY3" fmla="*/ 36076 h 360755"/>
              <a:gd name="connsiteX4" fmla="*/ 2763608 w 2763608"/>
              <a:gd name="connsiteY4" fmla="*/ 324680 h 360755"/>
              <a:gd name="connsiteX5" fmla="*/ 2727532 w 2763608"/>
              <a:gd name="connsiteY5" fmla="*/ 360756 h 360755"/>
              <a:gd name="connsiteX6" fmla="*/ 36076 w 2763608"/>
              <a:gd name="connsiteY6" fmla="*/ 360755 h 360755"/>
              <a:gd name="connsiteX7" fmla="*/ 0 w 2763608"/>
              <a:gd name="connsiteY7" fmla="*/ 324679 h 360755"/>
              <a:gd name="connsiteX8" fmla="*/ 0 w 2763608"/>
              <a:gd name="connsiteY8" fmla="*/ 36076 h 3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360755">
                <a:moveTo>
                  <a:pt x="0" y="36076"/>
                </a:moveTo>
                <a:cubicBezTo>
                  <a:pt x="0" y="16152"/>
                  <a:pt x="16152" y="0"/>
                  <a:pt x="36076" y="0"/>
                </a:cubicBezTo>
                <a:lnTo>
                  <a:pt x="2727533" y="0"/>
                </a:lnTo>
                <a:cubicBezTo>
                  <a:pt x="2747457" y="0"/>
                  <a:pt x="2763609" y="16152"/>
                  <a:pt x="2763609" y="36076"/>
                </a:cubicBezTo>
                <a:cubicBezTo>
                  <a:pt x="2763609" y="132277"/>
                  <a:pt x="2763608" y="228479"/>
                  <a:pt x="2763608" y="324680"/>
                </a:cubicBezTo>
                <a:cubicBezTo>
                  <a:pt x="2763608" y="344604"/>
                  <a:pt x="2747456" y="360756"/>
                  <a:pt x="2727532" y="360756"/>
                </a:cubicBezTo>
                <a:lnTo>
                  <a:pt x="36076" y="360755"/>
                </a:lnTo>
                <a:cubicBezTo>
                  <a:pt x="16152" y="360755"/>
                  <a:pt x="0" y="344603"/>
                  <a:pt x="0" y="324679"/>
                </a:cubicBezTo>
                <a:lnTo>
                  <a:pt x="0" y="3607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6286" tIns="44856" rIns="56286" bIns="44856" spcCol="1270" anchor="ctr"/>
          <a:lstStyle/>
          <a:p>
            <a:pPr algn="ctr" defTabSz="800100">
              <a:lnSpc>
                <a:spcPct val="90000"/>
              </a:lnSpc>
              <a:spcAft>
                <a:spcPct val="35000"/>
              </a:spcAft>
              <a:defRPr/>
            </a:pPr>
            <a:r>
              <a:rPr lang="zh-CN" altLang="en-US" sz="2400" dirty="0">
                <a:solidFill>
                  <a:schemeClr val="tx1"/>
                </a:solidFill>
                <a:sym typeface="+mn-ea"/>
              </a:rPr>
              <a:t>本质与现象</a:t>
            </a:r>
          </a:p>
        </p:txBody>
      </p:sp>
      <p:sp>
        <p:nvSpPr>
          <p:cNvPr id="14" name="任意多边形: 形状 13">
            <a:extLst>
              <a:ext uri="{FF2B5EF4-FFF2-40B4-BE49-F238E27FC236}">
                <a16:creationId xmlns:a16="http://schemas.microsoft.com/office/drawing/2014/main" id="{A7D8C551-67E0-4FD2-9423-02219023607B}"/>
              </a:ext>
            </a:extLst>
          </p:cNvPr>
          <p:cNvSpPr/>
          <p:nvPr/>
        </p:nvSpPr>
        <p:spPr>
          <a:xfrm>
            <a:off x="5073650" y="4408488"/>
            <a:ext cx="3101975" cy="474662"/>
          </a:xfrm>
          <a:custGeom>
            <a:avLst/>
            <a:gdLst>
              <a:gd name="connsiteX0" fmla="*/ 0 w 2763608"/>
              <a:gd name="connsiteY0" fmla="*/ 36076 h 360755"/>
              <a:gd name="connsiteX1" fmla="*/ 36076 w 2763608"/>
              <a:gd name="connsiteY1" fmla="*/ 0 h 360755"/>
              <a:gd name="connsiteX2" fmla="*/ 2727533 w 2763608"/>
              <a:gd name="connsiteY2" fmla="*/ 0 h 360755"/>
              <a:gd name="connsiteX3" fmla="*/ 2763609 w 2763608"/>
              <a:gd name="connsiteY3" fmla="*/ 36076 h 360755"/>
              <a:gd name="connsiteX4" fmla="*/ 2763608 w 2763608"/>
              <a:gd name="connsiteY4" fmla="*/ 324680 h 360755"/>
              <a:gd name="connsiteX5" fmla="*/ 2727532 w 2763608"/>
              <a:gd name="connsiteY5" fmla="*/ 360756 h 360755"/>
              <a:gd name="connsiteX6" fmla="*/ 36076 w 2763608"/>
              <a:gd name="connsiteY6" fmla="*/ 360755 h 360755"/>
              <a:gd name="connsiteX7" fmla="*/ 0 w 2763608"/>
              <a:gd name="connsiteY7" fmla="*/ 324679 h 360755"/>
              <a:gd name="connsiteX8" fmla="*/ 0 w 2763608"/>
              <a:gd name="connsiteY8" fmla="*/ 36076 h 3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360755">
                <a:moveTo>
                  <a:pt x="0" y="36076"/>
                </a:moveTo>
                <a:cubicBezTo>
                  <a:pt x="0" y="16152"/>
                  <a:pt x="16152" y="0"/>
                  <a:pt x="36076" y="0"/>
                </a:cubicBezTo>
                <a:lnTo>
                  <a:pt x="2727533" y="0"/>
                </a:lnTo>
                <a:cubicBezTo>
                  <a:pt x="2747457" y="0"/>
                  <a:pt x="2763609" y="16152"/>
                  <a:pt x="2763609" y="36076"/>
                </a:cubicBezTo>
                <a:cubicBezTo>
                  <a:pt x="2763609" y="132277"/>
                  <a:pt x="2763608" y="228479"/>
                  <a:pt x="2763608" y="324680"/>
                </a:cubicBezTo>
                <a:cubicBezTo>
                  <a:pt x="2763608" y="344604"/>
                  <a:pt x="2747456" y="360756"/>
                  <a:pt x="2727532" y="360756"/>
                </a:cubicBezTo>
                <a:lnTo>
                  <a:pt x="36076" y="360755"/>
                </a:lnTo>
                <a:cubicBezTo>
                  <a:pt x="16152" y="360755"/>
                  <a:pt x="0" y="344603"/>
                  <a:pt x="0" y="324679"/>
                </a:cubicBezTo>
                <a:lnTo>
                  <a:pt x="0" y="3607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56286" tIns="44856" rIns="56286" bIns="44856" spcCol="1270" anchor="ctr"/>
          <a:lstStyle/>
          <a:p>
            <a:pPr algn="ctr" defTabSz="800100">
              <a:lnSpc>
                <a:spcPct val="90000"/>
              </a:lnSpc>
              <a:spcAft>
                <a:spcPct val="35000"/>
              </a:spcAft>
              <a:defRPr/>
            </a:pPr>
            <a:r>
              <a:rPr lang="zh-CN" altLang="en-US" sz="2400" dirty="0">
                <a:solidFill>
                  <a:schemeClr val="tx1"/>
                </a:solidFill>
                <a:sym typeface="+mn-ea"/>
              </a:rPr>
              <a:t>原因与结果</a:t>
            </a:r>
          </a:p>
        </p:txBody>
      </p:sp>
      <p:sp>
        <p:nvSpPr>
          <p:cNvPr id="15" name="任意多边形: 形状 14">
            <a:extLst>
              <a:ext uri="{FF2B5EF4-FFF2-40B4-BE49-F238E27FC236}">
                <a16:creationId xmlns:a16="http://schemas.microsoft.com/office/drawing/2014/main" id="{507587F5-FA11-4832-99ED-235AA9DDD5BF}"/>
              </a:ext>
            </a:extLst>
          </p:cNvPr>
          <p:cNvSpPr/>
          <p:nvPr/>
        </p:nvSpPr>
        <p:spPr>
          <a:xfrm>
            <a:off x="5073650" y="4935538"/>
            <a:ext cx="3101975" cy="473075"/>
          </a:xfrm>
          <a:custGeom>
            <a:avLst/>
            <a:gdLst>
              <a:gd name="connsiteX0" fmla="*/ 0 w 2763608"/>
              <a:gd name="connsiteY0" fmla="*/ 36076 h 360755"/>
              <a:gd name="connsiteX1" fmla="*/ 36076 w 2763608"/>
              <a:gd name="connsiteY1" fmla="*/ 0 h 360755"/>
              <a:gd name="connsiteX2" fmla="*/ 2727533 w 2763608"/>
              <a:gd name="connsiteY2" fmla="*/ 0 h 360755"/>
              <a:gd name="connsiteX3" fmla="*/ 2763609 w 2763608"/>
              <a:gd name="connsiteY3" fmla="*/ 36076 h 360755"/>
              <a:gd name="connsiteX4" fmla="*/ 2763608 w 2763608"/>
              <a:gd name="connsiteY4" fmla="*/ 324680 h 360755"/>
              <a:gd name="connsiteX5" fmla="*/ 2727532 w 2763608"/>
              <a:gd name="connsiteY5" fmla="*/ 360756 h 360755"/>
              <a:gd name="connsiteX6" fmla="*/ 36076 w 2763608"/>
              <a:gd name="connsiteY6" fmla="*/ 360755 h 360755"/>
              <a:gd name="connsiteX7" fmla="*/ 0 w 2763608"/>
              <a:gd name="connsiteY7" fmla="*/ 324679 h 360755"/>
              <a:gd name="connsiteX8" fmla="*/ 0 w 2763608"/>
              <a:gd name="connsiteY8" fmla="*/ 36076 h 3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360755">
                <a:moveTo>
                  <a:pt x="0" y="36076"/>
                </a:moveTo>
                <a:cubicBezTo>
                  <a:pt x="0" y="16152"/>
                  <a:pt x="16152" y="0"/>
                  <a:pt x="36076" y="0"/>
                </a:cubicBezTo>
                <a:lnTo>
                  <a:pt x="2727533" y="0"/>
                </a:lnTo>
                <a:cubicBezTo>
                  <a:pt x="2747457" y="0"/>
                  <a:pt x="2763609" y="16152"/>
                  <a:pt x="2763609" y="36076"/>
                </a:cubicBezTo>
                <a:cubicBezTo>
                  <a:pt x="2763609" y="132277"/>
                  <a:pt x="2763608" y="228479"/>
                  <a:pt x="2763608" y="324680"/>
                </a:cubicBezTo>
                <a:cubicBezTo>
                  <a:pt x="2763608" y="344604"/>
                  <a:pt x="2747456" y="360756"/>
                  <a:pt x="2727532" y="360756"/>
                </a:cubicBezTo>
                <a:lnTo>
                  <a:pt x="36076" y="360755"/>
                </a:lnTo>
                <a:cubicBezTo>
                  <a:pt x="16152" y="360755"/>
                  <a:pt x="0" y="344603"/>
                  <a:pt x="0" y="324679"/>
                </a:cubicBezTo>
                <a:lnTo>
                  <a:pt x="0" y="3607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126" tIns="37236" rIns="46126" bIns="37236" spcCol="1270" anchor="ctr"/>
          <a:lstStyle/>
          <a:p>
            <a:pPr algn="ctr" defTabSz="622300">
              <a:lnSpc>
                <a:spcPct val="90000"/>
              </a:lnSpc>
              <a:spcAft>
                <a:spcPct val="35000"/>
              </a:spcAft>
              <a:defRPr/>
            </a:pPr>
            <a:r>
              <a:rPr lang="zh-CN" altLang="en-US" sz="2400" dirty="0">
                <a:solidFill>
                  <a:schemeClr val="tx1"/>
                </a:solidFill>
                <a:sym typeface="+mn-ea"/>
              </a:rPr>
              <a:t>必然与偶然</a:t>
            </a:r>
          </a:p>
        </p:txBody>
      </p:sp>
      <p:sp>
        <p:nvSpPr>
          <p:cNvPr id="16" name="任意多边形: 形状 15">
            <a:extLst>
              <a:ext uri="{FF2B5EF4-FFF2-40B4-BE49-F238E27FC236}">
                <a16:creationId xmlns:a16="http://schemas.microsoft.com/office/drawing/2014/main" id="{D144A50B-52B9-444B-9959-817360A93870}"/>
              </a:ext>
            </a:extLst>
          </p:cNvPr>
          <p:cNvSpPr/>
          <p:nvPr/>
        </p:nvSpPr>
        <p:spPr>
          <a:xfrm>
            <a:off x="5073650" y="5461000"/>
            <a:ext cx="3101975" cy="473075"/>
          </a:xfrm>
          <a:custGeom>
            <a:avLst/>
            <a:gdLst>
              <a:gd name="connsiteX0" fmla="*/ 0 w 2763608"/>
              <a:gd name="connsiteY0" fmla="*/ 36076 h 360755"/>
              <a:gd name="connsiteX1" fmla="*/ 36076 w 2763608"/>
              <a:gd name="connsiteY1" fmla="*/ 0 h 360755"/>
              <a:gd name="connsiteX2" fmla="*/ 2727533 w 2763608"/>
              <a:gd name="connsiteY2" fmla="*/ 0 h 360755"/>
              <a:gd name="connsiteX3" fmla="*/ 2763609 w 2763608"/>
              <a:gd name="connsiteY3" fmla="*/ 36076 h 360755"/>
              <a:gd name="connsiteX4" fmla="*/ 2763608 w 2763608"/>
              <a:gd name="connsiteY4" fmla="*/ 324680 h 360755"/>
              <a:gd name="connsiteX5" fmla="*/ 2727532 w 2763608"/>
              <a:gd name="connsiteY5" fmla="*/ 360756 h 360755"/>
              <a:gd name="connsiteX6" fmla="*/ 36076 w 2763608"/>
              <a:gd name="connsiteY6" fmla="*/ 360755 h 360755"/>
              <a:gd name="connsiteX7" fmla="*/ 0 w 2763608"/>
              <a:gd name="connsiteY7" fmla="*/ 324679 h 360755"/>
              <a:gd name="connsiteX8" fmla="*/ 0 w 2763608"/>
              <a:gd name="connsiteY8" fmla="*/ 36076 h 36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608" h="360755">
                <a:moveTo>
                  <a:pt x="0" y="36076"/>
                </a:moveTo>
                <a:cubicBezTo>
                  <a:pt x="0" y="16152"/>
                  <a:pt x="16152" y="0"/>
                  <a:pt x="36076" y="0"/>
                </a:cubicBezTo>
                <a:lnTo>
                  <a:pt x="2727533" y="0"/>
                </a:lnTo>
                <a:cubicBezTo>
                  <a:pt x="2747457" y="0"/>
                  <a:pt x="2763609" y="16152"/>
                  <a:pt x="2763609" y="36076"/>
                </a:cubicBezTo>
                <a:cubicBezTo>
                  <a:pt x="2763609" y="132277"/>
                  <a:pt x="2763608" y="228479"/>
                  <a:pt x="2763608" y="324680"/>
                </a:cubicBezTo>
                <a:cubicBezTo>
                  <a:pt x="2763608" y="344604"/>
                  <a:pt x="2747456" y="360756"/>
                  <a:pt x="2727532" y="360756"/>
                </a:cubicBezTo>
                <a:lnTo>
                  <a:pt x="36076" y="360755"/>
                </a:lnTo>
                <a:cubicBezTo>
                  <a:pt x="16152" y="360755"/>
                  <a:pt x="0" y="344603"/>
                  <a:pt x="0" y="324679"/>
                </a:cubicBezTo>
                <a:lnTo>
                  <a:pt x="0" y="36076"/>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6126" tIns="37236" rIns="46126" bIns="37236" spcCol="1270" anchor="ctr"/>
          <a:lstStyle/>
          <a:p>
            <a:pPr algn="ctr" defTabSz="622300">
              <a:lnSpc>
                <a:spcPct val="90000"/>
              </a:lnSpc>
              <a:spcAft>
                <a:spcPct val="35000"/>
              </a:spcAft>
              <a:defRPr/>
            </a:pPr>
            <a:r>
              <a:rPr lang="zh-CN" altLang="en-US" sz="2400" dirty="0">
                <a:solidFill>
                  <a:schemeClr val="tx1"/>
                </a:solidFill>
                <a:sym typeface="+mn-ea"/>
              </a:rPr>
              <a:t>现实与可能</a:t>
            </a:r>
          </a:p>
        </p:txBody>
      </p:sp>
      <p:sp>
        <p:nvSpPr>
          <p:cNvPr id="8" name="文本框 7">
            <a:extLst>
              <a:ext uri="{FF2B5EF4-FFF2-40B4-BE49-F238E27FC236}">
                <a16:creationId xmlns:a16="http://schemas.microsoft.com/office/drawing/2014/main" id="{B8678444-CCA9-47A4-8FF8-E2442CB64BD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A9C00B6A-9EE9-4590-BAF6-DE50A9019F70}"/>
              </a:ext>
            </a:extLst>
          </p:cNvPr>
          <p:cNvSpPr/>
          <p:nvPr/>
        </p:nvSpPr>
        <p:spPr bwMode="auto">
          <a:xfrm>
            <a:off x="515938" y="1314450"/>
            <a:ext cx="548219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唯物辩证法本质上是批判的和革命的</a:t>
            </a:r>
          </a:p>
        </p:txBody>
      </p:sp>
      <p:sp>
        <p:nvSpPr>
          <p:cNvPr id="8" name="文本框 7">
            <a:extLst>
              <a:ext uri="{FF2B5EF4-FFF2-40B4-BE49-F238E27FC236}">
                <a16:creationId xmlns:a16="http://schemas.microsoft.com/office/drawing/2014/main" id="{B8678444-CCA9-47A4-8FF8-E2442CB64BD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
        <p:nvSpPr>
          <p:cNvPr id="2" name="文本框 1">
            <a:extLst>
              <a:ext uri="{FF2B5EF4-FFF2-40B4-BE49-F238E27FC236}">
                <a16:creationId xmlns:a16="http://schemas.microsoft.com/office/drawing/2014/main" id="{74650663-BD6E-4243-9282-55C0ECE40220}"/>
              </a:ext>
            </a:extLst>
          </p:cNvPr>
          <p:cNvSpPr txBox="1"/>
          <p:nvPr/>
        </p:nvSpPr>
        <p:spPr bwMode="auto">
          <a:xfrm>
            <a:off x="1237081" y="2206206"/>
            <a:ext cx="6375633" cy="3998274"/>
          </a:xfrm>
          <a:prstGeom prst="rect">
            <a:avLst/>
          </a:prstGeom>
          <a:noFill/>
          <a:ln>
            <a:noFill/>
          </a:ln>
        </p:spPr>
        <p:txBody>
          <a:bodyPr wrap="square" rtlCol="0">
            <a:spAutoFit/>
          </a:bodyPr>
          <a:lstStyle/>
          <a:p>
            <a:pPr algn="just">
              <a:lnSpc>
                <a:spcPct val="120000"/>
              </a:lnSpc>
              <a:spcBef>
                <a:spcPts val="1400"/>
              </a:spcBef>
            </a:pPr>
            <a:r>
              <a:rPr lang="zh-CN" altLang="en-US" sz="2400" dirty="0"/>
              <a:t>马克思：</a:t>
            </a:r>
            <a:r>
              <a:rPr lang="zh-CN" altLang="zh-CN" dirty="0"/>
              <a:t>辩证法在对现存事物的肯定的理解中同时包含对现存事物的否定的理解，即对现存事物的必然灭亡的理解；辩证法对每一种既成的形式都是从不断的运动中</a:t>
            </a:r>
            <a:r>
              <a:rPr lang="zh-CN" altLang="en-US" dirty="0"/>
              <a:t>，</a:t>
            </a:r>
            <a:r>
              <a:rPr lang="zh-CN" altLang="zh-CN" dirty="0"/>
              <a:t>因而也是从它的暂时性方面去理解；</a:t>
            </a:r>
            <a:r>
              <a:rPr lang="zh-CN" altLang="zh-CN" dirty="0">
                <a:solidFill>
                  <a:schemeClr val="bg1"/>
                </a:solidFill>
                <a:highlight>
                  <a:srgbClr val="FF0000"/>
                </a:highlight>
              </a:rPr>
              <a:t>辩证法不崇拜任何东西，按其本质来说，它是批判的和革命的</a:t>
            </a:r>
            <a:r>
              <a:rPr lang="zh-CN" altLang="en-US" dirty="0"/>
              <a:t>。</a:t>
            </a:r>
            <a:endParaRPr lang="en-US" altLang="zh-CN" sz="2400" dirty="0"/>
          </a:p>
          <a:p>
            <a:pPr algn="just">
              <a:lnSpc>
                <a:spcPct val="120000"/>
              </a:lnSpc>
              <a:spcBef>
                <a:spcPts val="1400"/>
              </a:spcBef>
            </a:pPr>
            <a:r>
              <a:rPr lang="zh-CN" altLang="en-US" sz="2400" dirty="0"/>
              <a:t>恩格斯：</a:t>
            </a:r>
            <a:r>
              <a:rPr lang="zh-CN" altLang="zh-CN" dirty="0"/>
              <a:t>在辩证哲学面前，“不存在任何最终的东西、绝对的东西、神圣的东西；它指出所有一切事物的暂时性；在它面前，除了生成和灭亡的不断过程、无止境地由低级上升到高级的不断过程，什么都不存在。它本身就是这个过程在思维着的头脑中的反映</a:t>
            </a:r>
            <a:r>
              <a:rPr lang="zh-CN" altLang="en-US" dirty="0"/>
              <a:t>。</a:t>
            </a:r>
            <a:endParaRPr lang="zh-CN" altLang="en-US" sz="2400" dirty="0"/>
          </a:p>
        </p:txBody>
      </p:sp>
    </p:spTree>
    <p:extLst>
      <p:ext uri="{BB962C8B-B14F-4D97-AF65-F5344CB8AC3E}">
        <p14:creationId xmlns:p14="http://schemas.microsoft.com/office/powerpoint/2010/main" val="2885559220"/>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A9C00B6A-9EE9-4590-BAF6-DE50A9019F70}"/>
              </a:ext>
            </a:extLst>
          </p:cNvPr>
          <p:cNvSpPr/>
          <p:nvPr/>
        </p:nvSpPr>
        <p:spPr bwMode="auto">
          <a:xfrm>
            <a:off x="515938" y="1314450"/>
            <a:ext cx="548219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唯物辩证法本质上是批判的和革命的</a:t>
            </a:r>
          </a:p>
        </p:txBody>
      </p:sp>
      <p:sp>
        <p:nvSpPr>
          <p:cNvPr id="8" name="文本框 7">
            <a:extLst>
              <a:ext uri="{FF2B5EF4-FFF2-40B4-BE49-F238E27FC236}">
                <a16:creationId xmlns:a16="http://schemas.microsoft.com/office/drawing/2014/main" id="{B8678444-CCA9-47A4-8FF8-E2442CB64BD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
        <p:nvSpPr>
          <p:cNvPr id="2" name="文本框 1">
            <a:extLst>
              <a:ext uri="{FF2B5EF4-FFF2-40B4-BE49-F238E27FC236}">
                <a16:creationId xmlns:a16="http://schemas.microsoft.com/office/drawing/2014/main" id="{74650663-BD6E-4243-9282-55C0ECE40220}"/>
              </a:ext>
            </a:extLst>
          </p:cNvPr>
          <p:cNvSpPr txBox="1"/>
          <p:nvPr/>
        </p:nvSpPr>
        <p:spPr bwMode="auto">
          <a:xfrm>
            <a:off x="833240" y="2810312"/>
            <a:ext cx="8243649" cy="2542491"/>
          </a:xfrm>
          <a:prstGeom prst="rect">
            <a:avLst/>
          </a:prstGeom>
          <a:noFill/>
          <a:ln>
            <a:noFill/>
          </a:ln>
        </p:spPr>
        <p:txBody>
          <a:bodyPr wrap="square" rtlCol="0">
            <a:spAutoFit/>
          </a:bodyPr>
          <a:lstStyle/>
          <a:p>
            <a:pPr algn="just">
              <a:lnSpc>
                <a:spcPct val="120000"/>
              </a:lnSpc>
              <a:spcBef>
                <a:spcPts val="1400"/>
              </a:spcBef>
            </a:pPr>
            <a:r>
              <a:rPr lang="zh-CN" altLang="en-US" dirty="0">
                <a:highlight>
                  <a:srgbClr val="FFFF00"/>
                </a:highlight>
                <a:latin typeface="黑体" panose="02010609060101010101" pitchFamily="49" charset="-122"/>
                <a:ea typeface="黑体" panose="02010609060101010101" pitchFamily="49" charset="-122"/>
              </a:rPr>
              <a:t>在中国特色社会主义事业中要坚持和发扬这种批判的、革命的精神。</a:t>
            </a:r>
            <a:endParaRPr lang="en-US" altLang="zh-CN" dirty="0">
              <a:highlight>
                <a:srgbClr val="FFFF00"/>
              </a:highlight>
              <a:latin typeface="黑体" panose="02010609060101010101" pitchFamily="49" charset="-122"/>
              <a:ea typeface="黑体" panose="02010609060101010101" pitchFamily="49" charset="-122"/>
            </a:endParaRPr>
          </a:p>
          <a:p>
            <a:pPr algn="just">
              <a:lnSpc>
                <a:spcPct val="120000"/>
              </a:lnSpc>
              <a:spcBef>
                <a:spcPts val="1400"/>
              </a:spcBef>
            </a:pPr>
            <a:r>
              <a:rPr lang="zh-CN" altLang="zh-CN" dirty="0"/>
              <a:t>要坚持解放思想、实事求是、与时俱进，用发展着的马克思主义指导新的实践</a:t>
            </a:r>
            <a:r>
              <a:rPr lang="zh-CN" altLang="en-US" dirty="0"/>
              <a:t>；</a:t>
            </a:r>
            <a:endParaRPr lang="en-US" altLang="zh-CN" dirty="0"/>
          </a:p>
          <a:p>
            <a:pPr algn="just">
              <a:lnSpc>
                <a:spcPct val="120000"/>
              </a:lnSpc>
              <a:spcBef>
                <a:spcPts val="1400"/>
              </a:spcBef>
            </a:pPr>
            <a:r>
              <a:rPr lang="zh-CN" altLang="zh-CN" dirty="0"/>
              <a:t>要坚持改革开放，不断推进社会主义制度的自我完善；</a:t>
            </a:r>
            <a:endParaRPr lang="en-US" altLang="zh-CN" dirty="0"/>
          </a:p>
          <a:p>
            <a:pPr algn="just">
              <a:lnSpc>
                <a:spcPct val="120000"/>
              </a:lnSpc>
              <a:spcBef>
                <a:spcPts val="1400"/>
              </a:spcBef>
            </a:pPr>
            <a:r>
              <a:rPr lang="zh-CN" altLang="zh-CN" dirty="0"/>
              <a:t>要推进党的自我革命，始终保持党的先进性和纯洁性；</a:t>
            </a:r>
            <a:endParaRPr lang="en-US" altLang="zh-CN" dirty="0"/>
          </a:p>
          <a:p>
            <a:pPr algn="just">
              <a:lnSpc>
                <a:spcPct val="120000"/>
              </a:lnSpc>
              <a:spcBef>
                <a:spcPts val="1400"/>
              </a:spcBef>
            </a:pPr>
            <a:r>
              <a:rPr lang="zh-CN" altLang="zh-CN" dirty="0"/>
              <a:t>要提倡创新创造，反对因循守旧、墨守成规。</a:t>
            </a:r>
            <a:endParaRPr lang="zh-CN" altLang="en-US" sz="2400" dirty="0"/>
          </a:p>
        </p:txBody>
      </p:sp>
    </p:spTree>
    <p:extLst>
      <p:ext uri="{BB962C8B-B14F-4D97-AF65-F5344CB8AC3E}">
        <p14:creationId xmlns:p14="http://schemas.microsoft.com/office/powerpoint/2010/main" val="3387424189"/>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5">
            <a:extLst>
              <a:ext uri="{FF2B5EF4-FFF2-40B4-BE49-F238E27FC236}">
                <a16:creationId xmlns:a16="http://schemas.microsoft.com/office/drawing/2014/main" id="{DCAC5333-FC63-4953-9634-3BAC7AE66FAD}"/>
              </a:ext>
            </a:extLst>
          </p:cNvPr>
          <p:cNvSpPr/>
          <p:nvPr/>
        </p:nvSpPr>
        <p:spPr bwMode="auto">
          <a:xfrm>
            <a:off x="515938" y="1314450"/>
            <a:ext cx="64309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唯物辩证法客观辩证法与主观辩证法的统一</a:t>
            </a:r>
          </a:p>
        </p:txBody>
      </p:sp>
      <p:sp>
        <p:nvSpPr>
          <p:cNvPr id="81923" name="WordArt 3">
            <a:extLst>
              <a:ext uri="{FF2B5EF4-FFF2-40B4-BE49-F238E27FC236}">
                <a16:creationId xmlns:a16="http://schemas.microsoft.com/office/drawing/2014/main" id="{E26D5D1D-78BB-47A7-8C4F-FA194DFC00F5}"/>
              </a:ext>
            </a:extLst>
          </p:cNvPr>
          <p:cNvSpPr>
            <a:spLocks noChangeArrowheads="1" noChangeShapeType="1" noTextEdit="1"/>
          </p:cNvSpPr>
          <p:nvPr/>
        </p:nvSpPr>
        <p:spPr bwMode="auto">
          <a:xfrm>
            <a:off x="0" y="6364288"/>
            <a:ext cx="6191250" cy="4302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b="1" kern="10" spc="-90">
              <a:gradFill rotWithShape="1">
                <a:gsLst>
                  <a:gs pos="0">
                    <a:srgbClr val="CEB99A"/>
                  </a:gs>
                  <a:gs pos="100000">
                    <a:srgbClr val="FFFFFF"/>
                  </a:gs>
                </a:gsLst>
                <a:lin ang="5400000" scaled="1"/>
              </a:gradFill>
              <a:effectLst>
                <a:outerShdw dist="17961" dir="2700000" algn="ctr" rotWithShape="0">
                  <a:srgbClr val="000000"/>
                </a:outerShdw>
              </a:effectLst>
              <a:latin typeface="宋体" panose="02010600030101010101" pitchFamily="2" charset="-122"/>
              <a:ea typeface="宋体" panose="02010600030101010101" pitchFamily="2" charset="-122"/>
            </a:endParaRPr>
          </a:p>
        </p:txBody>
      </p:sp>
      <p:sp>
        <p:nvSpPr>
          <p:cNvPr id="83971" name="Rectangle 3">
            <a:extLst>
              <a:ext uri="{FF2B5EF4-FFF2-40B4-BE49-F238E27FC236}">
                <a16:creationId xmlns:a16="http://schemas.microsoft.com/office/drawing/2014/main" id="{1667794B-DBA6-4D7D-AB9A-7BB4620035A5}"/>
              </a:ext>
            </a:extLst>
          </p:cNvPr>
          <p:cNvSpPr>
            <a:spLocks noGrp="1"/>
          </p:cNvSpPr>
          <p:nvPr/>
        </p:nvSpPr>
        <p:spPr>
          <a:xfrm>
            <a:off x="3124200" y="2230438"/>
            <a:ext cx="2062163" cy="504825"/>
          </a:xfrm>
          <a:prstGeom prst="rect">
            <a:avLst/>
          </a:prstGeom>
          <a:noFill/>
          <a:ln w="9525">
            <a:noFill/>
          </a:ln>
        </p:spPr>
        <p:txBody>
          <a:bodyPr/>
          <a:lstStyle/>
          <a:p>
            <a:pPr marL="176530" indent="-176530" algn="ctr">
              <a:spcBef>
                <a:spcPct val="20000"/>
              </a:spcBef>
              <a:defRPr/>
            </a:pPr>
            <a:r>
              <a:rPr lang="zh-CN" altLang="en-US" sz="2400" b="1" dirty="0">
                <a:solidFill>
                  <a:srgbClr val="014D23"/>
                </a:solidFill>
                <a:latin typeface="+mj-ea"/>
                <a:ea typeface="+mj-ea"/>
                <a:sym typeface="+mn-ea"/>
              </a:rPr>
              <a:t>唯物辩证法</a:t>
            </a:r>
            <a:endParaRPr lang="en-US" altLang="zh-CN" sz="2400" b="1" dirty="0">
              <a:solidFill>
                <a:srgbClr val="014D23"/>
              </a:solidFill>
              <a:latin typeface="+mj-ea"/>
              <a:ea typeface="+mj-ea"/>
              <a:sym typeface="+mn-ea"/>
            </a:endParaRPr>
          </a:p>
        </p:txBody>
      </p:sp>
      <p:cxnSp>
        <p:nvCxnSpPr>
          <p:cNvPr id="81925" name="AutoShape 10">
            <a:extLst>
              <a:ext uri="{FF2B5EF4-FFF2-40B4-BE49-F238E27FC236}">
                <a16:creationId xmlns:a16="http://schemas.microsoft.com/office/drawing/2014/main" id="{3570F420-818D-466A-8A26-12EF5AC29572}"/>
              </a:ext>
            </a:extLst>
          </p:cNvPr>
          <p:cNvCxnSpPr>
            <a:cxnSpLocks noChangeShapeType="1"/>
            <a:stCxn id="83971" idx="3"/>
          </p:cNvCxnSpPr>
          <p:nvPr/>
        </p:nvCxnSpPr>
        <p:spPr bwMode="auto">
          <a:xfrm>
            <a:off x="5186363" y="2482850"/>
            <a:ext cx="241300" cy="611188"/>
          </a:xfrm>
          <a:prstGeom prst="bentConnector2">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cxnSp>
      <p:sp>
        <p:nvSpPr>
          <p:cNvPr id="81926" name="Line 11">
            <a:extLst>
              <a:ext uri="{FF2B5EF4-FFF2-40B4-BE49-F238E27FC236}">
                <a16:creationId xmlns:a16="http://schemas.microsoft.com/office/drawing/2014/main" id="{842BF857-D686-4F84-95B6-40D1EC0239EA}"/>
              </a:ext>
            </a:extLst>
          </p:cNvPr>
          <p:cNvSpPr>
            <a:spLocks noChangeShapeType="1"/>
          </p:cNvSpPr>
          <p:nvPr/>
        </p:nvSpPr>
        <p:spPr bwMode="auto">
          <a:xfrm>
            <a:off x="2120900" y="2446338"/>
            <a:ext cx="7207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7" name="Line 12">
            <a:extLst>
              <a:ext uri="{FF2B5EF4-FFF2-40B4-BE49-F238E27FC236}">
                <a16:creationId xmlns:a16="http://schemas.microsoft.com/office/drawing/2014/main" id="{1B70A5F0-9ABB-4B4B-A2DC-7B4B4EEC93AF}"/>
              </a:ext>
            </a:extLst>
          </p:cNvPr>
          <p:cNvSpPr>
            <a:spLocks noChangeShapeType="1"/>
          </p:cNvSpPr>
          <p:nvPr/>
        </p:nvSpPr>
        <p:spPr bwMode="auto">
          <a:xfrm>
            <a:off x="5511800" y="2446338"/>
            <a:ext cx="7207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8" name="箭头 892">
            <a:extLst>
              <a:ext uri="{FF2B5EF4-FFF2-40B4-BE49-F238E27FC236}">
                <a16:creationId xmlns:a16="http://schemas.microsoft.com/office/drawing/2014/main" id="{024FD051-C0B6-4A77-9D94-4B9C7A9765F0}"/>
              </a:ext>
            </a:extLst>
          </p:cNvPr>
          <p:cNvSpPr>
            <a:spLocks noChangeShapeType="1"/>
          </p:cNvSpPr>
          <p:nvPr/>
        </p:nvSpPr>
        <p:spPr bwMode="auto">
          <a:xfrm>
            <a:off x="2120900" y="2446338"/>
            <a:ext cx="0" cy="6477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29" name="箭头 892">
            <a:extLst>
              <a:ext uri="{FF2B5EF4-FFF2-40B4-BE49-F238E27FC236}">
                <a16:creationId xmlns:a16="http://schemas.microsoft.com/office/drawing/2014/main" id="{B8CB5718-0144-4CE5-940B-AD2D6B977C8B}"/>
              </a:ext>
            </a:extLst>
          </p:cNvPr>
          <p:cNvSpPr>
            <a:spLocks noChangeShapeType="1"/>
          </p:cNvSpPr>
          <p:nvPr/>
        </p:nvSpPr>
        <p:spPr bwMode="auto">
          <a:xfrm>
            <a:off x="6230938" y="2446338"/>
            <a:ext cx="1587" cy="6477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0" name="Text Box 16">
            <a:extLst>
              <a:ext uri="{FF2B5EF4-FFF2-40B4-BE49-F238E27FC236}">
                <a16:creationId xmlns:a16="http://schemas.microsoft.com/office/drawing/2014/main" id="{678115CF-E925-49C0-9AE9-5DBBBC3A7F9D}"/>
              </a:ext>
            </a:extLst>
          </p:cNvPr>
          <p:cNvSpPr txBox="1">
            <a:spLocks noChangeArrowheads="1"/>
          </p:cNvSpPr>
          <p:nvPr/>
        </p:nvSpPr>
        <p:spPr bwMode="auto">
          <a:xfrm>
            <a:off x="3597275" y="3116263"/>
            <a:ext cx="1106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a:solidFill>
                  <a:srgbClr val="843C0B"/>
                </a:solidFill>
                <a:latin typeface="微软雅黑" panose="020B0503020204020204" pitchFamily="34" charset="-122"/>
              </a:rPr>
              <a:t>根源</a:t>
            </a:r>
          </a:p>
        </p:txBody>
      </p:sp>
      <p:sp>
        <p:nvSpPr>
          <p:cNvPr id="81931" name="Text Box 17">
            <a:extLst>
              <a:ext uri="{FF2B5EF4-FFF2-40B4-BE49-F238E27FC236}">
                <a16:creationId xmlns:a16="http://schemas.microsoft.com/office/drawing/2014/main" id="{27486E1A-7C13-4BEE-8A45-26C25F6CF8FF}"/>
              </a:ext>
            </a:extLst>
          </p:cNvPr>
          <p:cNvSpPr txBox="1">
            <a:spLocks noChangeArrowheads="1"/>
          </p:cNvSpPr>
          <p:nvPr/>
        </p:nvSpPr>
        <p:spPr bwMode="auto">
          <a:xfrm>
            <a:off x="3635375" y="4411663"/>
            <a:ext cx="1082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a:solidFill>
                  <a:srgbClr val="843C0B"/>
                </a:solidFill>
                <a:latin typeface="微软雅黑" panose="020B0503020204020204" pitchFamily="34" charset="-122"/>
              </a:rPr>
              <a:t>反映</a:t>
            </a:r>
          </a:p>
        </p:txBody>
      </p:sp>
      <p:pic>
        <p:nvPicPr>
          <p:cNvPr id="81932" name="Picture 4" descr="j0300840">
            <a:extLst>
              <a:ext uri="{FF2B5EF4-FFF2-40B4-BE49-F238E27FC236}">
                <a16:creationId xmlns:a16="http://schemas.microsoft.com/office/drawing/2014/main" id="{5D2A9378-B331-4DA4-9A87-830346F11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925" y="4314825"/>
            <a:ext cx="23034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33" name="组合 9">
            <a:extLst>
              <a:ext uri="{FF2B5EF4-FFF2-40B4-BE49-F238E27FC236}">
                <a16:creationId xmlns:a16="http://schemas.microsoft.com/office/drawing/2014/main" id="{89E24AD8-9A15-4A5B-8F93-5B5EEA688D10}"/>
              </a:ext>
            </a:extLst>
          </p:cNvPr>
          <p:cNvGrpSpPr>
            <a:grpSpLocks/>
          </p:cNvGrpSpPr>
          <p:nvPr/>
        </p:nvGrpSpPr>
        <p:grpSpPr bwMode="auto">
          <a:xfrm>
            <a:off x="1019175" y="3103563"/>
            <a:ext cx="2303463" cy="2598737"/>
            <a:chOff x="1826580" y="2900880"/>
            <a:chExt cx="2032867" cy="2293211"/>
          </a:xfrm>
        </p:grpSpPr>
        <p:sp>
          <p:nvSpPr>
            <p:cNvPr id="4" name="任意多边形 3">
              <a:extLst>
                <a:ext uri="{FF2B5EF4-FFF2-40B4-BE49-F238E27FC236}">
                  <a16:creationId xmlns:a16="http://schemas.microsoft.com/office/drawing/2014/main" id="{F77D98F2-A431-4B1C-B0E5-724C342D857C}"/>
                </a:ext>
              </a:extLst>
            </p:cNvPr>
            <p:cNvSpPr/>
            <p:nvPr/>
          </p:nvSpPr>
          <p:spPr>
            <a:xfrm>
              <a:off x="1826580" y="2900880"/>
              <a:ext cx="2032867" cy="721444"/>
            </a:xfrm>
            <a:custGeom>
              <a:avLst/>
              <a:gdLst>
                <a:gd name="connsiteX0" fmla="*/ 0 w 2032867"/>
                <a:gd name="connsiteY0" fmla="*/ 0 h 720000"/>
                <a:gd name="connsiteX1" fmla="*/ 2032867 w 2032867"/>
                <a:gd name="connsiteY1" fmla="*/ 0 h 720000"/>
                <a:gd name="connsiteX2" fmla="*/ 2032867 w 2032867"/>
                <a:gd name="connsiteY2" fmla="*/ 720000 h 720000"/>
                <a:gd name="connsiteX3" fmla="*/ 0 w 2032867"/>
                <a:gd name="connsiteY3" fmla="*/ 720000 h 720000"/>
                <a:gd name="connsiteX4" fmla="*/ 0 w 2032867"/>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720000">
                  <a:moveTo>
                    <a:pt x="0" y="0"/>
                  </a:moveTo>
                  <a:lnTo>
                    <a:pt x="2032867" y="0"/>
                  </a:lnTo>
                  <a:lnTo>
                    <a:pt x="2032867" y="720000"/>
                  </a:lnTo>
                  <a:lnTo>
                    <a:pt x="0" y="7200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chemeClr val="tx1"/>
                  </a:solidFill>
                  <a:latin typeface="微软雅黑" panose="020B0503020204020204" pitchFamily="34" charset="-122"/>
                  <a:sym typeface="+mn-ea"/>
                </a:rPr>
                <a:t>客观辩证法</a:t>
              </a:r>
            </a:p>
          </p:txBody>
        </p:sp>
        <p:sp>
          <p:nvSpPr>
            <p:cNvPr id="5" name="任意多边形 4">
              <a:extLst>
                <a:ext uri="{FF2B5EF4-FFF2-40B4-BE49-F238E27FC236}">
                  <a16:creationId xmlns:a16="http://schemas.microsoft.com/office/drawing/2014/main" id="{E58FF888-12DB-42EE-B159-9FCC9018FC48}"/>
                </a:ext>
              </a:extLst>
            </p:cNvPr>
            <p:cNvSpPr/>
            <p:nvPr/>
          </p:nvSpPr>
          <p:spPr>
            <a:xfrm>
              <a:off x="1826580" y="3622324"/>
              <a:ext cx="2032867" cy="1571767"/>
            </a:xfrm>
            <a:custGeom>
              <a:avLst/>
              <a:gdLst>
                <a:gd name="connsiteX0" fmla="*/ 0 w 2032867"/>
                <a:gd name="connsiteY0" fmla="*/ 0 h 1200937"/>
                <a:gd name="connsiteX1" fmla="*/ 2032867 w 2032867"/>
                <a:gd name="connsiteY1" fmla="*/ 0 h 1200937"/>
                <a:gd name="connsiteX2" fmla="*/ 2032867 w 2032867"/>
                <a:gd name="connsiteY2" fmla="*/ 1200937 h 1200937"/>
                <a:gd name="connsiteX3" fmla="*/ 0 w 2032867"/>
                <a:gd name="connsiteY3" fmla="*/ 1200937 h 1200937"/>
                <a:gd name="connsiteX4" fmla="*/ 0 w 2032867"/>
                <a:gd name="connsiteY4" fmla="*/ 0 h 120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1200937">
                  <a:moveTo>
                    <a:pt x="0" y="0"/>
                  </a:moveTo>
                  <a:lnTo>
                    <a:pt x="2032867" y="0"/>
                  </a:lnTo>
                  <a:lnTo>
                    <a:pt x="2032867" y="1200937"/>
                  </a:lnTo>
                  <a:lnTo>
                    <a:pt x="0" y="120093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96012"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采取外部必然性形式，不以人的意志为转移</a:t>
              </a:r>
            </a:p>
          </p:txBody>
        </p:sp>
      </p:grpSp>
      <p:grpSp>
        <p:nvGrpSpPr>
          <p:cNvPr id="81934" name="组合 10">
            <a:extLst>
              <a:ext uri="{FF2B5EF4-FFF2-40B4-BE49-F238E27FC236}">
                <a16:creationId xmlns:a16="http://schemas.microsoft.com/office/drawing/2014/main" id="{824DE0D8-5F49-4B25-B7BF-EE046CEA063A}"/>
              </a:ext>
            </a:extLst>
          </p:cNvPr>
          <p:cNvGrpSpPr>
            <a:grpSpLocks/>
          </p:cNvGrpSpPr>
          <p:nvPr/>
        </p:nvGrpSpPr>
        <p:grpSpPr bwMode="auto">
          <a:xfrm>
            <a:off x="4979988" y="3103563"/>
            <a:ext cx="2301875" cy="2598737"/>
            <a:chOff x="4850724" y="3017830"/>
            <a:chExt cx="2032867" cy="1920937"/>
          </a:xfrm>
        </p:grpSpPr>
        <p:sp>
          <p:nvSpPr>
            <p:cNvPr id="6" name="任意多边形 5">
              <a:extLst>
                <a:ext uri="{FF2B5EF4-FFF2-40B4-BE49-F238E27FC236}">
                  <a16:creationId xmlns:a16="http://schemas.microsoft.com/office/drawing/2014/main" id="{DAD26E82-9403-4B31-958C-8D711A44D625}"/>
                </a:ext>
              </a:extLst>
            </p:cNvPr>
            <p:cNvSpPr/>
            <p:nvPr/>
          </p:nvSpPr>
          <p:spPr>
            <a:xfrm>
              <a:off x="4850724" y="3017830"/>
              <a:ext cx="2032867" cy="720498"/>
            </a:xfrm>
            <a:custGeom>
              <a:avLst/>
              <a:gdLst>
                <a:gd name="connsiteX0" fmla="*/ 0 w 2032867"/>
                <a:gd name="connsiteY0" fmla="*/ 0 h 720000"/>
                <a:gd name="connsiteX1" fmla="*/ 2032867 w 2032867"/>
                <a:gd name="connsiteY1" fmla="*/ 0 h 720000"/>
                <a:gd name="connsiteX2" fmla="*/ 2032867 w 2032867"/>
                <a:gd name="connsiteY2" fmla="*/ 720000 h 720000"/>
                <a:gd name="connsiteX3" fmla="*/ 0 w 2032867"/>
                <a:gd name="connsiteY3" fmla="*/ 720000 h 720000"/>
                <a:gd name="connsiteX4" fmla="*/ 0 w 2032867"/>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720000">
                  <a:moveTo>
                    <a:pt x="0" y="0"/>
                  </a:moveTo>
                  <a:lnTo>
                    <a:pt x="2032867" y="0"/>
                  </a:lnTo>
                  <a:lnTo>
                    <a:pt x="2032867" y="720000"/>
                  </a:lnTo>
                  <a:lnTo>
                    <a:pt x="0" y="720000"/>
                  </a:lnTo>
                  <a:lnTo>
                    <a:pt x="0" y="0"/>
                  </a:lnTo>
                  <a:close/>
                </a:path>
              </a:pathLst>
            </a:custGeom>
            <a:solidFill>
              <a:schemeClr val="accent4">
                <a:lumMod val="20000"/>
                <a:lumOff val="8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016" tIns="73152" rIns="128016" bIns="73152"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chemeClr val="tx1"/>
                  </a:solidFill>
                  <a:latin typeface="微软雅黑" panose="020B0503020204020204" pitchFamily="34" charset="-122"/>
                  <a:sym typeface="+mn-ea"/>
                </a:rPr>
                <a:t>主观辩证法</a:t>
              </a:r>
            </a:p>
          </p:txBody>
        </p:sp>
        <p:sp>
          <p:nvSpPr>
            <p:cNvPr id="7" name="任意多边形 6">
              <a:extLst>
                <a:ext uri="{FF2B5EF4-FFF2-40B4-BE49-F238E27FC236}">
                  <a16:creationId xmlns:a16="http://schemas.microsoft.com/office/drawing/2014/main" id="{532E07A2-4183-43D2-82A7-08CD64E90337}"/>
                </a:ext>
              </a:extLst>
            </p:cNvPr>
            <p:cNvSpPr/>
            <p:nvPr/>
          </p:nvSpPr>
          <p:spPr>
            <a:xfrm>
              <a:off x="4850724" y="3738328"/>
              <a:ext cx="2032867" cy="1200439"/>
            </a:xfrm>
            <a:custGeom>
              <a:avLst/>
              <a:gdLst>
                <a:gd name="connsiteX0" fmla="*/ 0 w 2032867"/>
                <a:gd name="connsiteY0" fmla="*/ 0 h 1200937"/>
                <a:gd name="connsiteX1" fmla="*/ 2032867 w 2032867"/>
                <a:gd name="connsiteY1" fmla="*/ 0 h 1200937"/>
                <a:gd name="connsiteX2" fmla="*/ 2032867 w 2032867"/>
                <a:gd name="connsiteY2" fmla="*/ 1200937 h 1200937"/>
                <a:gd name="connsiteX3" fmla="*/ 0 w 2032867"/>
                <a:gd name="connsiteY3" fmla="*/ 1200937 h 1200937"/>
                <a:gd name="connsiteX4" fmla="*/ 0 w 2032867"/>
                <a:gd name="connsiteY4" fmla="*/ 0 h 120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867" h="1200937">
                  <a:moveTo>
                    <a:pt x="0" y="0"/>
                  </a:moveTo>
                  <a:lnTo>
                    <a:pt x="2032867" y="0"/>
                  </a:lnTo>
                  <a:lnTo>
                    <a:pt x="2032867" y="1200937"/>
                  </a:lnTo>
                  <a:lnTo>
                    <a:pt x="0" y="120093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96012" tIns="252000" rIns="128016" bIns="144018" spcCol="1270"/>
            <a:lstStyle/>
            <a:p>
              <a:pPr marL="0" lvl="1" algn="just" defTabSz="800100" eaLnBrk="1" hangingPunct="1">
                <a:lnSpc>
                  <a:spcPct val="90000"/>
                </a:lnSpc>
                <a:spcBef>
                  <a:spcPct val="50000"/>
                </a:spcBef>
                <a:spcAft>
                  <a:spcPct val="15000"/>
                </a:spcAft>
                <a:buFont typeface="Arial" panose="020B0604020202020204" pitchFamily="34" charset="0"/>
                <a:buNone/>
                <a:defRPr/>
              </a:pPr>
              <a:r>
                <a:rPr lang="zh-CN" altLang="en-US" sz="2400" noProof="1">
                  <a:solidFill>
                    <a:srgbClr val="000000"/>
                  </a:solidFill>
                  <a:latin typeface="微软雅黑" panose="020B0503020204020204" pitchFamily="34" charset="-122"/>
                  <a:sym typeface="+mn-ea"/>
                </a:rPr>
                <a:t>采取观念的、逻辑的形式</a:t>
              </a:r>
            </a:p>
          </p:txBody>
        </p:sp>
      </p:grpSp>
      <p:sp>
        <p:nvSpPr>
          <p:cNvPr id="83989" name="右箭头 7">
            <a:extLst>
              <a:ext uri="{FF2B5EF4-FFF2-40B4-BE49-F238E27FC236}">
                <a16:creationId xmlns:a16="http://schemas.microsoft.com/office/drawing/2014/main" id="{B09A7177-78CD-4467-BFBC-892873E15E9F}"/>
              </a:ext>
            </a:extLst>
          </p:cNvPr>
          <p:cNvSpPr/>
          <p:nvPr/>
        </p:nvSpPr>
        <p:spPr>
          <a:xfrm>
            <a:off x="3862388" y="3570288"/>
            <a:ext cx="577850" cy="341312"/>
          </a:xfrm>
          <a:prstGeom prst="rightArrow">
            <a:avLst>
              <a:gd name="adj1" fmla="val 50000"/>
              <a:gd name="adj2" fmla="val 50061"/>
            </a:avLst>
          </a:prstGeom>
          <a:solidFill>
            <a:schemeClr val="accent6">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83990" name="左箭头 8">
            <a:extLst>
              <a:ext uri="{FF2B5EF4-FFF2-40B4-BE49-F238E27FC236}">
                <a16:creationId xmlns:a16="http://schemas.microsoft.com/office/drawing/2014/main" id="{1336FC5F-BB03-49E7-A6DD-AE42EFB79DE6}"/>
              </a:ext>
            </a:extLst>
          </p:cNvPr>
          <p:cNvSpPr/>
          <p:nvPr/>
        </p:nvSpPr>
        <p:spPr>
          <a:xfrm>
            <a:off x="3870325" y="3998913"/>
            <a:ext cx="561975" cy="325437"/>
          </a:xfrm>
          <a:prstGeom prst="leftArrow">
            <a:avLst>
              <a:gd name="adj1" fmla="val 50000"/>
              <a:gd name="adj2" fmla="val 49742"/>
            </a:avLst>
          </a:prstGeom>
          <a:solidFill>
            <a:schemeClr val="accent6">
              <a:lumMod val="60000"/>
              <a:lumOff val="40000"/>
            </a:schemeClr>
          </a:solidFill>
          <a:ln w="9525">
            <a:noFill/>
          </a:ln>
        </p:spPr>
        <p:txBody>
          <a:bodyPr wrap="none" lIns="90170" tIns="46990" rIns="90170" bIns="46990" anchor="ctr"/>
          <a:lstStyle/>
          <a:p>
            <a:pPr>
              <a:defRPr/>
            </a:pPr>
            <a:endParaRPr lang="zh-CN" altLang="en-US" dirty="0">
              <a:ea typeface="宋体" panose="02010600030101010101" pitchFamily="2" charset="-122"/>
            </a:endParaRPr>
          </a:p>
        </p:txBody>
      </p:sp>
      <p:sp>
        <p:nvSpPr>
          <p:cNvPr id="24" name="文本框 23">
            <a:extLst>
              <a:ext uri="{FF2B5EF4-FFF2-40B4-BE49-F238E27FC236}">
                <a16:creationId xmlns:a16="http://schemas.microsoft.com/office/drawing/2014/main" id="{F07C17E9-B6F0-478F-8469-7E4562F850A1}"/>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37F9F52E-CD72-4FAE-A58A-E8DE79F7B5E2}"/>
              </a:ext>
            </a:extLst>
          </p:cNvPr>
          <p:cNvSpPr/>
          <p:nvPr/>
        </p:nvSpPr>
        <p:spPr bwMode="auto">
          <a:xfrm>
            <a:off x="515938" y="1111250"/>
            <a:ext cx="50688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唯物辩证法是科学的认识方法</a:t>
            </a:r>
          </a:p>
        </p:txBody>
      </p:sp>
      <p:pic>
        <p:nvPicPr>
          <p:cNvPr id="84997" name="Picture 2">
            <a:extLst>
              <a:ext uri="{FF2B5EF4-FFF2-40B4-BE49-F238E27FC236}">
                <a16:creationId xmlns:a16="http://schemas.microsoft.com/office/drawing/2014/main" id="{B73C0F78-98FA-482A-8FB6-780EF4699CBD}"/>
              </a:ext>
            </a:extLst>
          </p:cNvPr>
          <p:cNvPicPr>
            <a:picLocks noChangeAspect="1"/>
          </p:cNvPicPr>
          <p:nvPr/>
        </p:nvPicPr>
        <p:blipFill>
          <a:blip r:embed="rId2" cstate="print"/>
          <a:stretch>
            <a:fillRect/>
          </a:stretch>
        </p:blipFill>
        <p:spPr>
          <a:xfrm>
            <a:off x="6041838" y="4019793"/>
            <a:ext cx="1724585" cy="22678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4998" name="AutoShape 8">
            <a:extLst>
              <a:ext uri="{FF2B5EF4-FFF2-40B4-BE49-F238E27FC236}">
                <a16:creationId xmlns:a16="http://schemas.microsoft.com/office/drawing/2014/main" id="{F7A8D11B-67D1-4678-A5DA-799A3B5785E1}"/>
              </a:ext>
            </a:extLst>
          </p:cNvPr>
          <p:cNvSpPr/>
          <p:nvPr/>
        </p:nvSpPr>
        <p:spPr>
          <a:xfrm>
            <a:off x="752475" y="4478338"/>
            <a:ext cx="4462463" cy="1793875"/>
          </a:xfrm>
          <a:prstGeom prst="cloudCallout">
            <a:avLst>
              <a:gd name="adj1" fmla="val 60134"/>
              <a:gd name="adj2" fmla="val -22421"/>
            </a:avLst>
          </a:prstGeom>
          <a:solidFill>
            <a:schemeClr val="accent4">
              <a:lumMod val="20000"/>
              <a:lumOff val="80000"/>
            </a:schemeClr>
          </a:solidFill>
          <a:ln w="19050" cap="rnd" cmpd="sng">
            <a:noFill/>
            <a:prstDash val="dot"/>
            <a:miter/>
            <a:headEnd type="none" w="med" len="med"/>
            <a:tailEnd type="none" w="med" len="med"/>
          </a:ln>
        </p:spPr>
        <p:txBody>
          <a:bodyPr wrap="none" lIns="251968" tIns="179959" rIns="251968" bIns="179959" anchor="ctr"/>
          <a:lstStyle/>
          <a:p>
            <a:pPr algn="just">
              <a:lnSpc>
                <a:spcPct val="120000"/>
              </a:lnSpc>
              <a:spcBef>
                <a:spcPts val="800"/>
              </a:spcBef>
              <a:defRPr/>
            </a:pPr>
            <a:r>
              <a:rPr lang="zh-CN" altLang="en-US" sz="1600" dirty="0">
                <a:latin typeface="+mj-ea"/>
                <a:ea typeface="+mj-ea"/>
                <a:sym typeface="楷体" panose="02010609060101010101" pitchFamily="49" charset="-122"/>
              </a:rPr>
              <a:t>马克思的整个世界观不是教义，</a:t>
            </a:r>
          </a:p>
          <a:p>
            <a:pPr algn="just">
              <a:lnSpc>
                <a:spcPct val="120000"/>
              </a:lnSpc>
              <a:defRPr/>
            </a:pPr>
            <a:r>
              <a:rPr lang="zh-CN" altLang="en-US" sz="1600" dirty="0">
                <a:latin typeface="+mj-ea"/>
                <a:ea typeface="+mj-ea"/>
                <a:sym typeface="楷体" panose="02010609060101010101" pitchFamily="49" charset="-122"/>
              </a:rPr>
              <a:t>而是方法。它提供的不是现成的</a:t>
            </a:r>
          </a:p>
          <a:p>
            <a:pPr algn="just">
              <a:lnSpc>
                <a:spcPct val="120000"/>
              </a:lnSpc>
              <a:defRPr/>
            </a:pPr>
            <a:r>
              <a:rPr lang="zh-CN" altLang="en-US" sz="1600" dirty="0">
                <a:latin typeface="+mj-ea"/>
                <a:ea typeface="+mj-ea"/>
                <a:sym typeface="楷体" panose="02010609060101010101" pitchFamily="49" charset="-122"/>
              </a:rPr>
              <a:t>教条，而是进一步研究的出发点</a:t>
            </a:r>
          </a:p>
          <a:p>
            <a:pPr algn="just">
              <a:lnSpc>
                <a:spcPct val="120000"/>
              </a:lnSpc>
              <a:defRPr/>
            </a:pPr>
            <a:r>
              <a:rPr lang="zh-CN" altLang="en-US" sz="1600" dirty="0">
                <a:latin typeface="+mj-ea"/>
                <a:ea typeface="+mj-ea"/>
                <a:sym typeface="楷体" panose="02010609060101010101" pitchFamily="49" charset="-122"/>
              </a:rPr>
              <a:t>和供这种研究使用的方法。</a:t>
            </a:r>
          </a:p>
        </p:txBody>
      </p:sp>
      <p:sp>
        <p:nvSpPr>
          <p:cNvPr id="8" name="文本框 7">
            <a:extLst>
              <a:ext uri="{FF2B5EF4-FFF2-40B4-BE49-F238E27FC236}">
                <a16:creationId xmlns:a16="http://schemas.microsoft.com/office/drawing/2014/main" id="{60174168-1A60-45B0-88C2-CB8D8A5F9BB1}"/>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
        <p:nvSpPr>
          <p:cNvPr id="82950" name="文本框 1">
            <a:extLst>
              <a:ext uri="{FF2B5EF4-FFF2-40B4-BE49-F238E27FC236}">
                <a16:creationId xmlns:a16="http://schemas.microsoft.com/office/drawing/2014/main" id="{9CF00AD1-6683-44FC-AD98-D9B38776A235}"/>
              </a:ext>
            </a:extLst>
          </p:cNvPr>
          <p:cNvSpPr txBox="1">
            <a:spLocks noChangeArrowheads="1"/>
          </p:cNvSpPr>
          <p:nvPr/>
        </p:nvSpPr>
        <p:spPr bwMode="auto">
          <a:xfrm>
            <a:off x="752475" y="1866900"/>
            <a:ext cx="763905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唯物辩证法是马克思主义世界观和方法论的核心内容。</a:t>
            </a:r>
          </a:p>
          <a:p>
            <a:pPr algn="just">
              <a:spcBef>
                <a:spcPts val="1400"/>
              </a:spcBef>
              <a:buFont typeface="Arial" panose="020B0604020202020204" pitchFamily="34" charset="0"/>
              <a:buNone/>
            </a:pPr>
            <a:r>
              <a:rPr lang="zh-CN" altLang="en-US" sz="2400" dirty="0"/>
              <a:t>唯物辩证法按其本质来说，具有批判的、革命的精神。</a:t>
            </a:r>
          </a:p>
          <a:p>
            <a:pPr algn="just">
              <a:spcBef>
                <a:spcPts val="1400"/>
              </a:spcBef>
              <a:buFont typeface="Arial" panose="020B0604020202020204" pitchFamily="34" charset="0"/>
              <a:buNone/>
            </a:pPr>
            <a:r>
              <a:rPr lang="zh-CN" altLang="en-US" sz="2400" dirty="0">
                <a:highlight>
                  <a:srgbClr val="FF0000"/>
                </a:highlight>
              </a:rPr>
              <a:t>唯物论和辩证法是统一的。</a:t>
            </a:r>
          </a:p>
          <a:p>
            <a:pPr algn="just">
              <a:spcBef>
                <a:spcPts val="1400"/>
              </a:spcBef>
              <a:buFont typeface="Arial" panose="020B0604020202020204" pitchFamily="34" charset="0"/>
              <a:buNone/>
            </a:pPr>
            <a:r>
              <a:rPr lang="zh-CN" altLang="en-US" sz="2400" dirty="0"/>
              <a:t>唯物辩证法的一系列规律、范畴和原理，都具有科学的世界观和方法论意义。</a:t>
            </a:r>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4484DC70-035D-454F-B579-79D47536899E}"/>
              </a:ext>
            </a:extLst>
          </p:cNvPr>
          <p:cNvSpPr/>
          <p:nvPr/>
        </p:nvSpPr>
        <p:spPr bwMode="auto">
          <a:xfrm>
            <a:off x="515938" y="1084263"/>
            <a:ext cx="50688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矛盾分析方法是根本的认识方法</a:t>
            </a:r>
          </a:p>
        </p:txBody>
      </p:sp>
      <p:sp>
        <p:nvSpPr>
          <p:cNvPr id="7" name="文本框 6">
            <a:extLst>
              <a:ext uri="{FF2B5EF4-FFF2-40B4-BE49-F238E27FC236}">
                <a16:creationId xmlns:a16="http://schemas.microsoft.com/office/drawing/2014/main" id="{1B0BADF4-6B1E-4009-ADD1-E6E427A2B6D9}"/>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一、唯物辩证法是科学的认识方法</a:t>
            </a:r>
          </a:p>
        </p:txBody>
      </p:sp>
      <p:sp>
        <p:nvSpPr>
          <p:cNvPr id="83972" name="文本框 3">
            <a:extLst>
              <a:ext uri="{FF2B5EF4-FFF2-40B4-BE49-F238E27FC236}">
                <a16:creationId xmlns:a16="http://schemas.microsoft.com/office/drawing/2014/main" id="{5F216B17-B4E9-4BB3-8BD3-4F8741FBEE1A}"/>
              </a:ext>
            </a:extLst>
          </p:cNvPr>
          <p:cNvSpPr txBox="1">
            <a:spLocks noChangeArrowheads="1"/>
          </p:cNvSpPr>
          <p:nvPr/>
        </p:nvSpPr>
        <p:spPr bwMode="auto">
          <a:xfrm>
            <a:off x="969963" y="5186363"/>
            <a:ext cx="7037387"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马克思主义的活的灵魂：对具体情况作具体分析。</a:t>
            </a:r>
            <a:endParaRPr lang="en-US" altLang="zh-CN" sz="2400" b="1" dirty="0">
              <a:solidFill>
                <a:srgbClr val="014D23"/>
              </a:solidFill>
            </a:endParaRPr>
          </a:p>
          <a:p>
            <a:pPr algn="r">
              <a:lnSpc>
                <a:spcPct val="120000"/>
              </a:lnSpc>
              <a:spcBef>
                <a:spcPts val="1400"/>
              </a:spcBef>
              <a:buFont typeface="Arial" panose="020B0604020202020204" pitchFamily="34" charset="0"/>
              <a:buNone/>
            </a:pPr>
            <a:r>
              <a:rPr lang="en-US" altLang="zh-CN" sz="2400" b="1" dirty="0">
                <a:solidFill>
                  <a:srgbClr val="014D23"/>
                </a:solidFill>
              </a:rPr>
              <a:t>——</a:t>
            </a:r>
            <a:r>
              <a:rPr lang="zh-CN" altLang="en-US" sz="2400" b="1" dirty="0">
                <a:solidFill>
                  <a:srgbClr val="014D23"/>
                </a:solidFill>
              </a:rPr>
              <a:t>毛泽东</a:t>
            </a:r>
          </a:p>
        </p:txBody>
      </p:sp>
      <p:grpSp>
        <p:nvGrpSpPr>
          <p:cNvPr id="83973" name="组合 4">
            <a:extLst>
              <a:ext uri="{FF2B5EF4-FFF2-40B4-BE49-F238E27FC236}">
                <a16:creationId xmlns:a16="http://schemas.microsoft.com/office/drawing/2014/main" id="{D9029D72-A7C5-473C-88D0-D3776307CE88}"/>
              </a:ext>
            </a:extLst>
          </p:cNvPr>
          <p:cNvGrpSpPr>
            <a:grpSpLocks/>
          </p:cNvGrpSpPr>
          <p:nvPr/>
        </p:nvGrpSpPr>
        <p:grpSpPr bwMode="auto">
          <a:xfrm>
            <a:off x="622300" y="1857375"/>
            <a:ext cx="7899400" cy="3328988"/>
            <a:chOff x="733126" y="1857288"/>
            <a:chExt cx="7899886" cy="3329109"/>
          </a:xfrm>
        </p:grpSpPr>
        <p:sp>
          <p:nvSpPr>
            <p:cNvPr id="83974" name="文本框 2">
              <a:extLst>
                <a:ext uri="{FF2B5EF4-FFF2-40B4-BE49-F238E27FC236}">
                  <a16:creationId xmlns:a16="http://schemas.microsoft.com/office/drawing/2014/main" id="{7DA587D1-8EE2-4E18-B171-3D416A28DDAD}"/>
                </a:ext>
              </a:extLst>
            </p:cNvPr>
            <p:cNvSpPr txBox="1">
              <a:spLocks noChangeArrowheads="1"/>
            </p:cNvSpPr>
            <p:nvPr/>
          </p:nvSpPr>
          <p:spPr bwMode="auto">
            <a:xfrm>
              <a:off x="1081802" y="2003478"/>
              <a:ext cx="7202535" cy="3036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矛盾分析法是对立统一规律在方法论上的体现，在唯物辩证法的方法论体系中</a:t>
              </a:r>
              <a:r>
                <a:rPr lang="zh-CN" altLang="en-US" sz="2400" dirty="0">
                  <a:highlight>
                    <a:srgbClr val="FFFF00"/>
                  </a:highlight>
                </a:rPr>
                <a:t>居于核心的地位</a:t>
              </a:r>
              <a:r>
                <a:rPr lang="zh-CN" altLang="en-US" sz="2400" dirty="0"/>
                <a:t>，是我们认识事物的根本方法。</a:t>
              </a:r>
            </a:p>
            <a:p>
              <a:pPr algn="just">
                <a:spcBef>
                  <a:spcPts val="1400"/>
                </a:spcBef>
                <a:buFont typeface="Arial" panose="020B0604020202020204" pitchFamily="34" charset="0"/>
                <a:buNone/>
              </a:pPr>
              <a:r>
                <a:rPr lang="zh-CN" altLang="en-US" sz="2400" dirty="0"/>
                <a:t>矛盾分析方法包括广泛而深刻的内容。（“两点论”和“重点论”）</a:t>
              </a:r>
            </a:p>
            <a:p>
              <a:pPr algn="just">
                <a:spcBef>
                  <a:spcPts val="1400"/>
                </a:spcBef>
                <a:buFont typeface="Arial" panose="020B0604020202020204" pitchFamily="34" charset="0"/>
                <a:buNone/>
              </a:pPr>
              <a:r>
                <a:rPr lang="zh-CN" altLang="en-US" sz="2400" dirty="0"/>
                <a:t>矛盾分析方法的</a:t>
              </a:r>
              <a:r>
                <a:rPr lang="zh-CN" altLang="en-US" sz="2400" dirty="0">
                  <a:highlight>
                    <a:srgbClr val="FFFF00"/>
                  </a:highlight>
                </a:rPr>
                <a:t>核心要求是</a:t>
              </a:r>
              <a:r>
                <a:rPr lang="zh-CN" altLang="en-US" sz="2400" dirty="0">
                  <a:latin typeface="楷体" panose="02010609060101010101" pitchFamily="49" charset="-122"/>
                  <a:ea typeface="楷体" panose="02010609060101010101" pitchFamily="49" charset="-122"/>
                </a:rPr>
                <a:t>善于分析矛盾的特殊性，做到具体问题具体分析，具体情况具体分析</a:t>
              </a:r>
              <a:r>
                <a:rPr lang="zh-CN" altLang="en-US" sz="2400" dirty="0"/>
                <a:t>。</a:t>
              </a:r>
            </a:p>
          </p:txBody>
        </p:sp>
        <p:sp>
          <p:nvSpPr>
            <p:cNvPr id="9" name="圆角矩形 4">
              <a:extLst>
                <a:ext uri="{FF2B5EF4-FFF2-40B4-BE49-F238E27FC236}">
                  <a16:creationId xmlns:a16="http://schemas.microsoft.com/office/drawing/2014/main" id="{92694BDB-39BC-46B3-8611-C744C613D982}"/>
                </a:ext>
              </a:extLst>
            </p:cNvPr>
            <p:cNvSpPr/>
            <p:nvPr/>
          </p:nvSpPr>
          <p:spPr bwMode="auto">
            <a:xfrm>
              <a:off x="733126" y="1857288"/>
              <a:ext cx="7899886" cy="3329109"/>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27002CC8-FED0-4D15-A46E-BE6532804CFF}"/>
              </a:ext>
            </a:extLst>
          </p:cNvPr>
          <p:cNvSpPr/>
          <p:nvPr/>
        </p:nvSpPr>
        <p:spPr bwMode="auto">
          <a:xfrm>
            <a:off x="515938" y="1474788"/>
            <a:ext cx="280987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辩证思维方法</a:t>
            </a:r>
          </a:p>
        </p:txBody>
      </p:sp>
      <p:sp>
        <p:nvSpPr>
          <p:cNvPr id="14" name="文本框 13">
            <a:extLst>
              <a:ext uri="{FF2B5EF4-FFF2-40B4-BE49-F238E27FC236}">
                <a16:creationId xmlns:a16="http://schemas.microsoft.com/office/drawing/2014/main" id="{172F3702-7829-4780-9635-1712EC194FCE}"/>
              </a:ext>
            </a:extLst>
          </p:cNvPr>
          <p:cNvSpPr txBox="1"/>
          <p:nvPr/>
        </p:nvSpPr>
        <p:spPr>
          <a:xfrm>
            <a:off x="0" y="211138"/>
            <a:ext cx="8310563" cy="554037"/>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二、辩证思维方法与现代科学思维方法</a:t>
            </a:r>
          </a:p>
        </p:txBody>
      </p:sp>
      <p:grpSp>
        <p:nvGrpSpPr>
          <p:cNvPr id="84996" name="组合 7">
            <a:extLst>
              <a:ext uri="{FF2B5EF4-FFF2-40B4-BE49-F238E27FC236}">
                <a16:creationId xmlns:a16="http://schemas.microsoft.com/office/drawing/2014/main" id="{4BA20F08-0BBC-410F-9FCF-B915211BBA6B}"/>
              </a:ext>
            </a:extLst>
          </p:cNvPr>
          <p:cNvGrpSpPr>
            <a:grpSpLocks/>
          </p:cNvGrpSpPr>
          <p:nvPr/>
        </p:nvGrpSpPr>
        <p:grpSpPr bwMode="auto">
          <a:xfrm>
            <a:off x="158750" y="2805113"/>
            <a:ext cx="8826500" cy="2901950"/>
            <a:chOff x="108184" y="2499796"/>
            <a:chExt cx="8825426" cy="2902675"/>
          </a:xfrm>
        </p:grpSpPr>
        <p:grpSp>
          <p:nvGrpSpPr>
            <p:cNvPr id="84997" name="组合 2">
              <a:extLst>
                <a:ext uri="{FF2B5EF4-FFF2-40B4-BE49-F238E27FC236}">
                  <a16:creationId xmlns:a16="http://schemas.microsoft.com/office/drawing/2014/main" id="{A5FC4CDD-DC94-479E-873E-B874D7BDFB25}"/>
                </a:ext>
              </a:extLst>
            </p:cNvPr>
            <p:cNvGrpSpPr>
              <a:grpSpLocks/>
            </p:cNvGrpSpPr>
            <p:nvPr/>
          </p:nvGrpSpPr>
          <p:grpSpPr bwMode="auto">
            <a:xfrm>
              <a:off x="108184" y="2499796"/>
              <a:ext cx="2227605" cy="2852253"/>
              <a:chOff x="361404" y="2205317"/>
              <a:chExt cx="2227605" cy="2852253"/>
            </a:xfrm>
          </p:grpSpPr>
          <p:grpSp>
            <p:nvGrpSpPr>
              <p:cNvPr id="85013" name="ïṣliďê">
                <a:extLst>
                  <a:ext uri="{FF2B5EF4-FFF2-40B4-BE49-F238E27FC236}">
                    <a16:creationId xmlns:a16="http://schemas.microsoft.com/office/drawing/2014/main" id="{F699B5C6-7960-4FEB-B5B4-5A37A97EA41C}"/>
                  </a:ext>
                </a:extLst>
              </p:cNvPr>
              <p:cNvGrpSpPr>
                <a:grpSpLocks/>
              </p:cNvGrpSpPr>
              <p:nvPr/>
            </p:nvGrpSpPr>
            <p:grpSpPr bwMode="auto">
              <a:xfrm>
                <a:off x="361404" y="2205317"/>
                <a:ext cx="2227605" cy="2852253"/>
                <a:chOff x="676650" y="2929521"/>
                <a:chExt cx="3484350" cy="3109478"/>
              </a:xfrm>
            </p:grpSpPr>
            <p:sp>
              <p:nvSpPr>
                <p:cNvPr id="22" name="î$1îďé">
                  <a:extLst>
                    <a:ext uri="{FF2B5EF4-FFF2-40B4-BE49-F238E27FC236}">
                      <a16:creationId xmlns:a16="http://schemas.microsoft.com/office/drawing/2014/main" id="{956FC34C-1D75-405E-BDDD-A2E059325191}"/>
                    </a:ext>
                  </a:extLst>
                </p:cNvPr>
                <p:cNvSpPr/>
                <p:nvPr/>
              </p:nvSpPr>
              <p:spPr>
                <a:xfrm>
                  <a:off x="676650" y="3608111"/>
                  <a:ext cx="3483391" cy="2430461"/>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71450" indent="-171450" defTabSz="914400" eaLnBrk="1" fontAlgn="auto" hangingPunct="1">
                    <a:lnSpc>
                      <a:spcPct val="130000"/>
                    </a:lnSpc>
                    <a:spcBef>
                      <a:spcPts val="0"/>
                    </a:spcBef>
                    <a:spcAft>
                      <a:spcPts val="0"/>
                    </a:spcAft>
                    <a:buFont typeface="Arial" panose="020B0604020202020204" pitchFamily="34" charset="0"/>
                    <a:buChar char="•"/>
                    <a:defRPr/>
                  </a:pPr>
                  <a:endParaRPr lang="zh-CN" altLang="en-US" sz="900" kern="0" dirty="0">
                    <a:solidFill>
                      <a:srgbClr val="000000">
                        <a:lumMod val="100000"/>
                      </a:srgbClr>
                    </a:solidFill>
                    <a:latin typeface="Arial" panose="020B0604020202020204"/>
                  </a:endParaRPr>
                </a:p>
              </p:txBody>
            </p:sp>
            <p:sp>
              <p:nvSpPr>
                <p:cNvPr id="23" name="íŝļïḋè">
                  <a:extLst>
                    <a:ext uri="{FF2B5EF4-FFF2-40B4-BE49-F238E27FC236}">
                      <a16:creationId xmlns:a16="http://schemas.microsoft.com/office/drawing/2014/main" id="{CEEF2FE3-1047-48AE-8885-680AEC9B3C95}"/>
                    </a:ext>
                  </a:extLst>
                </p:cNvPr>
                <p:cNvSpPr/>
                <p:nvPr/>
              </p:nvSpPr>
              <p:spPr>
                <a:xfrm>
                  <a:off x="676650" y="2929521"/>
                  <a:ext cx="3483391" cy="900171"/>
                </a:xfrm>
                <a:prstGeom prst="roundRect">
                  <a:avLst>
                    <a:gd name="adj" fmla="val 50000"/>
                  </a:avLst>
                </a:prstGeom>
                <a:solidFill>
                  <a:srgbClr val="1B9451"/>
                </a:solidFill>
                <a:ln w="12700" cap="flat" cmpd="sng" algn="ctr">
                  <a:solidFill>
                    <a:srgbClr val="FFFFFF"/>
                  </a:solidFill>
                  <a:prstDash val="solid"/>
                  <a:miter lim="800000"/>
                </a:ln>
                <a:effectLst/>
              </p:spPr>
              <p:txBody>
                <a:bodyPr wrap="none" anchor="ctr"/>
                <a:lstStyle/>
                <a:p>
                  <a:pPr marL="0" lvl="1" algn="ctr">
                    <a:defRPr/>
                  </a:pPr>
                  <a:r>
                    <a:rPr lang="zh-CN" altLang="en-US" sz="2400" b="1" kern="0" dirty="0">
                      <a:solidFill>
                        <a:schemeClr val="bg1"/>
                      </a:solidFill>
                      <a:latin typeface="微软雅黑" panose="020B0503020204020204" pitchFamily="34" charset="-122"/>
                      <a:sym typeface="+mn-ea"/>
                    </a:rPr>
                    <a:t>归纳与演绎</a:t>
                  </a:r>
                </a:p>
              </p:txBody>
            </p:sp>
          </p:grpSp>
          <p:sp>
            <p:nvSpPr>
              <p:cNvPr id="85014" name="文本框 1">
                <a:extLst>
                  <a:ext uri="{FF2B5EF4-FFF2-40B4-BE49-F238E27FC236}">
                    <a16:creationId xmlns:a16="http://schemas.microsoft.com/office/drawing/2014/main" id="{DB4E99CC-2738-44F0-BC8A-9EA81709DF8A}"/>
                  </a:ext>
                </a:extLst>
              </p:cNvPr>
              <p:cNvSpPr txBox="1">
                <a:spLocks noChangeArrowheads="1"/>
              </p:cNvSpPr>
              <p:nvPr/>
            </p:nvSpPr>
            <p:spPr bwMode="auto">
              <a:xfrm>
                <a:off x="700788" y="3281082"/>
                <a:ext cx="1649506" cy="138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以共性个性的统一为基础</a:t>
                </a:r>
              </a:p>
            </p:txBody>
          </p:sp>
        </p:grpSp>
        <p:grpSp>
          <p:nvGrpSpPr>
            <p:cNvPr id="84998" name="组合 23">
              <a:extLst>
                <a:ext uri="{FF2B5EF4-FFF2-40B4-BE49-F238E27FC236}">
                  <a16:creationId xmlns:a16="http://schemas.microsoft.com/office/drawing/2014/main" id="{2BA85BA8-EDE8-4A66-985F-0D447F1997DF}"/>
                </a:ext>
              </a:extLst>
            </p:cNvPr>
            <p:cNvGrpSpPr>
              <a:grpSpLocks/>
            </p:cNvGrpSpPr>
            <p:nvPr/>
          </p:nvGrpSpPr>
          <p:grpSpPr bwMode="auto">
            <a:xfrm>
              <a:off x="2307458" y="2499796"/>
              <a:ext cx="2227605" cy="2852253"/>
              <a:chOff x="361404" y="2205317"/>
              <a:chExt cx="2227605" cy="2852253"/>
            </a:xfrm>
          </p:grpSpPr>
          <p:grpSp>
            <p:nvGrpSpPr>
              <p:cNvPr id="85009" name="ïṣliďê">
                <a:extLst>
                  <a:ext uri="{FF2B5EF4-FFF2-40B4-BE49-F238E27FC236}">
                    <a16:creationId xmlns:a16="http://schemas.microsoft.com/office/drawing/2014/main" id="{9071ECF6-6CCA-4098-B329-B73C8CF7AF6E}"/>
                  </a:ext>
                </a:extLst>
              </p:cNvPr>
              <p:cNvGrpSpPr>
                <a:grpSpLocks/>
              </p:cNvGrpSpPr>
              <p:nvPr/>
            </p:nvGrpSpPr>
            <p:grpSpPr bwMode="auto">
              <a:xfrm>
                <a:off x="361404" y="2205317"/>
                <a:ext cx="2227605" cy="2852253"/>
                <a:chOff x="676650" y="2929521"/>
                <a:chExt cx="3484350" cy="3109478"/>
              </a:xfrm>
            </p:grpSpPr>
            <p:sp>
              <p:nvSpPr>
                <p:cNvPr id="27" name="î$1îďé">
                  <a:extLst>
                    <a:ext uri="{FF2B5EF4-FFF2-40B4-BE49-F238E27FC236}">
                      <a16:creationId xmlns:a16="http://schemas.microsoft.com/office/drawing/2014/main" id="{A6F561A3-FB0D-4720-945B-5D66CC2AE57C}"/>
                    </a:ext>
                  </a:extLst>
                </p:cNvPr>
                <p:cNvSpPr/>
                <p:nvPr/>
              </p:nvSpPr>
              <p:spPr>
                <a:xfrm>
                  <a:off x="677796" y="3608111"/>
                  <a:ext cx="3483391" cy="2430461"/>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71450" indent="-171450" defTabSz="914400" eaLnBrk="1" fontAlgn="auto" hangingPunct="1">
                    <a:lnSpc>
                      <a:spcPct val="130000"/>
                    </a:lnSpc>
                    <a:spcBef>
                      <a:spcPts val="0"/>
                    </a:spcBef>
                    <a:spcAft>
                      <a:spcPts val="0"/>
                    </a:spcAft>
                    <a:buFont typeface="Arial" panose="020B0604020202020204" pitchFamily="34" charset="0"/>
                    <a:buChar char="•"/>
                    <a:defRPr/>
                  </a:pPr>
                  <a:endParaRPr lang="zh-CN" altLang="en-US" sz="900" kern="0" dirty="0">
                    <a:solidFill>
                      <a:srgbClr val="000000">
                        <a:lumMod val="100000"/>
                      </a:srgbClr>
                    </a:solidFill>
                    <a:latin typeface="Arial" panose="020B0604020202020204"/>
                  </a:endParaRPr>
                </a:p>
              </p:txBody>
            </p:sp>
            <p:sp>
              <p:nvSpPr>
                <p:cNvPr id="28" name="íŝļïḋè">
                  <a:extLst>
                    <a:ext uri="{FF2B5EF4-FFF2-40B4-BE49-F238E27FC236}">
                      <a16:creationId xmlns:a16="http://schemas.microsoft.com/office/drawing/2014/main" id="{74D770B7-97EE-44EC-B829-B26B4B723F54}"/>
                    </a:ext>
                  </a:extLst>
                </p:cNvPr>
                <p:cNvSpPr/>
                <p:nvPr/>
              </p:nvSpPr>
              <p:spPr>
                <a:xfrm>
                  <a:off x="677796" y="2929521"/>
                  <a:ext cx="3483391" cy="900171"/>
                </a:xfrm>
                <a:prstGeom prst="roundRect">
                  <a:avLst>
                    <a:gd name="adj" fmla="val 50000"/>
                  </a:avLst>
                </a:prstGeom>
                <a:solidFill>
                  <a:srgbClr val="1B9451"/>
                </a:solidFill>
                <a:ln w="12700" cap="flat" cmpd="sng" algn="ctr">
                  <a:solidFill>
                    <a:srgbClr val="FFFFFF"/>
                  </a:solidFill>
                  <a:prstDash val="solid"/>
                  <a:miter lim="800000"/>
                </a:ln>
                <a:effectLst/>
              </p:spPr>
              <p:txBody>
                <a:bodyPr wrap="none" anchor="ctr"/>
                <a:lstStyle/>
                <a:p>
                  <a:pPr marL="0" lvl="1" algn="ctr">
                    <a:defRPr/>
                  </a:pPr>
                  <a:r>
                    <a:rPr lang="zh-CN" altLang="en-US" sz="2400" b="1" kern="0" dirty="0">
                      <a:solidFill>
                        <a:schemeClr val="bg1"/>
                      </a:solidFill>
                      <a:latin typeface="微软雅黑" panose="020B0503020204020204" pitchFamily="34" charset="-122"/>
                      <a:sym typeface="+mn-ea"/>
                    </a:rPr>
                    <a:t>分析与综合</a:t>
                  </a:r>
                </a:p>
              </p:txBody>
            </p:sp>
          </p:grpSp>
          <p:sp>
            <p:nvSpPr>
              <p:cNvPr id="85010" name="文本框 25">
                <a:extLst>
                  <a:ext uri="{FF2B5EF4-FFF2-40B4-BE49-F238E27FC236}">
                    <a16:creationId xmlns:a16="http://schemas.microsoft.com/office/drawing/2014/main" id="{1BBD70DA-4274-4BFD-B791-D1FDF95FA945}"/>
                  </a:ext>
                </a:extLst>
              </p:cNvPr>
              <p:cNvSpPr txBox="1">
                <a:spLocks noChangeArrowheads="1"/>
              </p:cNvSpPr>
              <p:nvPr/>
            </p:nvSpPr>
            <p:spPr bwMode="auto">
              <a:xfrm>
                <a:off x="685855" y="3281082"/>
                <a:ext cx="1649506"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矛盾分析方法</a:t>
                </a:r>
              </a:p>
            </p:txBody>
          </p:sp>
        </p:grpSp>
        <p:grpSp>
          <p:nvGrpSpPr>
            <p:cNvPr id="84999" name="组合 28">
              <a:extLst>
                <a:ext uri="{FF2B5EF4-FFF2-40B4-BE49-F238E27FC236}">
                  <a16:creationId xmlns:a16="http://schemas.microsoft.com/office/drawing/2014/main" id="{C86A7680-13CD-4E50-82FC-E16A0AE18139}"/>
                </a:ext>
              </a:extLst>
            </p:cNvPr>
            <p:cNvGrpSpPr>
              <a:grpSpLocks/>
            </p:cNvGrpSpPr>
            <p:nvPr/>
          </p:nvGrpSpPr>
          <p:grpSpPr bwMode="auto">
            <a:xfrm>
              <a:off x="4506732" y="2499796"/>
              <a:ext cx="2227605" cy="2852253"/>
              <a:chOff x="361404" y="2205317"/>
              <a:chExt cx="2227605" cy="2852253"/>
            </a:xfrm>
          </p:grpSpPr>
          <p:grpSp>
            <p:nvGrpSpPr>
              <p:cNvPr id="85005" name="ïṣliďê">
                <a:extLst>
                  <a:ext uri="{FF2B5EF4-FFF2-40B4-BE49-F238E27FC236}">
                    <a16:creationId xmlns:a16="http://schemas.microsoft.com/office/drawing/2014/main" id="{F2FFFAEE-067E-4F21-AF15-02799FC56269}"/>
                  </a:ext>
                </a:extLst>
              </p:cNvPr>
              <p:cNvGrpSpPr>
                <a:grpSpLocks/>
              </p:cNvGrpSpPr>
              <p:nvPr/>
            </p:nvGrpSpPr>
            <p:grpSpPr bwMode="auto">
              <a:xfrm>
                <a:off x="361404" y="2205317"/>
                <a:ext cx="2227605" cy="2852253"/>
                <a:chOff x="676650" y="2929521"/>
                <a:chExt cx="3484350" cy="3109478"/>
              </a:xfrm>
            </p:grpSpPr>
            <p:sp>
              <p:nvSpPr>
                <p:cNvPr id="32" name="î$1îďé">
                  <a:extLst>
                    <a:ext uri="{FF2B5EF4-FFF2-40B4-BE49-F238E27FC236}">
                      <a16:creationId xmlns:a16="http://schemas.microsoft.com/office/drawing/2014/main" id="{EF1E901E-2B69-4C03-BB41-AF326FA69D47}"/>
                    </a:ext>
                  </a:extLst>
                </p:cNvPr>
                <p:cNvSpPr/>
                <p:nvPr/>
              </p:nvSpPr>
              <p:spPr>
                <a:xfrm>
                  <a:off x="676462" y="3608111"/>
                  <a:ext cx="3483390" cy="2430461"/>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71450" indent="-171450" defTabSz="914400" eaLnBrk="1" fontAlgn="auto" hangingPunct="1">
                    <a:lnSpc>
                      <a:spcPct val="130000"/>
                    </a:lnSpc>
                    <a:spcBef>
                      <a:spcPts val="0"/>
                    </a:spcBef>
                    <a:spcAft>
                      <a:spcPts val="0"/>
                    </a:spcAft>
                    <a:buFont typeface="Arial" panose="020B0604020202020204" pitchFamily="34" charset="0"/>
                    <a:buChar char="•"/>
                    <a:defRPr/>
                  </a:pPr>
                  <a:endParaRPr lang="zh-CN" altLang="en-US" sz="900" kern="0" dirty="0">
                    <a:solidFill>
                      <a:srgbClr val="000000">
                        <a:lumMod val="100000"/>
                      </a:srgbClr>
                    </a:solidFill>
                    <a:latin typeface="Arial" panose="020B0604020202020204"/>
                  </a:endParaRPr>
                </a:p>
              </p:txBody>
            </p:sp>
            <p:sp>
              <p:nvSpPr>
                <p:cNvPr id="33" name="íŝļïḋè">
                  <a:extLst>
                    <a:ext uri="{FF2B5EF4-FFF2-40B4-BE49-F238E27FC236}">
                      <a16:creationId xmlns:a16="http://schemas.microsoft.com/office/drawing/2014/main" id="{E8851FB9-250A-4636-926E-FBC572BC780D}"/>
                    </a:ext>
                  </a:extLst>
                </p:cNvPr>
                <p:cNvSpPr/>
                <p:nvPr/>
              </p:nvSpPr>
              <p:spPr>
                <a:xfrm>
                  <a:off x="676462" y="2929521"/>
                  <a:ext cx="3483390" cy="900171"/>
                </a:xfrm>
                <a:prstGeom prst="roundRect">
                  <a:avLst>
                    <a:gd name="adj" fmla="val 50000"/>
                  </a:avLst>
                </a:prstGeom>
                <a:solidFill>
                  <a:srgbClr val="1B9451"/>
                </a:solidFill>
                <a:ln w="12700" cap="flat" cmpd="sng" algn="ctr">
                  <a:solidFill>
                    <a:srgbClr val="FFFFFF"/>
                  </a:solidFill>
                  <a:prstDash val="solid"/>
                  <a:miter lim="800000"/>
                </a:ln>
                <a:effectLst/>
              </p:spPr>
              <p:txBody>
                <a:bodyPr wrap="none" anchor="ctr"/>
                <a:lstStyle/>
                <a:p>
                  <a:pPr marL="0" lvl="1" algn="ctr">
                    <a:defRPr/>
                  </a:pPr>
                  <a:r>
                    <a:rPr lang="zh-CN" altLang="en-US" sz="2400" b="1" kern="0" dirty="0">
                      <a:solidFill>
                        <a:schemeClr val="bg1"/>
                      </a:solidFill>
                      <a:latin typeface="微软雅黑" panose="020B0503020204020204" pitchFamily="34" charset="-122"/>
                      <a:sym typeface="+mn-ea"/>
                    </a:rPr>
                    <a:t>抽象与具体</a:t>
                  </a:r>
                </a:p>
              </p:txBody>
            </p:sp>
          </p:grpSp>
          <p:sp>
            <p:nvSpPr>
              <p:cNvPr id="85006" name="文本框 30">
                <a:extLst>
                  <a:ext uri="{FF2B5EF4-FFF2-40B4-BE49-F238E27FC236}">
                    <a16:creationId xmlns:a16="http://schemas.microsoft.com/office/drawing/2014/main" id="{81766F37-A4FA-4367-801B-908FD6814414}"/>
                  </a:ext>
                </a:extLst>
              </p:cNvPr>
              <p:cNvSpPr txBox="1">
                <a:spLocks noChangeArrowheads="1"/>
              </p:cNvSpPr>
              <p:nvPr/>
            </p:nvSpPr>
            <p:spPr bwMode="auto">
              <a:xfrm>
                <a:off x="615053" y="3281082"/>
                <a:ext cx="1787766"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感性认识与理性认识</a:t>
                </a:r>
              </a:p>
            </p:txBody>
          </p:sp>
        </p:grpSp>
        <p:grpSp>
          <p:nvGrpSpPr>
            <p:cNvPr id="85000" name="组合 38">
              <a:extLst>
                <a:ext uri="{FF2B5EF4-FFF2-40B4-BE49-F238E27FC236}">
                  <a16:creationId xmlns:a16="http://schemas.microsoft.com/office/drawing/2014/main" id="{25C488F8-757E-440B-814A-995F21362455}"/>
                </a:ext>
              </a:extLst>
            </p:cNvPr>
            <p:cNvGrpSpPr>
              <a:grpSpLocks/>
            </p:cNvGrpSpPr>
            <p:nvPr/>
          </p:nvGrpSpPr>
          <p:grpSpPr bwMode="auto">
            <a:xfrm>
              <a:off x="6706005" y="2499796"/>
              <a:ext cx="2227605" cy="2902675"/>
              <a:chOff x="361404" y="2205317"/>
              <a:chExt cx="2227605" cy="2902675"/>
            </a:xfrm>
          </p:grpSpPr>
          <p:grpSp>
            <p:nvGrpSpPr>
              <p:cNvPr id="85001" name="ïṣliďê">
                <a:extLst>
                  <a:ext uri="{FF2B5EF4-FFF2-40B4-BE49-F238E27FC236}">
                    <a16:creationId xmlns:a16="http://schemas.microsoft.com/office/drawing/2014/main" id="{3054AD78-1651-49FF-A6A6-DB9C295BAD43}"/>
                  </a:ext>
                </a:extLst>
              </p:cNvPr>
              <p:cNvGrpSpPr>
                <a:grpSpLocks/>
              </p:cNvGrpSpPr>
              <p:nvPr/>
            </p:nvGrpSpPr>
            <p:grpSpPr bwMode="auto">
              <a:xfrm>
                <a:off x="361404" y="2205317"/>
                <a:ext cx="2227605" cy="2852253"/>
                <a:chOff x="676650" y="2929521"/>
                <a:chExt cx="3484350" cy="3109478"/>
              </a:xfrm>
            </p:grpSpPr>
            <p:sp>
              <p:nvSpPr>
                <p:cNvPr id="42" name="î$1îďé">
                  <a:extLst>
                    <a:ext uri="{FF2B5EF4-FFF2-40B4-BE49-F238E27FC236}">
                      <a16:creationId xmlns:a16="http://schemas.microsoft.com/office/drawing/2014/main" id="{B103330A-809E-46C8-BD82-0FD6407FE604}"/>
                    </a:ext>
                  </a:extLst>
                </p:cNvPr>
                <p:cNvSpPr/>
                <p:nvPr/>
              </p:nvSpPr>
              <p:spPr>
                <a:xfrm>
                  <a:off x="677610" y="3608111"/>
                  <a:ext cx="3483390" cy="2430461"/>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71450" indent="-171450" defTabSz="914400" eaLnBrk="1" fontAlgn="auto" hangingPunct="1">
                    <a:lnSpc>
                      <a:spcPct val="130000"/>
                    </a:lnSpc>
                    <a:spcBef>
                      <a:spcPts val="0"/>
                    </a:spcBef>
                    <a:spcAft>
                      <a:spcPts val="0"/>
                    </a:spcAft>
                    <a:buFont typeface="Arial" panose="020B0604020202020204" pitchFamily="34" charset="0"/>
                    <a:buChar char="•"/>
                    <a:defRPr/>
                  </a:pPr>
                  <a:endParaRPr lang="zh-CN" altLang="en-US" sz="900" kern="0" dirty="0">
                    <a:solidFill>
                      <a:srgbClr val="000000">
                        <a:lumMod val="100000"/>
                      </a:srgbClr>
                    </a:solidFill>
                    <a:latin typeface="Arial" panose="020B0604020202020204"/>
                  </a:endParaRPr>
                </a:p>
              </p:txBody>
            </p:sp>
            <p:sp>
              <p:nvSpPr>
                <p:cNvPr id="43" name="íŝļïḋè">
                  <a:extLst>
                    <a:ext uri="{FF2B5EF4-FFF2-40B4-BE49-F238E27FC236}">
                      <a16:creationId xmlns:a16="http://schemas.microsoft.com/office/drawing/2014/main" id="{C8F0467C-8ABD-4531-8024-8435EE7B8B71}"/>
                    </a:ext>
                  </a:extLst>
                </p:cNvPr>
                <p:cNvSpPr/>
                <p:nvPr/>
              </p:nvSpPr>
              <p:spPr>
                <a:xfrm>
                  <a:off x="677610" y="2929521"/>
                  <a:ext cx="3483390" cy="900171"/>
                </a:xfrm>
                <a:prstGeom prst="roundRect">
                  <a:avLst>
                    <a:gd name="adj" fmla="val 50000"/>
                  </a:avLst>
                </a:prstGeom>
                <a:solidFill>
                  <a:srgbClr val="1B9451"/>
                </a:solidFill>
                <a:ln w="12700" cap="flat" cmpd="sng" algn="ctr">
                  <a:solidFill>
                    <a:srgbClr val="FFFFFF"/>
                  </a:solidFill>
                  <a:prstDash val="solid"/>
                  <a:miter lim="800000"/>
                </a:ln>
                <a:effectLst/>
              </p:spPr>
              <p:txBody>
                <a:bodyPr wrap="none" anchor="ctr"/>
                <a:lstStyle/>
                <a:p>
                  <a:pPr marL="0" lvl="1" algn="ctr">
                    <a:defRPr/>
                  </a:pPr>
                  <a:r>
                    <a:rPr lang="zh-CN" altLang="en-US" sz="2400" b="1" kern="0" dirty="0">
                      <a:solidFill>
                        <a:schemeClr val="bg1"/>
                      </a:solidFill>
                      <a:latin typeface="微软雅黑" panose="020B0503020204020204" pitchFamily="34" charset="-122"/>
                      <a:sym typeface="+mn-ea"/>
                    </a:rPr>
                    <a:t>逻辑与历史</a:t>
                  </a:r>
                  <a:endParaRPr lang="en-US" altLang="zh-CN" sz="2400" b="1" kern="0" dirty="0">
                    <a:solidFill>
                      <a:schemeClr val="bg1"/>
                    </a:solidFill>
                    <a:latin typeface="微软雅黑" panose="020B0503020204020204" pitchFamily="34" charset="-122"/>
                    <a:sym typeface="+mn-ea"/>
                  </a:endParaRPr>
                </a:p>
                <a:p>
                  <a:pPr marL="0" lvl="1" algn="ctr">
                    <a:defRPr/>
                  </a:pPr>
                  <a:r>
                    <a:rPr lang="zh-CN" altLang="en-US" sz="2400" b="1" kern="0" dirty="0">
                      <a:solidFill>
                        <a:schemeClr val="bg1"/>
                      </a:solidFill>
                      <a:latin typeface="微软雅黑" panose="020B0503020204020204" pitchFamily="34" charset="-122"/>
                      <a:sym typeface="+mn-ea"/>
                    </a:rPr>
                    <a:t>相统一 </a:t>
                  </a:r>
                </a:p>
              </p:txBody>
            </p:sp>
          </p:grpSp>
          <p:sp>
            <p:nvSpPr>
              <p:cNvPr id="85002" name="文本框 40">
                <a:extLst>
                  <a:ext uri="{FF2B5EF4-FFF2-40B4-BE49-F238E27FC236}">
                    <a16:creationId xmlns:a16="http://schemas.microsoft.com/office/drawing/2014/main" id="{1A5ED61B-C567-43CA-B210-38F5CD9EBFDC}"/>
                  </a:ext>
                </a:extLst>
              </p:cNvPr>
              <p:cNvSpPr txBox="1">
                <a:spLocks noChangeArrowheads="1"/>
              </p:cNvSpPr>
              <p:nvPr/>
            </p:nvSpPr>
            <p:spPr bwMode="auto">
              <a:xfrm>
                <a:off x="700788" y="3281082"/>
                <a:ext cx="1649506" cy="18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是从抽象上升到具体的内在要求</a:t>
                </a:r>
              </a:p>
            </p:txBody>
          </p:sp>
        </p:grpSp>
      </p:grpSp>
      <p:sp>
        <p:nvSpPr>
          <p:cNvPr id="2" name="文本框 1">
            <a:extLst>
              <a:ext uri="{FF2B5EF4-FFF2-40B4-BE49-F238E27FC236}">
                <a16:creationId xmlns:a16="http://schemas.microsoft.com/office/drawing/2014/main" id="{5E0758A4-62F5-4A09-9793-6005DA431385}"/>
              </a:ext>
            </a:extLst>
          </p:cNvPr>
          <p:cNvSpPr txBox="1"/>
          <p:nvPr/>
        </p:nvSpPr>
        <p:spPr bwMode="auto">
          <a:xfrm>
            <a:off x="3636334" y="1512014"/>
            <a:ext cx="4876255" cy="429861"/>
          </a:xfrm>
          <a:prstGeom prst="rect">
            <a:avLst/>
          </a:prstGeom>
          <a:noFill/>
          <a:ln>
            <a:noFill/>
          </a:ln>
        </p:spPr>
        <p:txBody>
          <a:bodyPr wrap="square" rtlCol="0">
            <a:spAutoFit/>
          </a:bodyPr>
          <a:lstStyle/>
          <a:p>
            <a:pPr algn="just">
              <a:lnSpc>
                <a:spcPct val="120000"/>
              </a:lnSpc>
              <a:spcBef>
                <a:spcPts val="1400"/>
              </a:spcBef>
            </a:pPr>
            <a:r>
              <a:rPr lang="zh-CN" altLang="en-US" sz="2000" dirty="0"/>
              <a:t>是现代科学思维方法的基础和原则</a:t>
            </a:r>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BE3D10-640A-F24E-801F-72AA141F1342}"/>
              </a:ext>
            </a:extLst>
          </p:cNvPr>
          <p:cNvSpPr txBox="1"/>
          <p:nvPr/>
        </p:nvSpPr>
        <p:spPr>
          <a:xfrm>
            <a:off x="1441170" y="304069"/>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二、辩证思维方法与现代科学思维方法</a:t>
            </a:r>
          </a:p>
        </p:txBody>
      </p:sp>
      <p:sp>
        <p:nvSpPr>
          <p:cNvPr id="3" name="圆角矩形 2">
            <a:extLst>
              <a:ext uri="{FF2B5EF4-FFF2-40B4-BE49-F238E27FC236}">
                <a16:creationId xmlns:a16="http://schemas.microsoft.com/office/drawing/2014/main" id="{8F242800-8818-0B48-8A14-316D8D9260EA}"/>
              </a:ext>
            </a:extLst>
          </p:cNvPr>
          <p:cNvSpPr/>
          <p:nvPr/>
        </p:nvSpPr>
        <p:spPr bwMode="auto">
          <a:xfrm>
            <a:off x="176212" y="1666875"/>
            <a:ext cx="2836811" cy="566568"/>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100" b="1" dirty="0">
                <a:solidFill>
                  <a:schemeClr val="bg1"/>
                </a:solidFill>
                <a:latin typeface="微软雅黑" panose="020B0503020204020204" pitchFamily="34" charset="-122"/>
                <a:sym typeface="+mn-ea"/>
              </a:rPr>
              <a:t>（一）辩证思维方法</a:t>
            </a:r>
          </a:p>
        </p:txBody>
      </p:sp>
      <p:sp>
        <p:nvSpPr>
          <p:cNvPr id="4" name="íŝļïḋè">
            <a:extLst>
              <a:ext uri="{FF2B5EF4-FFF2-40B4-BE49-F238E27FC236}">
                <a16:creationId xmlns:a16="http://schemas.microsoft.com/office/drawing/2014/main" id="{D584DD7E-E018-B644-945B-AEF757F72BEE}"/>
              </a:ext>
            </a:extLst>
          </p:cNvPr>
          <p:cNvSpPr>
            <a:spLocks noChangeArrowheads="1"/>
          </p:cNvSpPr>
          <p:nvPr/>
        </p:nvSpPr>
        <p:spPr bwMode="auto">
          <a:xfrm>
            <a:off x="3375081" y="1614318"/>
            <a:ext cx="1670447" cy="619125"/>
          </a:xfrm>
          <a:prstGeom prst="roundRect">
            <a:avLst>
              <a:gd name="adj" fmla="val 50000"/>
            </a:avLst>
          </a:prstGeom>
          <a:solidFill>
            <a:srgbClr val="1B9451"/>
          </a:solidFill>
          <a:ln w="12700" algn="ctr">
            <a:solidFill>
              <a:srgbClr val="FFFFFF"/>
            </a:solidFill>
            <a:miter lim="800000"/>
            <a:headEnd/>
            <a:tailEnd/>
          </a:ln>
        </p:spPr>
        <p:txBody>
          <a:bodyPr wrap="none" anchor="ctr"/>
          <a:lstStyle/>
          <a:p>
            <a:pPr marL="0" lvl="1" algn="ctr"/>
            <a:r>
              <a:rPr lang="zh-CN" altLang="en-US" b="1">
                <a:solidFill>
                  <a:schemeClr val="bg1"/>
                </a:solidFill>
                <a:latin typeface="Microsoft YaHei" pitchFamily="34" charset="-122"/>
                <a:ea typeface="Microsoft YaHei" pitchFamily="34" charset="-122"/>
                <a:sym typeface="+mn-ea"/>
              </a:rPr>
              <a:t>归纳与演绎</a:t>
            </a:r>
          </a:p>
        </p:txBody>
      </p:sp>
      <p:sp>
        <p:nvSpPr>
          <p:cNvPr id="5" name="圆角矩形 4">
            <a:extLst>
              <a:ext uri="{FF2B5EF4-FFF2-40B4-BE49-F238E27FC236}">
                <a16:creationId xmlns:a16="http://schemas.microsoft.com/office/drawing/2014/main" id="{55FA932D-BA9A-B94F-A7F9-3383BB77D5C9}"/>
              </a:ext>
            </a:extLst>
          </p:cNvPr>
          <p:cNvSpPr/>
          <p:nvPr/>
        </p:nvSpPr>
        <p:spPr>
          <a:xfrm>
            <a:off x="393492" y="2550500"/>
            <a:ext cx="8328279" cy="645216"/>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40000"/>
              </a:lnSpc>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    归纳与演绎是人类思维</a:t>
            </a:r>
            <a:r>
              <a:rPr lang="zh-CN" altLang="en-US" b="1" dirty="0">
                <a:solidFill>
                  <a:schemeClr val="accent2">
                    <a:lumMod val="50000"/>
                  </a:schemeClr>
                </a:solidFill>
                <a:latin typeface="Microsoft YaHei" panose="020B0503020204020204" pitchFamily="34" charset="-122"/>
                <a:ea typeface="Microsoft YaHei" panose="020B0503020204020204" pitchFamily="34" charset="-122"/>
              </a:rPr>
              <a:t>从个别到一般，又由一般到个别</a:t>
            </a:r>
            <a:r>
              <a:rPr lang="zh-CN" altLang="en-US" dirty="0">
                <a:solidFill>
                  <a:schemeClr val="tx1"/>
                </a:solidFill>
                <a:latin typeface="Microsoft YaHei" panose="020B0503020204020204" pitchFamily="34" charset="-122"/>
                <a:ea typeface="Microsoft YaHei" panose="020B0503020204020204" pitchFamily="34" charset="-122"/>
              </a:rPr>
              <a:t>的最常见的推理形式。     </a:t>
            </a:r>
            <a:endParaRPr lang="en-US" altLang="zh-CN" dirty="0">
              <a:solidFill>
                <a:schemeClr val="tx1"/>
              </a:solidFill>
              <a:latin typeface="Microsoft YaHei" panose="020B0503020204020204" pitchFamily="34" charset="-122"/>
              <a:ea typeface="Microsoft YaHei" panose="020B0503020204020204" pitchFamily="34" charset="-122"/>
            </a:endParaRPr>
          </a:p>
        </p:txBody>
      </p:sp>
      <p:grpSp>
        <p:nvGrpSpPr>
          <p:cNvPr id="6" name="组合 5">
            <a:extLst>
              <a:ext uri="{FF2B5EF4-FFF2-40B4-BE49-F238E27FC236}">
                <a16:creationId xmlns:a16="http://schemas.microsoft.com/office/drawing/2014/main" id="{732F93C8-DD31-5848-89FF-D62EF2FB8A04}"/>
              </a:ext>
            </a:extLst>
          </p:cNvPr>
          <p:cNvGrpSpPr>
            <a:grpSpLocks/>
          </p:cNvGrpSpPr>
          <p:nvPr/>
        </p:nvGrpSpPr>
        <p:grpSpPr bwMode="auto">
          <a:xfrm>
            <a:off x="586911" y="4043457"/>
            <a:ext cx="5274539" cy="1429030"/>
            <a:chOff x="993775" y="3962759"/>
            <a:chExt cx="6900693" cy="1492313"/>
          </a:xfrm>
        </p:grpSpPr>
        <p:sp>
          <p:nvSpPr>
            <p:cNvPr id="7" name="矩形 12">
              <a:extLst>
                <a:ext uri="{FF2B5EF4-FFF2-40B4-BE49-F238E27FC236}">
                  <a16:creationId xmlns:a16="http://schemas.microsoft.com/office/drawing/2014/main" id="{9CFC77B6-6A5F-3347-87B8-13A6001541F7}"/>
                </a:ext>
              </a:extLst>
            </p:cNvPr>
            <p:cNvSpPr>
              <a:spLocks noChangeArrowheads="1"/>
            </p:cNvSpPr>
            <p:nvPr/>
          </p:nvSpPr>
          <p:spPr bwMode="auto">
            <a:xfrm>
              <a:off x="2732635" y="5007782"/>
              <a:ext cx="3479405" cy="4472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相互补充</a:t>
              </a:r>
            </a:p>
          </p:txBody>
        </p:sp>
        <p:sp>
          <p:nvSpPr>
            <p:cNvPr id="8" name="圆角矩形 8">
              <a:extLst>
                <a:ext uri="{FF2B5EF4-FFF2-40B4-BE49-F238E27FC236}">
                  <a16:creationId xmlns:a16="http://schemas.microsoft.com/office/drawing/2014/main" id="{ACD45E77-AAE0-D149-A5B6-E5015CD2C929}"/>
                </a:ext>
              </a:extLst>
            </p:cNvPr>
            <p:cNvSpPr/>
            <p:nvPr/>
          </p:nvSpPr>
          <p:spPr>
            <a:xfrm>
              <a:off x="6383087" y="4208139"/>
              <a:ext cx="1511381" cy="718431"/>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演绎</a:t>
              </a:r>
            </a:p>
          </p:txBody>
        </p:sp>
        <p:sp>
          <p:nvSpPr>
            <p:cNvPr id="9" name="左右箭头 14">
              <a:extLst>
                <a:ext uri="{FF2B5EF4-FFF2-40B4-BE49-F238E27FC236}">
                  <a16:creationId xmlns:a16="http://schemas.microsoft.com/office/drawing/2014/main" id="{68A5FD55-D536-6247-B0AA-B040A25910A3}"/>
                </a:ext>
              </a:extLst>
            </p:cNvPr>
            <p:cNvSpPr>
              <a:spLocks noChangeArrowheads="1"/>
            </p:cNvSpPr>
            <p:nvPr/>
          </p:nvSpPr>
          <p:spPr bwMode="auto">
            <a:xfrm>
              <a:off x="2940050" y="4532313"/>
              <a:ext cx="3044825" cy="323850"/>
            </a:xfrm>
            <a:prstGeom prst="leftRightArrow">
              <a:avLst>
                <a:gd name="adj1" fmla="val 50000"/>
                <a:gd name="adj2" fmla="val 76652"/>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628" tIns="35243" rIns="67628" bIns="35243"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endParaRPr lang="zh-CN" altLang="en-US" sz="1650">
                <a:latin typeface="Arial" panose="020B0604020202020204" pitchFamily="34" charset="0"/>
                <a:ea typeface="宋体" panose="02010600030101010101" pitchFamily="2" charset="-122"/>
              </a:endParaRPr>
            </a:p>
          </p:txBody>
        </p:sp>
        <p:sp>
          <p:nvSpPr>
            <p:cNvPr id="10" name="圆角矩形 7">
              <a:extLst>
                <a:ext uri="{FF2B5EF4-FFF2-40B4-BE49-F238E27FC236}">
                  <a16:creationId xmlns:a16="http://schemas.microsoft.com/office/drawing/2014/main" id="{86805D09-F182-9643-BDD9-EE3B782D20DE}"/>
                </a:ext>
              </a:extLst>
            </p:cNvPr>
            <p:cNvSpPr/>
            <p:nvPr/>
          </p:nvSpPr>
          <p:spPr>
            <a:xfrm>
              <a:off x="993775" y="4235225"/>
              <a:ext cx="1511380" cy="718432"/>
            </a:xfrm>
            <a:prstGeom prst="roundRect">
              <a:avLst>
                <a:gd name="adj" fmla="val 16667"/>
              </a:avLst>
            </a:prstGeom>
            <a:solidFill>
              <a:schemeClr val="accent4">
                <a:lumMod val="20000"/>
                <a:lumOff val="80000"/>
              </a:schemeClr>
            </a:solidFill>
            <a:ln w="9525">
              <a:noFill/>
            </a:ln>
          </p:spPr>
          <p:txBody>
            <a:bodyPr wrap="none" lIns="67628" tIns="35243" rIns="67628" bIns="35243" anchor="ctr"/>
            <a:lstStyle/>
            <a:p>
              <a:pPr algn="ctr">
                <a:spcBef>
                  <a:spcPct val="50000"/>
                </a:spcBef>
                <a:defRPr/>
              </a:pPr>
              <a:r>
                <a:rPr lang="zh-CN" altLang="en-US" sz="1650" b="1" dirty="0">
                  <a:latin typeface="微软雅黑" panose="020B0503020204020204" pitchFamily="34" charset="-122"/>
                  <a:sym typeface="+mn-ea"/>
                </a:rPr>
                <a:t>归纳</a:t>
              </a:r>
            </a:p>
          </p:txBody>
        </p:sp>
        <p:sp>
          <p:nvSpPr>
            <p:cNvPr id="11" name="矩形 17">
              <a:extLst>
                <a:ext uri="{FF2B5EF4-FFF2-40B4-BE49-F238E27FC236}">
                  <a16:creationId xmlns:a16="http://schemas.microsoft.com/office/drawing/2014/main" id="{C6F96D2F-1E2B-6241-88D6-57E2FE04C524}"/>
                </a:ext>
              </a:extLst>
            </p:cNvPr>
            <p:cNvSpPr>
              <a:spLocks noChangeArrowheads="1"/>
            </p:cNvSpPr>
            <p:nvPr/>
          </p:nvSpPr>
          <p:spPr bwMode="auto">
            <a:xfrm>
              <a:off x="2732637" y="3962759"/>
              <a:ext cx="3479402" cy="4472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20000"/>
                </a:spcBef>
                <a:buFontTx/>
                <a:buNone/>
              </a:pPr>
              <a:r>
                <a:rPr lang="zh-CN" altLang="en-US" sz="1650" b="1" dirty="0">
                  <a:latin typeface="微软雅黑" panose="020B0503020204020204" pitchFamily="34" charset="-122"/>
                  <a:sym typeface="黑体" panose="02010609060101010101" pitchFamily="49" charset="-122"/>
                </a:rPr>
                <a:t>互为前提</a:t>
              </a:r>
            </a:p>
          </p:txBody>
        </p:sp>
      </p:grpSp>
      <p:sp>
        <p:nvSpPr>
          <p:cNvPr id="13" name="î$1îďé">
            <a:extLst>
              <a:ext uri="{FF2B5EF4-FFF2-40B4-BE49-F238E27FC236}">
                <a16:creationId xmlns:a16="http://schemas.microsoft.com/office/drawing/2014/main" id="{D765960D-EEF4-5C4F-B5AE-7BA1422480EF}"/>
              </a:ext>
            </a:extLst>
          </p:cNvPr>
          <p:cNvSpPr/>
          <p:nvPr/>
        </p:nvSpPr>
        <p:spPr bwMode="auto">
          <a:xfrm>
            <a:off x="6530725" y="3782590"/>
            <a:ext cx="1670447" cy="1671638"/>
          </a:xfrm>
          <a:prstGeom prst="roundRect">
            <a:avLst>
              <a:gd name="adj" fmla="val 2415"/>
            </a:avLst>
          </a:prstGeom>
          <a:gradFill flip="none" rotWithShape="1">
            <a:gsLst>
              <a:gs pos="0">
                <a:srgbClr val="08DA76">
                  <a:alpha val="23000"/>
                </a:srgbClr>
              </a:gs>
              <a:gs pos="100000">
                <a:srgbClr val="08DA76">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marL="128588" indent="-128588" fontAlgn="auto">
              <a:lnSpc>
                <a:spcPct val="130000"/>
              </a:lnSpc>
              <a:spcBef>
                <a:spcPts val="0"/>
              </a:spcBef>
              <a:spcAft>
                <a:spcPts val="0"/>
              </a:spcAft>
              <a:buFont typeface="Arial" panose="020B0604020202020204" pitchFamily="34" charset="0"/>
              <a:buChar char="•"/>
              <a:defRPr/>
            </a:pPr>
            <a:endParaRPr lang="zh-CN" altLang="en-US" sz="675" kern="0" dirty="0">
              <a:solidFill>
                <a:srgbClr val="000000">
                  <a:lumMod val="100000"/>
                </a:srgbClr>
              </a:solidFill>
              <a:latin typeface="Arial" panose="020B0604020202020204"/>
              <a:ea typeface="宋体" charset="-122"/>
            </a:endParaRPr>
          </a:p>
        </p:txBody>
      </p:sp>
      <p:sp>
        <p:nvSpPr>
          <p:cNvPr id="14" name="文本框 1">
            <a:extLst>
              <a:ext uri="{FF2B5EF4-FFF2-40B4-BE49-F238E27FC236}">
                <a16:creationId xmlns:a16="http://schemas.microsoft.com/office/drawing/2014/main" id="{AB1321AD-3FFC-934C-BF37-B387847C317E}"/>
              </a:ext>
            </a:extLst>
          </p:cNvPr>
          <p:cNvSpPr txBox="1">
            <a:spLocks noChangeArrowheads="1"/>
          </p:cNvSpPr>
          <p:nvPr/>
        </p:nvSpPr>
        <p:spPr bwMode="auto">
          <a:xfrm>
            <a:off x="6785293" y="4099647"/>
            <a:ext cx="1237280" cy="1060931"/>
          </a:xfrm>
          <a:prstGeom prst="rect">
            <a:avLst/>
          </a:prstGeom>
          <a:noFill/>
          <a:ln w="9525">
            <a:noFill/>
            <a:miter lim="800000"/>
            <a:headEnd/>
            <a:tailEnd/>
          </a:ln>
        </p:spPr>
        <p:txBody>
          <a:bodyPr>
            <a:spAutoFit/>
          </a:bodyPr>
          <a:lstStyle/>
          <a:p>
            <a:pPr algn="just">
              <a:lnSpc>
                <a:spcPct val="120000"/>
              </a:lnSpc>
              <a:spcBef>
                <a:spcPts val="1050"/>
              </a:spcBef>
            </a:pPr>
            <a:r>
              <a:rPr lang="zh-CN" altLang="en-US" dirty="0">
                <a:ea typeface="Microsoft YaHei" pitchFamily="34" charset="-122"/>
              </a:rPr>
              <a:t>以共性个性的统一为基础</a:t>
            </a:r>
          </a:p>
        </p:txBody>
      </p:sp>
    </p:spTree>
    <p:extLst>
      <p:ext uri="{BB962C8B-B14F-4D97-AF65-F5344CB8AC3E}">
        <p14:creationId xmlns:p14="http://schemas.microsoft.com/office/powerpoint/2010/main" val="21557222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algn="just">
          <a:lnSpc>
            <a:spcPct val="120000"/>
          </a:lnSpc>
          <a:spcBef>
            <a:spcPts val="1400"/>
          </a:spcBef>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2747</TotalTime>
  <Words>6927</Words>
  <Application>Microsoft Office PowerPoint</Application>
  <PresentationFormat>全屏显示(4:3)</PresentationFormat>
  <Paragraphs>744</Paragraphs>
  <Slides>104</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104</vt:i4>
      </vt:variant>
    </vt:vector>
  </HeadingPairs>
  <TitlesOfParts>
    <vt:vector size="123" baseType="lpstr">
      <vt:lpstr>Helvetica Neue</vt:lpstr>
      <vt:lpstr>KaiTi</vt:lpstr>
      <vt:lpstr>等线</vt:lpstr>
      <vt:lpstr>方正大黑简体</vt:lpstr>
      <vt:lpstr>黑体</vt:lpstr>
      <vt:lpstr>经典综艺体简</vt:lpstr>
      <vt:lpstr>楷体</vt:lpstr>
      <vt:lpstr>楷体_GB2312</vt:lpstr>
      <vt:lpstr>隶书</vt:lpstr>
      <vt:lpstr>宋体</vt:lpstr>
      <vt:lpstr>微软雅黑</vt:lpstr>
      <vt:lpstr>微软雅黑</vt:lpstr>
      <vt:lpstr>Agency FB</vt:lpstr>
      <vt:lpstr>Arial</vt:lpstr>
      <vt:lpstr>Century Gothic</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306</cp:revision>
  <dcterms:created xsi:type="dcterms:W3CDTF">2018-04-21T03:24:13Z</dcterms:created>
  <dcterms:modified xsi:type="dcterms:W3CDTF">2021-09-14T05:37:56Z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